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Default Extension="png" ContentType="image/png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Default Extension="jpg" ContentType="image/jpg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docProps/custom.xml" ContentType="application/vnd.openxmlformats-officedocument.custom-properties+xml"/>
</Types>
</file>

<file path=_rels/.rels><?xml version="1.0" encoding="UTF-8" standalone="yes"?>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  <p:sldId id="285" r:id="rId35"/>
    <p:sldId id="286" r:id="rId36"/>
    <p:sldId id="287" r:id="rId37"/>
    <p:sldId id="288" r:id="rId38"/>
    <p:sldId id="289" r:id="rId39"/>
    <p:sldId id="290" r:id="rId40"/>
    <p:sldId id="291" r:id="rId41"/>
    <p:sldId id="292" r:id="rId42"/>
    <p:sldId id="293" r:id="rId43"/>
    <p:sldId id="294" r:id="rId44"/>
    <p:sldId id="295" r:id="rId45"/>
    <p:sldId id="296" r:id="rId46"/>
    <p:sldId id="297" r:id="rId47"/>
    <p:sldId id="298" r:id="rId48"/>
    <p:sldId id="299" r:id="rId49"/>
    <p:sldId id="300" r:id="rId50"/>
    <p:sldId id="301" r:id="rId51"/>
    <p:sldId id="302" r:id="rId52"/>
    <p:sldId id="303" r:id="rId53"/>
    <p:sldId id="304" r:id="rId54"/>
    <p:sldId id="305" r:id="rId55"/>
    <p:sldId id="306" r:id="rId56"/>
    <p:sldId id="307" r:id="rId57"/>
    <p:sldId id="308" r:id="rId58"/>
    <p:sldId id="309" r:id="rId59"/>
    <p:sldId id="310" r:id="rId60"/>
    <p:sldId id="311" r:id="rId61"/>
    <p:sldId id="312" r:id="rId62"/>
    <p:sldId id="313" r:id="rId63"/>
    <p:sldId id="314" r:id="rId64"/>
    <p:sldId id="315" r:id="rId65"/>
    <p:sldId id="316" r:id="rId66"/>
    <p:sldId id="317" r:id="rId67"/>
    <p:sldId id="318" r:id="rId68"/>
    <p:sldId id="319" r:id="rId69"/>
    <p:sldId id="320" r:id="rId70"/>
  </p:sldIdLst>
  <p:sldSz cx="11010900" cy="7778750"/>
  <p:notesSz cx="11010900" cy="7778750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Relationship Id="rId16" Type="http://schemas.openxmlformats.org/officeDocument/2006/relationships/slide" Target="slides/slide11.xml"/><Relationship Id="rId17" Type="http://schemas.openxmlformats.org/officeDocument/2006/relationships/slide" Target="slides/slide12.xml"/><Relationship Id="rId18" Type="http://schemas.openxmlformats.org/officeDocument/2006/relationships/slide" Target="slides/slide13.xml"/><Relationship Id="rId19" Type="http://schemas.openxmlformats.org/officeDocument/2006/relationships/slide" Target="slides/slide14.xml"/><Relationship Id="rId20" Type="http://schemas.openxmlformats.org/officeDocument/2006/relationships/slide" Target="slides/slide15.xml"/><Relationship Id="rId21" Type="http://schemas.openxmlformats.org/officeDocument/2006/relationships/slide" Target="slides/slide16.xml"/><Relationship Id="rId22" Type="http://schemas.openxmlformats.org/officeDocument/2006/relationships/slide" Target="slides/slide17.xml"/><Relationship Id="rId23" Type="http://schemas.openxmlformats.org/officeDocument/2006/relationships/slide" Target="slides/slide18.xml"/><Relationship Id="rId24" Type="http://schemas.openxmlformats.org/officeDocument/2006/relationships/slide" Target="slides/slide19.xml"/><Relationship Id="rId25" Type="http://schemas.openxmlformats.org/officeDocument/2006/relationships/slide" Target="slides/slide20.xml"/><Relationship Id="rId26" Type="http://schemas.openxmlformats.org/officeDocument/2006/relationships/slide" Target="slides/slide21.xml"/><Relationship Id="rId27" Type="http://schemas.openxmlformats.org/officeDocument/2006/relationships/slide" Target="slides/slide22.xml"/><Relationship Id="rId28" Type="http://schemas.openxmlformats.org/officeDocument/2006/relationships/slide" Target="slides/slide23.xml"/><Relationship Id="rId29" Type="http://schemas.openxmlformats.org/officeDocument/2006/relationships/slide" Target="slides/slide24.xml"/><Relationship Id="rId30" Type="http://schemas.openxmlformats.org/officeDocument/2006/relationships/slide" Target="slides/slide25.xml"/><Relationship Id="rId31" Type="http://schemas.openxmlformats.org/officeDocument/2006/relationships/slide" Target="slides/slide26.xml"/><Relationship Id="rId32" Type="http://schemas.openxmlformats.org/officeDocument/2006/relationships/slide" Target="slides/slide27.xml"/><Relationship Id="rId33" Type="http://schemas.openxmlformats.org/officeDocument/2006/relationships/slide" Target="slides/slide28.xml"/><Relationship Id="rId34" Type="http://schemas.openxmlformats.org/officeDocument/2006/relationships/slide" Target="slides/slide29.xml"/><Relationship Id="rId35" Type="http://schemas.openxmlformats.org/officeDocument/2006/relationships/slide" Target="slides/slide30.xml"/><Relationship Id="rId36" Type="http://schemas.openxmlformats.org/officeDocument/2006/relationships/slide" Target="slides/slide31.xml"/><Relationship Id="rId37" Type="http://schemas.openxmlformats.org/officeDocument/2006/relationships/slide" Target="slides/slide32.xml"/><Relationship Id="rId38" Type="http://schemas.openxmlformats.org/officeDocument/2006/relationships/slide" Target="slides/slide33.xml"/><Relationship Id="rId39" Type="http://schemas.openxmlformats.org/officeDocument/2006/relationships/slide" Target="slides/slide34.xml"/><Relationship Id="rId40" Type="http://schemas.openxmlformats.org/officeDocument/2006/relationships/slide" Target="slides/slide35.xml"/><Relationship Id="rId41" Type="http://schemas.openxmlformats.org/officeDocument/2006/relationships/slide" Target="slides/slide36.xml"/><Relationship Id="rId42" Type="http://schemas.openxmlformats.org/officeDocument/2006/relationships/slide" Target="slides/slide37.xml"/><Relationship Id="rId43" Type="http://schemas.openxmlformats.org/officeDocument/2006/relationships/slide" Target="slides/slide38.xml"/><Relationship Id="rId44" Type="http://schemas.openxmlformats.org/officeDocument/2006/relationships/slide" Target="slides/slide39.xml"/><Relationship Id="rId45" Type="http://schemas.openxmlformats.org/officeDocument/2006/relationships/slide" Target="slides/slide40.xml"/><Relationship Id="rId46" Type="http://schemas.openxmlformats.org/officeDocument/2006/relationships/slide" Target="slides/slide41.xml"/><Relationship Id="rId47" Type="http://schemas.openxmlformats.org/officeDocument/2006/relationships/slide" Target="slides/slide42.xml"/><Relationship Id="rId48" Type="http://schemas.openxmlformats.org/officeDocument/2006/relationships/slide" Target="slides/slide43.xml"/><Relationship Id="rId49" Type="http://schemas.openxmlformats.org/officeDocument/2006/relationships/slide" Target="slides/slide44.xml"/><Relationship Id="rId50" Type="http://schemas.openxmlformats.org/officeDocument/2006/relationships/slide" Target="slides/slide45.xml"/><Relationship Id="rId51" Type="http://schemas.openxmlformats.org/officeDocument/2006/relationships/slide" Target="slides/slide46.xml"/><Relationship Id="rId52" Type="http://schemas.openxmlformats.org/officeDocument/2006/relationships/slide" Target="slides/slide47.xml"/><Relationship Id="rId53" Type="http://schemas.openxmlformats.org/officeDocument/2006/relationships/slide" Target="slides/slide48.xml"/><Relationship Id="rId54" Type="http://schemas.openxmlformats.org/officeDocument/2006/relationships/slide" Target="slides/slide49.xml"/><Relationship Id="rId55" Type="http://schemas.openxmlformats.org/officeDocument/2006/relationships/slide" Target="slides/slide50.xml"/><Relationship Id="rId56" Type="http://schemas.openxmlformats.org/officeDocument/2006/relationships/slide" Target="slides/slide51.xml"/><Relationship Id="rId57" Type="http://schemas.openxmlformats.org/officeDocument/2006/relationships/slide" Target="slides/slide52.xml"/><Relationship Id="rId58" Type="http://schemas.openxmlformats.org/officeDocument/2006/relationships/slide" Target="slides/slide53.xml"/><Relationship Id="rId59" Type="http://schemas.openxmlformats.org/officeDocument/2006/relationships/slide" Target="slides/slide54.xml"/><Relationship Id="rId60" Type="http://schemas.openxmlformats.org/officeDocument/2006/relationships/slide" Target="slides/slide55.xml"/><Relationship Id="rId61" Type="http://schemas.openxmlformats.org/officeDocument/2006/relationships/slide" Target="slides/slide56.xml"/><Relationship Id="rId62" Type="http://schemas.openxmlformats.org/officeDocument/2006/relationships/slide" Target="slides/slide57.xml"/><Relationship Id="rId63" Type="http://schemas.openxmlformats.org/officeDocument/2006/relationships/slide" Target="slides/slide58.xml"/><Relationship Id="rId64" Type="http://schemas.openxmlformats.org/officeDocument/2006/relationships/slide" Target="slides/slide59.xml"/><Relationship Id="rId65" Type="http://schemas.openxmlformats.org/officeDocument/2006/relationships/slide" Target="slides/slide60.xml"/><Relationship Id="rId66" Type="http://schemas.openxmlformats.org/officeDocument/2006/relationships/slide" Target="slides/slide61.xml"/><Relationship Id="rId67" Type="http://schemas.openxmlformats.org/officeDocument/2006/relationships/slide" Target="slides/slide62.xml"/><Relationship Id="rId68" Type="http://schemas.openxmlformats.org/officeDocument/2006/relationships/slide" Target="slides/slide63.xml"/><Relationship Id="rId69" Type="http://schemas.openxmlformats.org/officeDocument/2006/relationships/slide" Target="slides/slide64.xml"/><Relationship Id="rId70" Type="http://schemas.openxmlformats.org/officeDocument/2006/relationships/slide" Target="slides/slide65.xml"/></Relationships>

</file>

<file path=ppt/slideLayouts/_rels/slideLayout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
</file>

<file path=ppt/slideLayouts/_rels/slideLayout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21481" y="2411412"/>
            <a:ext cx="4776787" cy="163353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842962" y="4356100"/>
            <a:ext cx="3933825" cy="19446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6900" b="0" i="0">
                <a:solidFill>
                  <a:schemeClr val="bg1"/>
                </a:solidFill>
                <a:latin typeface="Microsoft YaHei"/>
                <a:cs typeface="Microsoft YaHei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6900" b="0" i="0">
                <a:solidFill>
                  <a:schemeClr val="bg1"/>
                </a:solidFill>
                <a:latin typeface="Microsoft YaHei"/>
                <a:cs typeface="Microsoft YaHei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280987" y="1789112"/>
            <a:ext cx="2444591" cy="51339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2894171" y="1789112"/>
            <a:ext cx="2444591" cy="51339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 showMasterSp="0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1016615" cy="7776209"/>
          </a:xfrm>
          <a:custGeom>
            <a:avLst/>
            <a:gdLst/>
            <a:ahLst/>
            <a:cxnLst/>
            <a:rect l="l" t="t" r="r" b="b"/>
            <a:pathLst>
              <a:path w="11016615" h="7776209">
                <a:moveTo>
                  <a:pt x="11016005" y="0"/>
                </a:moveTo>
                <a:lnTo>
                  <a:pt x="0" y="0"/>
                </a:lnTo>
                <a:lnTo>
                  <a:pt x="0" y="7776006"/>
                </a:lnTo>
                <a:lnTo>
                  <a:pt x="11016005" y="7776006"/>
                </a:lnTo>
                <a:lnTo>
                  <a:pt x="11016005" y="0"/>
                </a:lnTo>
                <a:close/>
              </a:path>
            </a:pathLst>
          </a:custGeom>
          <a:solidFill>
            <a:srgbClr val="A7A9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bg object 17"/>
          <p:cNvSpPr/>
          <p:nvPr/>
        </p:nvSpPr>
        <p:spPr>
          <a:xfrm>
            <a:off x="5908403" y="2906887"/>
            <a:ext cx="106680" cy="36195"/>
          </a:xfrm>
          <a:custGeom>
            <a:avLst/>
            <a:gdLst/>
            <a:ahLst/>
            <a:cxnLst/>
            <a:rect l="l" t="t" r="r" b="b"/>
            <a:pathLst>
              <a:path w="106679" h="36194">
                <a:moveTo>
                  <a:pt x="104330" y="0"/>
                </a:moveTo>
                <a:lnTo>
                  <a:pt x="0" y="6642"/>
                </a:lnTo>
                <a:lnTo>
                  <a:pt x="1866" y="36029"/>
                </a:lnTo>
                <a:lnTo>
                  <a:pt x="106197" y="29387"/>
                </a:lnTo>
                <a:lnTo>
                  <a:pt x="104330" y="0"/>
                </a:lnTo>
                <a:close/>
              </a:path>
            </a:pathLst>
          </a:custGeom>
          <a:solidFill>
            <a:srgbClr val="DB91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bg object 18"/>
          <p:cNvSpPr/>
          <p:nvPr/>
        </p:nvSpPr>
        <p:spPr>
          <a:xfrm>
            <a:off x="6104839" y="2897733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4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8754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bg object 19"/>
          <p:cNvSpPr/>
          <p:nvPr/>
        </p:nvSpPr>
        <p:spPr>
          <a:xfrm>
            <a:off x="6301559" y="2899973"/>
            <a:ext cx="106045" cy="34290"/>
          </a:xfrm>
          <a:custGeom>
            <a:avLst/>
            <a:gdLst/>
            <a:ahLst/>
            <a:cxnLst/>
            <a:rect l="l" t="t" r="r" b="b"/>
            <a:pathLst>
              <a:path w="106045" h="34289">
                <a:moveTo>
                  <a:pt x="1231" y="0"/>
                </a:moveTo>
                <a:lnTo>
                  <a:pt x="0" y="29425"/>
                </a:lnTo>
                <a:lnTo>
                  <a:pt x="104444" y="33794"/>
                </a:lnTo>
                <a:lnTo>
                  <a:pt x="105676" y="4368"/>
                </a:lnTo>
                <a:lnTo>
                  <a:pt x="1231" y="0"/>
                </a:lnTo>
                <a:close/>
              </a:path>
            </a:pathLst>
          </a:custGeom>
          <a:solidFill>
            <a:srgbClr val="21AA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bg object 20"/>
          <p:cNvSpPr/>
          <p:nvPr/>
        </p:nvSpPr>
        <p:spPr>
          <a:xfrm>
            <a:off x="6502374" y="2912452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4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ED05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bg object 21"/>
          <p:cNvSpPr/>
          <p:nvPr/>
        </p:nvSpPr>
        <p:spPr>
          <a:xfrm>
            <a:off x="6698119" y="2918713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4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8754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bg object 22"/>
          <p:cNvSpPr/>
          <p:nvPr/>
        </p:nvSpPr>
        <p:spPr>
          <a:xfrm>
            <a:off x="6895427" y="2912452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4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DB91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bg object 23"/>
          <p:cNvSpPr/>
          <p:nvPr/>
        </p:nvSpPr>
        <p:spPr>
          <a:xfrm>
            <a:off x="7095667" y="2912452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4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91DB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bg object 24"/>
          <p:cNvSpPr/>
          <p:nvPr/>
        </p:nvSpPr>
        <p:spPr>
          <a:xfrm>
            <a:off x="7287069" y="2908033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4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ED05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bg object 25"/>
          <p:cNvSpPr/>
          <p:nvPr/>
        </p:nvSpPr>
        <p:spPr>
          <a:xfrm>
            <a:off x="7487322" y="2897733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4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DB91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bg object 26"/>
          <p:cNvSpPr/>
          <p:nvPr/>
        </p:nvSpPr>
        <p:spPr>
          <a:xfrm>
            <a:off x="7686090" y="2893313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4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8754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bg object 27"/>
          <p:cNvSpPr/>
          <p:nvPr/>
        </p:nvSpPr>
        <p:spPr>
          <a:xfrm>
            <a:off x="7880439" y="2883001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4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21A5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bg object 28"/>
          <p:cNvSpPr/>
          <p:nvPr/>
        </p:nvSpPr>
        <p:spPr>
          <a:xfrm>
            <a:off x="8077733" y="2878582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4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ED05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bg object 29"/>
          <p:cNvSpPr/>
          <p:nvPr/>
        </p:nvSpPr>
        <p:spPr>
          <a:xfrm>
            <a:off x="8273567" y="2878582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4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DB91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bg object 30"/>
          <p:cNvSpPr/>
          <p:nvPr/>
        </p:nvSpPr>
        <p:spPr>
          <a:xfrm>
            <a:off x="8475281" y="2883001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4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ED05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bg object 31"/>
          <p:cNvSpPr/>
          <p:nvPr/>
        </p:nvSpPr>
        <p:spPr>
          <a:xfrm>
            <a:off x="8672180" y="2905027"/>
            <a:ext cx="106680" cy="35560"/>
          </a:xfrm>
          <a:custGeom>
            <a:avLst/>
            <a:gdLst/>
            <a:ahLst/>
            <a:cxnLst/>
            <a:rect l="l" t="t" r="r" b="b"/>
            <a:pathLst>
              <a:path w="106679" h="35560">
                <a:moveTo>
                  <a:pt x="1701" y="0"/>
                </a:moveTo>
                <a:lnTo>
                  <a:pt x="0" y="29400"/>
                </a:lnTo>
                <a:lnTo>
                  <a:pt x="104355" y="35471"/>
                </a:lnTo>
                <a:lnTo>
                  <a:pt x="106070" y="6070"/>
                </a:lnTo>
                <a:lnTo>
                  <a:pt x="1701" y="0"/>
                </a:lnTo>
                <a:close/>
              </a:path>
            </a:pathLst>
          </a:custGeom>
          <a:solidFill>
            <a:srgbClr val="91DB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bg object 32"/>
          <p:cNvSpPr/>
          <p:nvPr/>
        </p:nvSpPr>
        <p:spPr>
          <a:xfrm>
            <a:off x="8862552" y="2916855"/>
            <a:ext cx="106045" cy="34290"/>
          </a:xfrm>
          <a:custGeom>
            <a:avLst/>
            <a:gdLst/>
            <a:ahLst/>
            <a:cxnLst/>
            <a:rect l="l" t="t" r="r" b="b"/>
            <a:pathLst>
              <a:path w="106045" h="34289">
                <a:moveTo>
                  <a:pt x="104444" y="0"/>
                </a:moveTo>
                <a:lnTo>
                  <a:pt x="0" y="4521"/>
                </a:lnTo>
                <a:lnTo>
                  <a:pt x="1269" y="33947"/>
                </a:lnTo>
                <a:lnTo>
                  <a:pt x="105714" y="29425"/>
                </a:lnTo>
                <a:lnTo>
                  <a:pt x="104444" y="0"/>
                </a:lnTo>
                <a:close/>
              </a:path>
            </a:pathLst>
          </a:custGeom>
          <a:solidFill>
            <a:srgbClr val="8754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bg object 33"/>
          <p:cNvSpPr/>
          <p:nvPr/>
        </p:nvSpPr>
        <p:spPr>
          <a:xfrm>
            <a:off x="9065741" y="2899897"/>
            <a:ext cx="106045" cy="34290"/>
          </a:xfrm>
          <a:custGeom>
            <a:avLst/>
            <a:gdLst/>
            <a:ahLst/>
            <a:cxnLst/>
            <a:rect l="l" t="t" r="r" b="b"/>
            <a:pathLst>
              <a:path w="106045" h="34289">
                <a:moveTo>
                  <a:pt x="104444" y="0"/>
                </a:moveTo>
                <a:lnTo>
                  <a:pt x="0" y="4521"/>
                </a:lnTo>
                <a:lnTo>
                  <a:pt x="1269" y="33947"/>
                </a:lnTo>
                <a:lnTo>
                  <a:pt x="105714" y="29425"/>
                </a:lnTo>
                <a:lnTo>
                  <a:pt x="104444" y="0"/>
                </a:lnTo>
                <a:close/>
              </a:path>
            </a:pathLst>
          </a:custGeom>
          <a:solidFill>
            <a:srgbClr val="DB91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bg object 34"/>
          <p:cNvSpPr/>
          <p:nvPr/>
        </p:nvSpPr>
        <p:spPr>
          <a:xfrm>
            <a:off x="9256268" y="2883001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4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ED05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bg object 35"/>
          <p:cNvSpPr/>
          <p:nvPr/>
        </p:nvSpPr>
        <p:spPr>
          <a:xfrm>
            <a:off x="9453930" y="2886621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4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91DB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bg object 36"/>
          <p:cNvSpPr/>
          <p:nvPr/>
        </p:nvSpPr>
        <p:spPr>
          <a:xfrm>
            <a:off x="9653816" y="2893237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4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8754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bg object 37"/>
          <p:cNvSpPr/>
          <p:nvPr/>
        </p:nvSpPr>
        <p:spPr>
          <a:xfrm>
            <a:off x="9855898" y="2893237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4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23AA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bg object 38"/>
          <p:cNvSpPr/>
          <p:nvPr/>
        </p:nvSpPr>
        <p:spPr>
          <a:xfrm>
            <a:off x="10051638" y="2910493"/>
            <a:ext cx="106680" cy="36195"/>
          </a:xfrm>
          <a:custGeom>
            <a:avLst/>
            <a:gdLst/>
            <a:ahLst/>
            <a:cxnLst/>
            <a:rect l="l" t="t" r="r" b="b"/>
            <a:pathLst>
              <a:path w="106679" h="36194">
                <a:moveTo>
                  <a:pt x="1841" y="0"/>
                </a:moveTo>
                <a:lnTo>
                  <a:pt x="0" y="29400"/>
                </a:lnTo>
                <a:lnTo>
                  <a:pt x="104330" y="35928"/>
                </a:lnTo>
                <a:lnTo>
                  <a:pt x="106172" y="6540"/>
                </a:lnTo>
                <a:lnTo>
                  <a:pt x="1841" y="0"/>
                </a:lnTo>
                <a:close/>
              </a:path>
            </a:pathLst>
          </a:custGeom>
          <a:solidFill>
            <a:srgbClr val="91DB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bg object 39"/>
          <p:cNvSpPr/>
          <p:nvPr/>
        </p:nvSpPr>
        <p:spPr>
          <a:xfrm>
            <a:off x="10213746" y="2920645"/>
            <a:ext cx="106680" cy="36195"/>
          </a:xfrm>
          <a:custGeom>
            <a:avLst/>
            <a:gdLst/>
            <a:ahLst/>
            <a:cxnLst/>
            <a:rect l="l" t="t" r="r" b="b"/>
            <a:pathLst>
              <a:path w="106679" h="36194">
                <a:moveTo>
                  <a:pt x="1841" y="0"/>
                </a:moveTo>
                <a:lnTo>
                  <a:pt x="0" y="29400"/>
                </a:lnTo>
                <a:lnTo>
                  <a:pt x="104330" y="35928"/>
                </a:lnTo>
                <a:lnTo>
                  <a:pt x="106172" y="6540"/>
                </a:lnTo>
                <a:lnTo>
                  <a:pt x="1841" y="0"/>
                </a:lnTo>
                <a:close/>
              </a:path>
            </a:pathLst>
          </a:custGeom>
          <a:solidFill>
            <a:srgbClr val="91DB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bg object 40"/>
          <p:cNvSpPr/>
          <p:nvPr/>
        </p:nvSpPr>
        <p:spPr>
          <a:xfrm>
            <a:off x="10402290" y="2922689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4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DB91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bg object 41"/>
          <p:cNvSpPr/>
          <p:nvPr/>
        </p:nvSpPr>
        <p:spPr>
          <a:xfrm>
            <a:off x="10601070" y="2901340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4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8754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bg object 42"/>
          <p:cNvSpPr/>
          <p:nvPr/>
        </p:nvSpPr>
        <p:spPr>
          <a:xfrm>
            <a:off x="5908403" y="4631735"/>
            <a:ext cx="106680" cy="36195"/>
          </a:xfrm>
          <a:custGeom>
            <a:avLst/>
            <a:gdLst/>
            <a:ahLst/>
            <a:cxnLst/>
            <a:rect l="l" t="t" r="r" b="b"/>
            <a:pathLst>
              <a:path w="106679" h="36195">
                <a:moveTo>
                  <a:pt x="104330" y="0"/>
                </a:moveTo>
                <a:lnTo>
                  <a:pt x="0" y="6642"/>
                </a:lnTo>
                <a:lnTo>
                  <a:pt x="1866" y="36029"/>
                </a:lnTo>
                <a:lnTo>
                  <a:pt x="106197" y="29387"/>
                </a:lnTo>
                <a:lnTo>
                  <a:pt x="104330" y="0"/>
                </a:lnTo>
                <a:close/>
              </a:path>
            </a:pathLst>
          </a:custGeom>
          <a:solidFill>
            <a:srgbClr val="DB91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bg object 43"/>
          <p:cNvSpPr/>
          <p:nvPr/>
        </p:nvSpPr>
        <p:spPr>
          <a:xfrm>
            <a:off x="6104839" y="4622571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5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8754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bg object 44"/>
          <p:cNvSpPr/>
          <p:nvPr/>
        </p:nvSpPr>
        <p:spPr>
          <a:xfrm>
            <a:off x="6301559" y="4624821"/>
            <a:ext cx="106045" cy="34290"/>
          </a:xfrm>
          <a:custGeom>
            <a:avLst/>
            <a:gdLst/>
            <a:ahLst/>
            <a:cxnLst/>
            <a:rect l="l" t="t" r="r" b="b"/>
            <a:pathLst>
              <a:path w="106045" h="34289">
                <a:moveTo>
                  <a:pt x="1231" y="0"/>
                </a:moveTo>
                <a:lnTo>
                  <a:pt x="0" y="29425"/>
                </a:lnTo>
                <a:lnTo>
                  <a:pt x="104444" y="33794"/>
                </a:lnTo>
                <a:lnTo>
                  <a:pt x="105676" y="4368"/>
                </a:lnTo>
                <a:lnTo>
                  <a:pt x="1231" y="0"/>
                </a:lnTo>
                <a:close/>
              </a:path>
            </a:pathLst>
          </a:custGeom>
          <a:solidFill>
            <a:srgbClr val="21AA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bg object 45"/>
          <p:cNvSpPr/>
          <p:nvPr/>
        </p:nvSpPr>
        <p:spPr>
          <a:xfrm>
            <a:off x="6502374" y="4637303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5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ED05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bg object 46"/>
          <p:cNvSpPr/>
          <p:nvPr/>
        </p:nvSpPr>
        <p:spPr>
          <a:xfrm>
            <a:off x="6698119" y="4643551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5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8754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bg object 47"/>
          <p:cNvSpPr/>
          <p:nvPr/>
        </p:nvSpPr>
        <p:spPr>
          <a:xfrm>
            <a:off x="6895427" y="4637303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5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DB91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bg object 48"/>
          <p:cNvSpPr/>
          <p:nvPr/>
        </p:nvSpPr>
        <p:spPr>
          <a:xfrm>
            <a:off x="7095667" y="4637303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5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91DB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bg object 49"/>
          <p:cNvSpPr/>
          <p:nvPr/>
        </p:nvSpPr>
        <p:spPr>
          <a:xfrm>
            <a:off x="7287069" y="4632883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5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ED05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bg object 50"/>
          <p:cNvSpPr/>
          <p:nvPr/>
        </p:nvSpPr>
        <p:spPr>
          <a:xfrm>
            <a:off x="7487322" y="4622571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5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DB91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bg object 51"/>
          <p:cNvSpPr/>
          <p:nvPr/>
        </p:nvSpPr>
        <p:spPr>
          <a:xfrm>
            <a:off x="7686090" y="4618151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5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8754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bg object 52"/>
          <p:cNvSpPr/>
          <p:nvPr/>
        </p:nvSpPr>
        <p:spPr>
          <a:xfrm>
            <a:off x="7880439" y="4607852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5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21A5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bg object 53"/>
          <p:cNvSpPr/>
          <p:nvPr/>
        </p:nvSpPr>
        <p:spPr>
          <a:xfrm>
            <a:off x="8077733" y="4603432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5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ED05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bg object 54"/>
          <p:cNvSpPr/>
          <p:nvPr/>
        </p:nvSpPr>
        <p:spPr>
          <a:xfrm>
            <a:off x="8273567" y="4603432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5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DB91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bg object 55"/>
          <p:cNvSpPr/>
          <p:nvPr/>
        </p:nvSpPr>
        <p:spPr>
          <a:xfrm>
            <a:off x="8475281" y="4607852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5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ED05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bg object 56"/>
          <p:cNvSpPr/>
          <p:nvPr/>
        </p:nvSpPr>
        <p:spPr>
          <a:xfrm>
            <a:off x="8672180" y="4629873"/>
            <a:ext cx="106680" cy="35560"/>
          </a:xfrm>
          <a:custGeom>
            <a:avLst/>
            <a:gdLst/>
            <a:ahLst/>
            <a:cxnLst/>
            <a:rect l="l" t="t" r="r" b="b"/>
            <a:pathLst>
              <a:path w="106679" h="35560">
                <a:moveTo>
                  <a:pt x="1701" y="0"/>
                </a:moveTo>
                <a:lnTo>
                  <a:pt x="0" y="29400"/>
                </a:lnTo>
                <a:lnTo>
                  <a:pt x="104355" y="35471"/>
                </a:lnTo>
                <a:lnTo>
                  <a:pt x="106070" y="6070"/>
                </a:lnTo>
                <a:lnTo>
                  <a:pt x="1701" y="0"/>
                </a:lnTo>
                <a:close/>
              </a:path>
            </a:pathLst>
          </a:custGeom>
          <a:solidFill>
            <a:srgbClr val="91DB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bg object 57"/>
          <p:cNvSpPr/>
          <p:nvPr/>
        </p:nvSpPr>
        <p:spPr>
          <a:xfrm>
            <a:off x="8862552" y="4641703"/>
            <a:ext cx="106045" cy="34290"/>
          </a:xfrm>
          <a:custGeom>
            <a:avLst/>
            <a:gdLst/>
            <a:ahLst/>
            <a:cxnLst/>
            <a:rect l="l" t="t" r="r" b="b"/>
            <a:pathLst>
              <a:path w="106045" h="34289">
                <a:moveTo>
                  <a:pt x="104444" y="0"/>
                </a:moveTo>
                <a:lnTo>
                  <a:pt x="0" y="4521"/>
                </a:lnTo>
                <a:lnTo>
                  <a:pt x="1269" y="33947"/>
                </a:lnTo>
                <a:lnTo>
                  <a:pt x="105714" y="29425"/>
                </a:lnTo>
                <a:lnTo>
                  <a:pt x="104444" y="0"/>
                </a:lnTo>
                <a:close/>
              </a:path>
            </a:pathLst>
          </a:custGeom>
          <a:solidFill>
            <a:srgbClr val="8754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bg object 58"/>
          <p:cNvSpPr/>
          <p:nvPr/>
        </p:nvSpPr>
        <p:spPr>
          <a:xfrm>
            <a:off x="9065741" y="4624745"/>
            <a:ext cx="106045" cy="34290"/>
          </a:xfrm>
          <a:custGeom>
            <a:avLst/>
            <a:gdLst/>
            <a:ahLst/>
            <a:cxnLst/>
            <a:rect l="l" t="t" r="r" b="b"/>
            <a:pathLst>
              <a:path w="106045" h="34289">
                <a:moveTo>
                  <a:pt x="104444" y="0"/>
                </a:moveTo>
                <a:lnTo>
                  <a:pt x="0" y="4521"/>
                </a:lnTo>
                <a:lnTo>
                  <a:pt x="1269" y="33947"/>
                </a:lnTo>
                <a:lnTo>
                  <a:pt x="105714" y="29425"/>
                </a:lnTo>
                <a:lnTo>
                  <a:pt x="104444" y="0"/>
                </a:lnTo>
                <a:close/>
              </a:path>
            </a:pathLst>
          </a:custGeom>
          <a:solidFill>
            <a:srgbClr val="DB91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bg object 59"/>
          <p:cNvSpPr/>
          <p:nvPr/>
        </p:nvSpPr>
        <p:spPr>
          <a:xfrm>
            <a:off x="9256268" y="4607852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5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ED05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bg object 60"/>
          <p:cNvSpPr/>
          <p:nvPr/>
        </p:nvSpPr>
        <p:spPr>
          <a:xfrm>
            <a:off x="9453930" y="4611458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5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91DB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bg object 61"/>
          <p:cNvSpPr/>
          <p:nvPr/>
        </p:nvSpPr>
        <p:spPr>
          <a:xfrm>
            <a:off x="9653815" y="4618088"/>
            <a:ext cx="104775" cy="29845"/>
          </a:xfrm>
          <a:custGeom>
            <a:avLst/>
            <a:gdLst/>
            <a:ahLst/>
            <a:cxnLst/>
            <a:rect l="l" t="t" r="r" b="b"/>
            <a:pathLst>
              <a:path w="104775" h="29845">
                <a:moveTo>
                  <a:pt x="104533" y="0"/>
                </a:moveTo>
                <a:lnTo>
                  <a:pt x="0" y="0"/>
                </a:lnTo>
                <a:lnTo>
                  <a:pt x="0" y="29451"/>
                </a:lnTo>
                <a:lnTo>
                  <a:pt x="104533" y="29451"/>
                </a:lnTo>
                <a:lnTo>
                  <a:pt x="104533" y="0"/>
                </a:lnTo>
                <a:close/>
              </a:path>
            </a:pathLst>
          </a:custGeom>
          <a:solidFill>
            <a:srgbClr val="875496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62" name="bg object 6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22326" y="3592468"/>
            <a:ext cx="9793678" cy="4183538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6900" b="0" i="0">
                <a:solidFill>
                  <a:schemeClr val="bg1"/>
                </a:solidFill>
                <a:latin typeface="Microsoft YaHei"/>
                <a:cs typeface="Microsoft YaHei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Masters/_rels/slideMaster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theme" Target="../theme/theme1.xml"/></Relationships>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-4507222" y="3258594"/>
            <a:ext cx="14634194" cy="10769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6900" b="0" i="0">
                <a:solidFill>
                  <a:schemeClr val="bg1"/>
                </a:solidFill>
                <a:latin typeface="Microsoft YaHei"/>
                <a:cs typeface="Microsoft YaHei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280987" y="1789112"/>
            <a:ext cx="5057775" cy="51339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1910715" y="7234237"/>
            <a:ext cx="1798320" cy="38893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280987" y="7234237"/>
            <a:ext cx="1292542" cy="38893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4046220" y="7234237"/>
            <a:ext cx="1292542" cy="38893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3.png"/><Relationship Id="rId3" Type="http://schemas.openxmlformats.org/officeDocument/2006/relationships/image" Target="../media/image11.png"/><Relationship Id="rId4" Type="http://schemas.openxmlformats.org/officeDocument/2006/relationships/image" Target="../media/image12.png"/><Relationship Id="rId5" Type="http://schemas.openxmlformats.org/officeDocument/2006/relationships/image" Target="../media/image13.png"/></Relationships>

</file>

<file path=ppt/slides/_rels/slide1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4.png"/><Relationship Id="rId3" Type="http://schemas.openxmlformats.org/officeDocument/2006/relationships/image" Target="../media/image11.png"/><Relationship Id="rId4" Type="http://schemas.openxmlformats.org/officeDocument/2006/relationships/image" Target="../media/image12.png"/><Relationship Id="rId5" Type="http://schemas.openxmlformats.org/officeDocument/2006/relationships/image" Target="../media/image13.png"/></Relationships>

</file>

<file path=ppt/slides/_rels/slide1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35.png"/><Relationship Id="rId3" Type="http://schemas.openxmlformats.org/officeDocument/2006/relationships/image" Target="../media/image36.png"/><Relationship Id="rId4" Type="http://schemas.openxmlformats.org/officeDocument/2006/relationships/image" Target="../media/image37.png"/><Relationship Id="rId5" Type="http://schemas.openxmlformats.org/officeDocument/2006/relationships/image" Target="../media/image38.png"/><Relationship Id="rId6" Type="http://schemas.openxmlformats.org/officeDocument/2006/relationships/image" Target="../media/image39.png"/><Relationship Id="rId7" Type="http://schemas.openxmlformats.org/officeDocument/2006/relationships/image" Target="../media/image40.png"/></Relationships>

</file>

<file path=ppt/slides/_rels/slide1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41.png"/><Relationship Id="rId3" Type="http://schemas.openxmlformats.org/officeDocument/2006/relationships/image" Target="../media/image11.png"/><Relationship Id="rId4" Type="http://schemas.openxmlformats.org/officeDocument/2006/relationships/image" Target="../media/image12.png"/><Relationship Id="rId5" Type="http://schemas.openxmlformats.org/officeDocument/2006/relationships/image" Target="../media/image13.png"/><Relationship Id="rId6" Type="http://schemas.openxmlformats.org/officeDocument/2006/relationships/image" Target="../media/image42.png"/><Relationship Id="rId7" Type="http://schemas.openxmlformats.org/officeDocument/2006/relationships/image" Target="../media/image43.png"/></Relationships>

</file>

<file path=ppt/slides/_rels/slide1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44.png"/><Relationship Id="rId3" Type="http://schemas.openxmlformats.org/officeDocument/2006/relationships/image" Target="../media/image11.png"/><Relationship Id="rId4" Type="http://schemas.openxmlformats.org/officeDocument/2006/relationships/image" Target="../media/image12.png"/><Relationship Id="rId5" Type="http://schemas.openxmlformats.org/officeDocument/2006/relationships/image" Target="../media/image13.png"/><Relationship Id="rId6" Type="http://schemas.openxmlformats.org/officeDocument/2006/relationships/image" Target="../media/image45.jpg"/></Relationships>

</file>

<file path=ppt/slides/_rels/slide1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46.png"/><Relationship Id="rId3" Type="http://schemas.openxmlformats.org/officeDocument/2006/relationships/image" Target="../media/image11.png"/><Relationship Id="rId4" Type="http://schemas.openxmlformats.org/officeDocument/2006/relationships/image" Target="../media/image12.png"/><Relationship Id="rId5" Type="http://schemas.openxmlformats.org/officeDocument/2006/relationships/image" Target="../media/image13.png"/></Relationships>

</file>

<file path=ppt/slides/_rels/slide1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47.png"/><Relationship Id="rId3" Type="http://schemas.openxmlformats.org/officeDocument/2006/relationships/image" Target="../media/image11.png"/><Relationship Id="rId4" Type="http://schemas.openxmlformats.org/officeDocument/2006/relationships/image" Target="../media/image12.png"/><Relationship Id="rId5" Type="http://schemas.openxmlformats.org/officeDocument/2006/relationships/image" Target="../media/image13.png"/><Relationship Id="rId6" Type="http://schemas.openxmlformats.org/officeDocument/2006/relationships/image" Target="../media/image48.jpg"/></Relationships>

</file>

<file path=ppt/slides/_rels/slide1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49.png"/><Relationship Id="rId3" Type="http://schemas.openxmlformats.org/officeDocument/2006/relationships/image" Target="../media/image11.png"/><Relationship Id="rId4" Type="http://schemas.openxmlformats.org/officeDocument/2006/relationships/image" Target="../media/image12.png"/><Relationship Id="rId5" Type="http://schemas.openxmlformats.org/officeDocument/2006/relationships/image" Target="../media/image13.png"/></Relationships>

</file>

<file path=ppt/slides/_rels/slide1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0.png"/><Relationship Id="rId3" Type="http://schemas.openxmlformats.org/officeDocument/2006/relationships/image" Target="../media/image51.png"/><Relationship Id="rId4" Type="http://schemas.openxmlformats.org/officeDocument/2006/relationships/image" Target="../media/image11.png"/><Relationship Id="rId5" Type="http://schemas.openxmlformats.org/officeDocument/2006/relationships/image" Target="../media/image12.png"/><Relationship Id="rId6" Type="http://schemas.openxmlformats.org/officeDocument/2006/relationships/image" Target="../media/image52.png"/><Relationship Id="rId7" Type="http://schemas.openxmlformats.org/officeDocument/2006/relationships/image" Target="../media/image43.png"/><Relationship Id="rId8" Type="http://schemas.openxmlformats.org/officeDocument/2006/relationships/image" Target="../media/image13.png"/></Relationships>

</file>

<file path=ppt/slides/_rels/slide1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3.png"/><Relationship Id="rId3" Type="http://schemas.openxmlformats.org/officeDocument/2006/relationships/image" Target="../media/image11.png"/><Relationship Id="rId4" Type="http://schemas.openxmlformats.org/officeDocument/2006/relationships/image" Target="../media/image12.png"/><Relationship Id="rId5" Type="http://schemas.openxmlformats.org/officeDocument/2006/relationships/image" Target="../media/image13.png"/><Relationship Id="rId6" Type="http://schemas.openxmlformats.org/officeDocument/2006/relationships/image" Target="../media/image54.jpg"/></Relationships>

</file>

<file path=ppt/slides/_rels/slide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png"/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5.png"/><Relationship Id="rId6" Type="http://schemas.openxmlformats.org/officeDocument/2006/relationships/image" Target="../media/image6.png"/><Relationship Id="rId7" Type="http://schemas.openxmlformats.org/officeDocument/2006/relationships/image" Target="../media/image7.png"/><Relationship Id="rId8" Type="http://schemas.openxmlformats.org/officeDocument/2006/relationships/image" Target="../media/image8.png"/><Relationship Id="rId9" Type="http://schemas.openxmlformats.org/officeDocument/2006/relationships/image" Target="../media/image9.png"/></Relationships>

</file>

<file path=ppt/slides/_rels/slide2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5.png"/><Relationship Id="rId3" Type="http://schemas.openxmlformats.org/officeDocument/2006/relationships/image" Target="../media/image11.png"/><Relationship Id="rId4" Type="http://schemas.openxmlformats.org/officeDocument/2006/relationships/image" Target="../media/image12.png"/><Relationship Id="rId5" Type="http://schemas.openxmlformats.org/officeDocument/2006/relationships/image" Target="../media/image56.jpg"/><Relationship Id="rId6" Type="http://schemas.openxmlformats.org/officeDocument/2006/relationships/image" Target="../media/image13.png"/></Relationships>

</file>

<file path=ppt/slides/_rels/slide2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7.png"/><Relationship Id="rId3" Type="http://schemas.openxmlformats.org/officeDocument/2006/relationships/image" Target="../media/image11.png"/><Relationship Id="rId4" Type="http://schemas.openxmlformats.org/officeDocument/2006/relationships/image" Target="../media/image12.png"/><Relationship Id="rId5" Type="http://schemas.openxmlformats.org/officeDocument/2006/relationships/image" Target="../media/image13.png"/></Relationships>

</file>

<file path=ppt/slides/_rels/slide2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8.png"/><Relationship Id="rId3" Type="http://schemas.openxmlformats.org/officeDocument/2006/relationships/image" Target="../media/image11.png"/><Relationship Id="rId4" Type="http://schemas.openxmlformats.org/officeDocument/2006/relationships/image" Target="../media/image12.png"/><Relationship Id="rId5" Type="http://schemas.openxmlformats.org/officeDocument/2006/relationships/image" Target="../media/image13.png"/></Relationships>

</file>

<file path=ppt/slides/_rels/slide2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9.png"/><Relationship Id="rId3" Type="http://schemas.openxmlformats.org/officeDocument/2006/relationships/image" Target="../media/image60.png"/><Relationship Id="rId4" Type="http://schemas.openxmlformats.org/officeDocument/2006/relationships/image" Target="../media/image61.png"/><Relationship Id="rId5" Type="http://schemas.openxmlformats.org/officeDocument/2006/relationships/image" Target="../media/image62.png"/><Relationship Id="rId6" Type="http://schemas.openxmlformats.org/officeDocument/2006/relationships/image" Target="../media/image13.png"/><Relationship Id="rId7" Type="http://schemas.openxmlformats.org/officeDocument/2006/relationships/image" Target="../media/image63.png"/><Relationship Id="rId8" Type="http://schemas.openxmlformats.org/officeDocument/2006/relationships/image" Target="../media/image43.png"/></Relationships>

</file>

<file path=ppt/slides/_rels/slide2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64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Relationship Id="rId6" Type="http://schemas.openxmlformats.org/officeDocument/2006/relationships/image" Target="../media/image67.jpg"/></Relationships>

</file>

<file path=ppt/slides/_rels/slide2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68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Relationship Id="rId6" Type="http://schemas.openxmlformats.org/officeDocument/2006/relationships/hyperlink" Target="http://nsysus.blogspot.com/2015/07/" TargetMode="External"/><Relationship Id="rId7" Type="http://schemas.openxmlformats.org/officeDocument/2006/relationships/hyperlink" Target="http://www/" TargetMode="External"/></Relationships>

</file>

<file path=ppt/slides/_rels/slide2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69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Relationship Id="rId6" Type="http://schemas.openxmlformats.org/officeDocument/2006/relationships/image" Target="../media/image70.jpg"/></Relationships>

</file>

<file path=ppt/slides/_rels/slide2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71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/Relationships>

</file>

<file path=ppt/slides/_rels/slide2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72.png"/><Relationship Id="rId3" Type="http://schemas.openxmlformats.org/officeDocument/2006/relationships/image" Target="../media/image73.png"/><Relationship Id="rId4" Type="http://schemas.openxmlformats.org/officeDocument/2006/relationships/image" Target="../media/image74.png"/><Relationship Id="rId5" Type="http://schemas.openxmlformats.org/officeDocument/2006/relationships/image" Target="../media/image13.png"/><Relationship Id="rId6" Type="http://schemas.openxmlformats.org/officeDocument/2006/relationships/image" Target="../media/image75.png"/><Relationship Id="rId7" Type="http://schemas.openxmlformats.org/officeDocument/2006/relationships/image" Target="../media/image43.png"/></Relationships>

</file>

<file path=ppt/slides/_rels/slide2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76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Relationship Id="rId6" Type="http://schemas.openxmlformats.org/officeDocument/2006/relationships/image" Target="../media/image77.jpg"/></Relationships>

</file>

<file path=ppt/slides/_rels/slide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0.png"/><Relationship Id="rId3" Type="http://schemas.openxmlformats.org/officeDocument/2006/relationships/image" Target="../media/image11.png"/><Relationship Id="rId4" Type="http://schemas.openxmlformats.org/officeDocument/2006/relationships/image" Target="../media/image12.png"/><Relationship Id="rId5" Type="http://schemas.openxmlformats.org/officeDocument/2006/relationships/image" Target="../media/image13.png"/><Relationship Id="rId6" Type="http://schemas.openxmlformats.org/officeDocument/2006/relationships/image" Target="../media/image14.png"/><Relationship Id="rId7" Type="http://schemas.openxmlformats.org/officeDocument/2006/relationships/image" Target="../media/image15.png"/><Relationship Id="rId8" Type="http://schemas.openxmlformats.org/officeDocument/2006/relationships/image" Target="../media/image16.png"/><Relationship Id="rId9" Type="http://schemas.openxmlformats.org/officeDocument/2006/relationships/image" Target="../media/image17.png"/><Relationship Id="rId10" Type="http://schemas.openxmlformats.org/officeDocument/2006/relationships/image" Target="../media/image18.png"/><Relationship Id="rId11" Type="http://schemas.openxmlformats.org/officeDocument/2006/relationships/image" Target="../media/image19.png"/><Relationship Id="rId12" Type="http://schemas.openxmlformats.org/officeDocument/2006/relationships/image" Target="../media/image20.png"/><Relationship Id="rId13" Type="http://schemas.openxmlformats.org/officeDocument/2006/relationships/image" Target="../media/image21.png"/><Relationship Id="rId14" Type="http://schemas.openxmlformats.org/officeDocument/2006/relationships/image" Target="../media/image22.png"/><Relationship Id="rId15" Type="http://schemas.openxmlformats.org/officeDocument/2006/relationships/image" Target="../media/image23.png"/><Relationship Id="rId16" Type="http://schemas.openxmlformats.org/officeDocument/2006/relationships/image" Target="../media/image24.png"/><Relationship Id="rId17" Type="http://schemas.openxmlformats.org/officeDocument/2006/relationships/image" Target="../media/image25.png"/><Relationship Id="rId18" Type="http://schemas.openxmlformats.org/officeDocument/2006/relationships/image" Target="../media/image26.png"/></Relationships>

</file>

<file path=ppt/slides/_rels/slide3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78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/Relationships>

</file>

<file path=ppt/slides/_rels/slide3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79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Relationship Id="rId6" Type="http://schemas.openxmlformats.org/officeDocument/2006/relationships/image" Target="../media/image80.jpg"/></Relationships>

</file>

<file path=ppt/slides/_rels/slide3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81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Relationship Id="rId6" Type="http://schemas.openxmlformats.org/officeDocument/2006/relationships/image" Target="../media/image82.png"/><Relationship Id="rId7" Type="http://schemas.openxmlformats.org/officeDocument/2006/relationships/image" Target="../media/image43.png"/></Relationships>

</file>

<file path=ppt/slides/_rels/slide3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83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Relationship Id="rId6" Type="http://schemas.openxmlformats.org/officeDocument/2006/relationships/image" Target="../media/image84.jpg"/></Relationships>

</file>

<file path=ppt/slides/_rels/slide3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85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/Relationships>

</file>

<file path=ppt/slides/_rels/slide3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86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Relationship Id="rId6" Type="http://schemas.openxmlformats.org/officeDocument/2006/relationships/image" Target="../media/image87.jpg"/></Relationships>

</file>

<file path=ppt/slides/_rels/slide3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88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/Relationships>

</file>

<file path=ppt/slides/_rels/slide3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89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Relationship Id="rId6" Type="http://schemas.openxmlformats.org/officeDocument/2006/relationships/image" Target="../media/image90.png"/><Relationship Id="rId7" Type="http://schemas.openxmlformats.org/officeDocument/2006/relationships/image" Target="../media/image43.png"/></Relationships>

</file>

<file path=ppt/slides/_rels/slide3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91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/Relationships>

</file>

<file path=ppt/slides/_rels/slide3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92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Relationship Id="rId6" Type="http://schemas.openxmlformats.org/officeDocument/2006/relationships/image" Target="../media/image93.jpg"/></Relationships>

</file>

<file path=ppt/slides/_rels/slide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7.png"/><Relationship Id="rId3" Type="http://schemas.openxmlformats.org/officeDocument/2006/relationships/image" Target="../media/image11.png"/><Relationship Id="rId4" Type="http://schemas.openxmlformats.org/officeDocument/2006/relationships/image" Target="../media/image12.png"/><Relationship Id="rId5" Type="http://schemas.openxmlformats.org/officeDocument/2006/relationships/image" Target="../media/image13.png"/></Relationships>

</file>

<file path=ppt/slides/_rels/slide4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94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Relationship Id="rId6" Type="http://schemas.openxmlformats.org/officeDocument/2006/relationships/image" Target="../media/image95.jpg"/></Relationships>

</file>

<file path=ppt/slides/_rels/slide4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96.png"/><Relationship Id="rId3" Type="http://schemas.openxmlformats.org/officeDocument/2006/relationships/image" Target="../media/image97.png"/><Relationship Id="rId4" Type="http://schemas.openxmlformats.org/officeDocument/2006/relationships/image" Target="../media/image13.png"/><Relationship Id="rId5" Type="http://schemas.openxmlformats.org/officeDocument/2006/relationships/image" Target="../media/image65.png"/><Relationship Id="rId6" Type="http://schemas.openxmlformats.org/officeDocument/2006/relationships/image" Target="../media/image66.png"/><Relationship Id="rId7" Type="http://schemas.openxmlformats.org/officeDocument/2006/relationships/image" Target="../media/image98.png"/><Relationship Id="rId8" Type="http://schemas.openxmlformats.org/officeDocument/2006/relationships/image" Target="../media/image43.png"/></Relationships>

</file>

<file path=ppt/slides/_rels/slide4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99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Relationship Id="rId6" Type="http://schemas.openxmlformats.org/officeDocument/2006/relationships/image" Target="../media/image100.jpg"/></Relationships>

</file>

<file path=ppt/slides/_rels/slide4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01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Relationship Id="rId6" Type="http://schemas.openxmlformats.org/officeDocument/2006/relationships/hyperlink" Target="http://jirs.judicial/" TargetMode="External"/><Relationship Id="rId7" Type="http://schemas.openxmlformats.org/officeDocument/2006/relationships/hyperlink" Target="http://jirs.judicial.gov.tw/GNNWS/NNWSS002.asp?id=466989" TargetMode="External"/></Relationships>

</file>

<file path=ppt/slides/_rels/slide4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02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03.jpg"/><Relationship Id="rId6" Type="http://schemas.openxmlformats.org/officeDocument/2006/relationships/image" Target="../media/image13.png"/></Relationships>

</file>

<file path=ppt/slides/_rels/slide4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04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/Relationships>

</file>

<file path=ppt/slides/_rels/slide4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05.png"/><Relationship Id="rId3" Type="http://schemas.openxmlformats.org/officeDocument/2006/relationships/image" Target="../media/image13.png"/><Relationship Id="rId4" Type="http://schemas.openxmlformats.org/officeDocument/2006/relationships/image" Target="../media/image65.png"/><Relationship Id="rId5" Type="http://schemas.openxmlformats.org/officeDocument/2006/relationships/image" Target="../media/image66.png"/><Relationship Id="rId6" Type="http://schemas.openxmlformats.org/officeDocument/2006/relationships/image" Target="../media/image106.png"/><Relationship Id="rId7" Type="http://schemas.openxmlformats.org/officeDocument/2006/relationships/image" Target="../media/image43.png"/></Relationships>

</file>

<file path=ppt/slides/_rels/slide4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07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08.jpg"/><Relationship Id="rId6" Type="http://schemas.openxmlformats.org/officeDocument/2006/relationships/image" Target="../media/image13.png"/></Relationships>

</file>

<file path=ppt/slides/_rels/slide4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09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/Relationships>

</file>

<file path=ppt/slides/_rels/slide4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10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Relationship Id="rId6" Type="http://schemas.openxmlformats.org/officeDocument/2006/relationships/hyperlink" Target="http://www.edu.tw/News_Content.aspx?n=9E7AC85F1954DDA8&amp;s=781E50A3E8" TargetMode="External"/></Relationships>

</file>

<file path=ppt/slides/_rels/slide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8.png"/><Relationship Id="rId3" Type="http://schemas.openxmlformats.org/officeDocument/2006/relationships/image" Target="../media/image11.png"/><Relationship Id="rId4" Type="http://schemas.openxmlformats.org/officeDocument/2006/relationships/image" Target="../media/image12.png"/><Relationship Id="rId5" Type="http://schemas.openxmlformats.org/officeDocument/2006/relationships/image" Target="../media/image13.png"/></Relationships>

</file>

<file path=ppt/slides/_rels/slide5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11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Relationship Id="rId6" Type="http://schemas.openxmlformats.org/officeDocument/2006/relationships/image" Target="../media/image112.jpg"/></Relationships>

</file>

<file path=ppt/slides/_rels/slide5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13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/Relationships>

</file>

<file path=ppt/slides/_rels/slide5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14.png"/><Relationship Id="rId3" Type="http://schemas.openxmlformats.org/officeDocument/2006/relationships/image" Target="../media/image115.png"/><Relationship Id="rId4" Type="http://schemas.openxmlformats.org/officeDocument/2006/relationships/image" Target="../media/image65.png"/><Relationship Id="rId5" Type="http://schemas.openxmlformats.org/officeDocument/2006/relationships/image" Target="../media/image66.png"/><Relationship Id="rId6" Type="http://schemas.openxmlformats.org/officeDocument/2006/relationships/image" Target="../media/image13.png"/><Relationship Id="rId7" Type="http://schemas.openxmlformats.org/officeDocument/2006/relationships/image" Target="../media/image116.png"/></Relationships>

</file>

<file path=ppt/slides/_rels/slide5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17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/Relationships>

</file>

<file path=ppt/slides/_rels/slide5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18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/Relationships>

</file>

<file path=ppt/slides/_rels/slide5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19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/Relationships>

</file>

<file path=ppt/slides/_rels/slide5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20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/Relationships>

</file>

<file path=ppt/slides/_rels/slide5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21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/Relationships>

</file>

<file path=ppt/slides/_rels/slide5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22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/Relationships>

</file>

<file path=ppt/slides/_rels/slide5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23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/Relationships>

</file>

<file path=ppt/slides/_rels/slide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9.png"/><Relationship Id="rId3" Type="http://schemas.openxmlformats.org/officeDocument/2006/relationships/image" Target="../media/image11.png"/><Relationship Id="rId4" Type="http://schemas.openxmlformats.org/officeDocument/2006/relationships/image" Target="../media/image12.png"/><Relationship Id="rId5" Type="http://schemas.openxmlformats.org/officeDocument/2006/relationships/image" Target="../media/image13.png"/></Relationships>

</file>

<file path=ppt/slides/_rels/slide6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24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/Relationships>

</file>

<file path=ppt/slides/_rels/slide6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25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/Relationships>

</file>

<file path=ppt/slides/_rels/slide6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26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/Relationships>

</file>

<file path=ppt/slides/_rels/slide6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27.png"/><Relationship Id="rId3" Type="http://schemas.openxmlformats.org/officeDocument/2006/relationships/image" Target="../media/image65.png"/><Relationship Id="rId4" Type="http://schemas.openxmlformats.org/officeDocument/2006/relationships/image" Target="../media/image66.png"/><Relationship Id="rId5" Type="http://schemas.openxmlformats.org/officeDocument/2006/relationships/image" Target="../media/image13.png"/></Relationships>

</file>

<file path=ppt/slides/_rels/slide6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28.png"/><Relationship Id="rId3" Type="http://schemas.openxmlformats.org/officeDocument/2006/relationships/image" Target="../media/image129.png"/><Relationship Id="rId4" Type="http://schemas.openxmlformats.org/officeDocument/2006/relationships/image" Target="../media/image130.png"/><Relationship Id="rId5" Type="http://schemas.openxmlformats.org/officeDocument/2006/relationships/hyperlink" Target="http://www.sfaa.gov.tw/" TargetMode="External"/><Relationship Id="rId6" Type="http://schemas.openxmlformats.org/officeDocument/2006/relationships/hyperlink" Target="http://www.govbooks.com.tw/" TargetMode="External"/></Relationships>

</file>

<file path=ppt/slides/_rels/slide6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0.png"/><Relationship Id="rId3" Type="http://schemas.openxmlformats.org/officeDocument/2006/relationships/image" Target="../media/image11.png"/><Relationship Id="rId4" Type="http://schemas.openxmlformats.org/officeDocument/2006/relationships/image" Target="../media/image12.png"/><Relationship Id="rId5" Type="http://schemas.openxmlformats.org/officeDocument/2006/relationships/image" Target="../media/image13.png"/></Relationships>

</file>

<file path=ppt/slides/_rels/slide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1.png"/><Relationship Id="rId3" Type="http://schemas.openxmlformats.org/officeDocument/2006/relationships/image" Target="../media/image11.png"/><Relationship Id="rId4" Type="http://schemas.openxmlformats.org/officeDocument/2006/relationships/image" Target="../media/image12.png"/><Relationship Id="rId5" Type="http://schemas.openxmlformats.org/officeDocument/2006/relationships/image" Target="../media/image13.png"/></Relationships>

</file>

<file path=ppt/slides/_rels/slide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2.png"/><Relationship Id="rId3" Type="http://schemas.openxmlformats.org/officeDocument/2006/relationships/image" Target="../media/image11.png"/><Relationship Id="rId4" Type="http://schemas.openxmlformats.org/officeDocument/2006/relationships/image" Target="../media/image12.png"/><Relationship Id="rId5" Type="http://schemas.openxmlformats.org/officeDocument/2006/relationships/image" Target="../media/image13.png"/></Relationships>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803" y="1803"/>
            <a:ext cx="5614670" cy="7774305"/>
          </a:xfrm>
          <a:custGeom>
            <a:avLst/>
            <a:gdLst/>
            <a:ahLst/>
            <a:cxnLst/>
            <a:rect l="l" t="t" r="r" b="b"/>
            <a:pathLst>
              <a:path w="5614670" h="7774305">
                <a:moveTo>
                  <a:pt x="5614200" y="0"/>
                </a:moveTo>
                <a:lnTo>
                  <a:pt x="0" y="0"/>
                </a:lnTo>
                <a:lnTo>
                  <a:pt x="0" y="7774203"/>
                </a:lnTo>
                <a:lnTo>
                  <a:pt x="5614200" y="7774203"/>
                </a:lnTo>
                <a:lnTo>
                  <a:pt x="5614200" y="0"/>
                </a:lnTo>
                <a:close/>
              </a:path>
            </a:pathLst>
          </a:custGeom>
          <a:solidFill>
            <a:srgbClr val="FFEC97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1016615" cy="7776209"/>
          </a:xfrm>
          <a:custGeom>
            <a:avLst/>
            <a:gdLst/>
            <a:ahLst/>
            <a:cxnLst/>
            <a:rect l="l" t="t" r="r" b="b"/>
            <a:pathLst>
              <a:path w="11016615" h="7776209">
                <a:moveTo>
                  <a:pt x="11016005" y="0"/>
                </a:moveTo>
                <a:lnTo>
                  <a:pt x="0" y="0"/>
                </a:lnTo>
                <a:lnTo>
                  <a:pt x="0" y="7776006"/>
                </a:lnTo>
                <a:lnTo>
                  <a:pt x="11016005" y="7776006"/>
                </a:lnTo>
                <a:lnTo>
                  <a:pt x="11016005" y="0"/>
                </a:lnTo>
                <a:close/>
              </a:path>
            </a:pathLst>
          </a:custGeom>
          <a:solidFill>
            <a:srgbClr val="A7A9A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" name="object 3"/>
          <p:cNvGrpSpPr/>
          <p:nvPr/>
        </p:nvGrpSpPr>
        <p:grpSpPr>
          <a:xfrm>
            <a:off x="-3492" y="197789"/>
            <a:ext cx="11019790" cy="7220584"/>
            <a:chOff x="-3492" y="197789"/>
            <a:chExt cx="11019790" cy="7220584"/>
          </a:xfrm>
        </p:grpSpPr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5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105529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55723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76149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715314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7353388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81396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8341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538252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9320008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519882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721964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91770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0268368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0467136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/>
            <p:cNvSpPr/>
            <p:nvPr/>
          </p:nvSpPr>
          <p:spPr>
            <a:xfrm>
              <a:off x="676149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/>
            <p:cNvSpPr/>
            <p:nvPr/>
          </p:nvSpPr>
          <p:spPr>
            <a:xfrm>
              <a:off x="715314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/>
            <p:cNvSpPr/>
            <p:nvPr/>
          </p:nvSpPr>
          <p:spPr>
            <a:xfrm>
              <a:off x="7353388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/>
            <p:cNvSpPr/>
            <p:nvPr/>
          </p:nvSpPr>
          <p:spPr>
            <a:xfrm>
              <a:off x="81396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/>
            <p:cNvSpPr/>
            <p:nvPr/>
          </p:nvSpPr>
          <p:spPr>
            <a:xfrm>
              <a:off x="8341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/>
            <p:cNvSpPr/>
            <p:nvPr/>
          </p:nvSpPr>
          <p:spPr>
            <a:xfrm>
              <a:off x="8538252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/>
            <p:cNvSpPr/>
            <p:nvPr/>
          </p:nvSpPr>
          <p:spPr>
            <a:xfrm>
              <a:off x="9320008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/>
            <p:cNvSpPr/>
            <p:nvPr/>
          </p:nvSpPr>
          <p:spPr>
            <a:xfrm>
              <a:off x="9519882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/>
            <p:cNvSpPr/>
            <p:nvPr/>
          </p:nvSpPr>
          <p:spPr>
            <a:xfrm>
              <a:off x="9721964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/>
            <p:cNvSpPr/>
            <p:nvPr/>
          </p:nvSpPr>
          <p:spPr>
            <a:xfrm>
              <a:off x="991770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/>
            <p:cNvSpPr/>
            <p:nvPr/>
          </p:nvSpPr>
          <p:spPr>
            <a:xfrm>
              <a:off x="10268368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/>
            <p:cNvSpPr/>
            <p:nvPr/>
          </p:nvSpPr>
          <p:spPr>
            <a:xfrm>
              <a:off x="10467136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1" name="object 91"/>
          <p:cNvSpPr txBox="1"/>
          <p:nvPr/>
        </p:nvSpPr>
        <p:spPr>
          <a:xfrm>
            <a:off x="639613" y="950788"/>
            <a:ext cx="4337050" cy="2311400"/>
          </a:xfrm>
          <a:prstGeom prst="rect">
            <a:avLst/>
          </a:prstGeom>
        </p:spPr>
        <p:txBody>
          <a:bodyPr wrap="square" lIns="0" tIns="73660" rIns="0" bIns="0" rtlCol="0" vert="horz">
            <a:spAutoFit/>
          </a:bodyPr>
          <a:lstStyle/>
          <a:p>
            <a:pPr marL="331470">
              <a:lnSpc>
                <a:spcPct val="100000"/>
              </a:lnSpc>
              <a:spcBef>
                <a:spcPts val="580"/>
              </a:spcBef>
            </a:pP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該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段所列禁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止歧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也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留了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開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放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非限制性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的空</a:t>
            </a:r>
            <a:r>
              <a:rPr dirty="0" sz="1100" spc="120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1100">
                <a:solidFill>
                  <a:srgbClr val="231F20"/>
                </a:solidFill>
                <a:latin typeface="SimSun"/>
                <a:cs typeface="SimSun"/>
              </a:rPr>
              <a:t>─</a:t>
            </a:r>
            <a:endParaRPr sz="1100">
              <a:latin typeface="SimSun"/>
              <a:cs typeface="SimSun"/>
            </a:endParaRPr>
          </a:p>
          <a:p>
            <a:pPr marL="41910" marR="30480" indent="-4445">
              <a:lnSpc>
                <a:spcPct val="136300"/>
              </a:lnSpc>
            </a:pP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身分地位之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起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草時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所不能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預見的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歧視議題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留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筆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使其更有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效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全面地保護兒少免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被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時也提醒締約</a:t>
            </a:r>
            <a:endParaRPr sz="1100">
              <a:latin typeface="SimSun"/>
              <a:cs typeface="SimSun"/>
            </a:endParaRPr>
          </a:p>
          <a:p>
            <a:pPr algn="just" marL="43815" marR="30480" indent="-635">
              <a:lnSpc>
                <a:spcPct val="136300"/>
              </a:lnSpc>
              <a:spcBef>
                <a:spcPts val="55"/>
              </a:spcBef>
            </a:pP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須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斟酌其他可能導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致歧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視的理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baseline="2525" sz="1650" spc="-38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7008" sz="975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baseline="47008" sz="975" spc="-127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兒童權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委員會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baseline="2525" sz="1650" spc="-37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10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年發 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布的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8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號一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般性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愛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滋病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毒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／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愛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滋病與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便將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愛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滋病</a:t>
            </a:r>
            <a:endParaRPr baseline="2525" sz="1650">
              <a:latin typeface="SimSun"/>
              <a:cs typeface="SimSun"/>
            </a:endParaRPr>
          </a:p>
          <a:p>
            <a:pPr algn="just" marL="42545" marR="30480" indent="635">
              <a:lnSpc>
                <a:spcPct val="135300"/>
              </a:lnSpc>
              <a:spcBef>
                <a:spcPts val="15"/>
              </a:spcBef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兒童或其父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母視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身分地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位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受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視類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年發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布的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8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號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般性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童權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架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青少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年的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健康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也將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傾向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納入禁止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範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圍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兒童權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委員會也於審查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他國國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家報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告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指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校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園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普遍基於成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績的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單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親家庭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面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的偏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歧視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等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問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26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104">
                <a:solidFill>
                  <a:srgbClr val="231F20"/>
                </a:solidFill>
                <a:latin typeface="Verdana"/>
                <a:cs typeface="Verdana"/>
              </a:rPr>
              <a:t>19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684000" y="647800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 h="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 txBox="1"/>
          <p:nvPr/>
        </p:nvSpPr>
        <p:spPr>
          <a:xfrm>
            <a:off x="670190" y="3472150"/>
            <a:ext cx="4315460" cy="32842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282575" marR="44450" indent="-270510">
              <a:lnSpc>
                <a:spcPct val="130400"/>
              </a:lnSpc>
              <a:spcBef>
                <a:spcPts val="100"/>
              </a:spcBef>
            </a:pPr>
            <a:r>
              <a:rPr dirty="0" sz="1150" spc="-65">
                <a:solidFill>
                  <a:srgbClr val="231F20"/>
                </a:solidFill>
                <a:latin typeface="SimSun"/>
                <a:cs typeface="SimSun"/>
              </a:rPr>
              <a:t>二</a:t>
            </a:r>
            <a:r>
              <a:rPr dirty="0" sz="1150" spc="-3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50" spc="10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5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50" spc="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50" spc="15">
                <a:solidFill>
                  <a:srgbClr val="231F20"/>
                </a:solidFill>
                <a:latin typeface="SimSun"/>
                <a:cs typeface="SimSun"/>
              </a:rPr>
              <a:t>應採取</a:t>
            </a:r>
            <a:r>
              <a:rPr dirty="0" sz="1150" spc="10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1150" spc="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50" spc="10">
                <a:solidFill>
                  <a:srgbClr val="231F20"/>
                </a:solidFill>
                <a:latin typeface="SimSun"/>
                <a:cs typeface="SimSun"/>
              </a:rPr>
              <a:t>適</a:t>
            </a:r>
            <a:r>
              <a:rPr dirty="0" sz="1150" spc="15">
                <a:solidFill>
                  <a:srgbClr val="231F20"/>
                </a:solidFill>
                <a:latin typeface="SimSun"/>
                <a:cs typeface="SimSun"/>
              </a:rPr>
              <a:t>當措施確</a:t>
            </a:r>
            <a:r>
              <a:rPr dirty="0" sz="1150" spc="10">
                <a:solidFill>
                  <a:srgbClr val="231F20"/>
                </a:solidFill>
                <a:latin typeface="SimSun"/>
                <a:cs typeface="SimSun"/>
              </a:rPr>
              <a:t>保兒</a:t>
            </a:r>
            <a:r>
              <a:rPr dirty="0" sz="1150" spc="15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50" spc="10">
                <a:solidFill>
                  <a:srgbClr val="231F20"/>
                </a:solidFill>
                <a:latin typeface="SimSun"/>
                <a:cs typeface="SimSun"/>
              </a:rPr>
              <a:t>得</a:t>
            </a:r>
            <a:r>
              <a:rPr dirty="0" sz="1150" spc="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50" spc="2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50" spc="-65">
                <a:solidFill>
                  <a:srgbClr val="231F20"/>
                </a:solidFill>
                <a:latin typeface="SimSun"/>
                <a:cs typeface="SimSun"/>
              </a:rPr>
              <a:t>護</a:t>
            </a:r>
            <a:r>
              <a:rPr dirty="0" sz="1150" spc="-4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50" spc="15">
                <a:solidFill>
                  <a:srgbClr val="231F20"/>
                </a:solidFill>
                <a:latin typeface="SimSun"/>
                <a:cs typeface="SimSun"/>
              </a:rPr>
              <a:t>免</a:t>
            </a:r>
            <a:r>
              <a:rPr dirty="0" sz="1150" spc="5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1150" spc="-5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sz="1150" spc="1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50">
                <a:solidFill>
                  <a:srgbClr val="231F20"/>
                </a:solidFill>
                <a:latin typeface="SimSun"/>
                <a:cs typeface="SimSun"/>
              </a:rPr>
              <a:t>童父 </a:t>
            </a:r>
            <a:r>
              <a:rPr dirty="0" sz="1150" spc="-65">
                <a:solidFill>
                  <a:srgbClr val="231F20"/>
                </a:solidFill>
                <a:latin typeface="SimSun"/>
                <a:cs typeface="SimSun"/>
              </a:rPr>
              <a:t>母</a:t>
            </a:r>
            <a:r>
              <a:rPr dirty="0" sz="1150" spc="-7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50" spc="-25">
                <a:solidFill>
                  <a:srgbClr val="231F20"/>
                </a:solidFill>
                <a:latin typeface="SimSun"/>
                <a:cs typeface="SimSun"/>
              </a:rPr>
              <a:t>法定</a:t>
            </a:r>
            <a:r>
              <a:rPr dirty="0" sz="1150" spc="-20">
                <a:solidFill>
                  <a:srgbClr val="231F20"/>
                </a:solidFill>
                <a:latin typeface="SimSun"/>
                <a:cs typeface="SimSun"/>
              </a:rPr>
              <a:t>監</a:t>
            </a:r>
            <a:r>
              <a:rPr dirty="0" sz="1150" spc="-15">
                <a:solidFill>
                  <a:srgbClr val="231F20"/>
                </a:solidFill>
                <a:latin typeface="SimSun"/>
                <a:cs typeface="SimSun"/>
              </a:rPr>
              <a:t>護</a:t>
            </a:r>
            <a:r>
              <a:rPr dirty="0" sz="1150" spc="-20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50" spc="-3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50" spc="-15">
                <a:solidFill>
                  <a:srgbClr val="231F20"/>
                </a:solidFill>
                <a:latin typeface="SimSun"/>
                <a:cs typeface="SimSun"/>
              </a:rPr>
              <a:t>家</a:t>
            </a:r>
            <a:r>
              <a:rPr dirty="0" sz="1150" spc="-20">
                <a:solidFill>
                  <a:srgbClr val="231F20"/>
                </a:solidFill>
                <a:latin typeface="SimSun"/>
                <a:cs typeface="SimSun"/>
              </a:rPr>
              <a:t>庭</a:t>
            </a:r>
            <a:r>
              <a:rPr dirty="0" sz="1150" spc="-35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50" spc="-40">
                <a:solidFill>
                  <a:srgbClr val="231F20"/>
                </a:solidFill>
                <a:latin typeface="SimSun"/>
                <a:cs typeface="SimSun"/>
              </a:rPr>
              <a:t>員</a:t>
            </a:r>
            <a:r>
              <a:rPr dirty="0" sz="1150" spc="-2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50" spc="-35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50" spc="-65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50" spc="-6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50" spc="-15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50" spc="-7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50" spc="-6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50" spc="-35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sz="1150" spc="-20">
                <a:solidFill>
                  <a:srgbClr val="231F20"/>
                </a:solidFill>
                <a:latin typeface="SimSun"/>
                <a:cs typeface="SimSun"/>
              </a:rPr>
              <a:t>見或</a:t>
            </a:r>
            <a:r>
              <a:rPr dirty="0" sz="1150" spc="-25">
                <a:solidFill>
                  <a:srgbClr val="231F20"/>
                </a:solidFill>
                <a:latin typeface="SimSun"/>
                <a:cs typeface="SimSun"/>
              </a:rPr>
              <a:t>信</a:t>
            </a:r>
            <a:r>
              <a:rPr dirty="0" sz="1150" spc="-15">
                <a:solidFill>
                  <a:srgbClr val="231F20"/>
                </a:solidFill>
                <a:latin typeface="SimSun"/>
                <a:cs typeface="SimSun"/>
              </a:rPr>
              <a:t>念</a:t>
            </a:r>
            <a:r>
              <a:rPr dirty="0" sz="1150" spc="-30">
                <a:solidFill>
                  <a:srgbClr val="231F20"/>
                </a:solidFill>
                <a:latin typeface="SimSun"/>
                <a:cs typeface="SimSun"/>
              </a:rPr>
              <a:t>之關</a:t>
            </a:r>
            <a:r>
              <a:rPr dirty="0" sz="1150" spc="-35">
                <a:solidFill>
                  <a:srgbClr val="231F20"/>
                </a:solidFill>
                <a:latin typeface="SimSun"/>
                <a:cs typeface="SimSun"/>
              </a:rPr>
              <a:t>係而 </a:t>
            </a:r>
            <a:r>
              <a:rPr dirty="0" sz="1150" spc="-30">
                <a:solidFill>
                  <a:srgbClr val="231F20"/>
                </a:solidFill>
                <a:latin typeface="SimSun"/>
                <a:cs typeface="SimSun"/>
              </a:rPr>
              <a:t>遭</a:t>
            </a:r>
            <a:r>
              <a:rPr dirty="0" sz="1150" spc="-35">
                <a:solidFill>
                  <a:srgbClr val="231F20"/>
                </a:solidFill>
                <a:latin typeface="SimSun"/>
                <a:cs typeface="SimSun"/>
              </a:rPr>
              <a:t>受</a:t>
            </a:r>
            <a:r>
              <a:rPr dirty="0" sz="1150" spc="-4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50" spc="-35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50" spc="-30">
                <a:solidFill>
                  <a:srgbClr val="231F20"/>
                </a:solidFill>
                <a:latin typeface="SimSun"/>
                <a:cs typeface="SimSun"/>
              </a:rPr>
              <a:t>切</a:t>
            </a:r>
            <a:r>
              <a:rPr dirty="0" sz="1150" spc="-45">
                <a:solidFill>
                  <a:srgbClr val="231F20"/>
                </a:solidFill>
                <a:latin typeface="SimSun"/>
                <a:cs typeface="SimSun"/>
              </a:rPr>
              <a:t>形</a:t>
            </a:r>
            <a:r>
              <a:rPr dirty="0" sz="1150" spc="-30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50" spc="-20">
                <a:solidFill>
                  <a:srgbClr val="231F20"/>
                </a:solidFill>
                <a:latin typeface="SimSun"/>
                <a:cs typeface="SimSun"/>
              </a:rPr>
              <a:t>之歧</a:t>
            </a:r>
            <a:r>
              <a:rPr dirty="0" sz="1150" spc="-3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50" spc="-25">
                <a:solidFill>
                  <a:srgbClr val="231F20"/>
                </a:solidFill>
                <a:latin typeface="SimSun"/>
                <a:cs typeface="SimSun"/>
              </a:rPr>
              <a:t>或懲</a:t>
            </a:r>
            <a:r>
              <a:rPr dirty="0" sz="1150" spc="-80">
                <a:solidFill>
                  <a:srgbClr val="231F20"/>
                </a:solidFill>
                <a:latin typeface="SimSun"/>
                <a:cs typeface="SimSun"/>
              </a:rPr>
              <a:t>罰</a:t>
            </a:r>
            <a:r>
              <a:rPr dirty="0" sz="115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50">
              <a:latin typeface="SimSun"/>
              <a:cs typeface="SimSu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400">
              <a:latin typeface="SimSun"/>
              <a:cs typeface="SimSun"/>
            </a:endParaRPr>
          </a:p>
          <a:p>
            <a:pPr algn="just" marL="12700" marR="5080" indent="282575">
              <a:lnSpc>
                <a:spcPct val="135800"/>
              </a:lnSpc>
            </a:pP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8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8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則更關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注於保護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少不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會因為其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父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母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法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監護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人或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家庭成員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意見或信念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關係而遭受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一切 形式的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或懲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罰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且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限於公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中所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載之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它強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調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國家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應積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極 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地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採取所有適當措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-19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消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除存在於社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結構性歧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8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此一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來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才能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促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使長期以來遭受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邊緣化群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體的權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實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而為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達成這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樣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目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標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家應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該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極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地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去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確認哪些兒少或群體需要特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措施來實現他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們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譬如在探討教育資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源分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除了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以地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區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種族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作為統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計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分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類標準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也應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慮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到不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兒少的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背景分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計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像是權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易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受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忽</a:t>
            </a:r>
            <a:endParaRPr sz="1100">
              <a:latin typeface="SimSun"/>
              <a:cs typeface="SimSu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600">
              <a:latin typeface="SimSun"/>
              <a:cs typeface="SimSun"/>
            </a:endParaRPr>
          </a:p>
          <a:p>
            <a:pPr marL="13335" marR="1896745">
              <a:lnSpc>
                <a:spcPct val="104200"/>
              </a:lnSpc>
            </a:pP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sz="80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H</a:t>
            </a:r>
            <a:r>
              <a:rPr dirty="0" sz="800" spc="7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D</a:t>
            </a:r>
            <a:r>
              <a:rPr dirty="0" sz="800" spc="80">
                <a:solidFill>
                  <a:srgbClr val="231F20"/>
                </a:solidFill>
                <a:latin typeface="Verdana"/>
                <a:cs typeface="Verdana"/>
              </a:rPr>
              <a:t>G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K</a:t>
            </a:r>
            <a:r>
              <a:rPr dirty="0" sz="800" spc="-155">
                <a:solidFill>
                  <a:srgbClr val="231F20"/>
                </a:solidFill>
                <a:latin typeface="Verdana"/>
                <a:cs typeface="Verdana"/>
              </a:rPr>
              <a:t>I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N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20">
                <a:solidFill>
                  <a:srgbClr val="231F20"/>
                </a:solidFill>
                <a:latin typeface="Verdana"/>
                <a:cs typeface="Verdana"/>
              </a:rPr>
              <a:t>&amp;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N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W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EL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L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l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s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u</a:t>
            </a:r>
            <a:r>
              <a:rPr dirty="0" sz="800" spc="55">
                <a:solidFill>
                  <a:srgbClr val="231F20"/>
                </a:solidFill>
                <a:latin typeface="Verdana"/>
                <a:cs typeface="Verdana"/>
              </a:rPr>
              <a:t>p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r</a:t>
            </a:r>
            <a:r>
              <a:rPr dirty="0" sz="800" spc="6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20">
                <a:solidFill>
                  <a:srgbClr val="231F20"/>
                </a:solidFill>
                <a:latin typeface="Verdana"/>
                <a:cs typeface="Verdana"/>
              </a:rPr>
              <a:t>no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800" spc="40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17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2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800" spc="5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3.  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19</a:t>
            </a:r>
            <a:r>
              <a:rPr dirty="0" sz="80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10">
                <a:solidFill>
                  <a:srgbClr val="231F20"/>
                </a:solidFill>
                <a:latin typeface="Verdana"/>
                <a:cs typeface="Verdana"/>
              </a:rPr>
              <a:t>Republic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5">
                <a:solidFill>
                  <a:srgbClr val="231F20"/>
                </a:solidFill>
                <a:latin typeface="Verdana"/>
                <a:cs typeface="Verdana"/>
              </a:rPr>
              <a:t>of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Korea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CRC/C/KOR/5-6,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para.16.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10233446" y="402192"/>
            <a:ext cx="36385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808285"/>
                </a:solidFill>
                <a:latin typeface="Microsoft YaHei"/>
                <a:cs typeface="Microsoft YaHei"/>
              </a:rPr>
              <a:t>導讀</a:t>
            </a:r>
            <a:endParaRPr sz="1300">
              <a:latin typeface="Microsoft YaHei"/>
              <a:cs typeface="Microsoft YaHei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6070463" y="950839"/>
            <a:ext cx="4274820" cy="482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36300"/>
              </a:lnSpc>
              <a:spcBef>
                <a:spcPts val="100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視的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父母入監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礙家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庭的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才能確實辨識歧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進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而推動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應措施來實現平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10016995" y="6732006"/>
            <a:ext cx="767080" cy="686435"/>
            <a:chOff x="10016995" y="6732006"/>
            <a:chExt cx="767080" cy="686435"/>
          </a:xfrm>
        </p:grpSpPr>
        <p:pic>
          <p:nvPicPr>
            <p:cNvPr id="97" name="object 9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6"/>
              <a:ext cx="68737" cy="83070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" name="object 100"/>
            <p:cNvSpPr/>
            <p:nvPr/>
          </p:nvSpPr>
          <p:spPr>
            <a:xfrm>
              <a:off x="10016985" y="6732016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/>
            <p:cNvSpPr/>
            <p:nvPr/>
          </p:nvSpPr>
          <p:spPr>
            <a:xfrm>
              <a:off x="10105530" y="6797205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" name="object 102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3" name="object 103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16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10517107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1016615" cy="7776209"/>
          </a:xfrm>
          <a:custGeom>
            <a:avLst/>
            <a:gdLst/>
            <a:ahLst/>
            <a:cxnLst/>
            <a:rect l="l" t="t" r="r" b="b"/>
            <a:pathLst>
              <a:path w="11016615" h="7776209">
                <a:moveTo>
                  <a:pt x="11016005" y="0"/>
                </a:moveTo>
                <a:lnTo>
                  <a:pt x="0" y="0"/>
                </a:lnTo>
                <a:lnTo>
                  <a:pt x="0" y="7776006"/>
                </a:lnTo>
                <a:lnTo>
                  <a:pt x="11016005" y="7776006"/>
                </a:lnTo>
                <a:lnTo>
                  <a:pt x="11016005" y="0"/>
                </a:lnTo>
                <a:close/>
              </a:path>
            </a:pathLst>
          </a:custGeom>
          <a:solidFill>
            <a:srgbClr val="A7A9A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" name="object 3"/>
          <p:cNvGrpSpPr/>
          <p:nvPr/>
        </p:nvGrpSpPr>
        <p:grpSpPr>
          <a:xfrm>
            <a:off x="-3473" y="197789"/>
            <a:ext cx="11019790" cy="7220584"/>
            <a:chOff x="-3473" y="197789"/>
            <a:chExt cx="11019790" cy="7220584"/>
          </a:xfrm>
        </p:grpSpPr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5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7" name="object 67"/>
          <p:cNvSpPr txBox="1"/>
          <p:nvPr/>
        </p:nvSpPr>
        <p:spPr>
          <a:xfrm>
            <a:off x="670200" y="1004636"/>
            <a:ext cx="4284345" cy="46710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61110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5895CF"/>
                </a:solidFill>
                <a:latin typeface="MS UI Gothic"/>
                <a:cs typeface="MS UI Gothic"/>
              </a:rPr>
              <a:t>兒少面臨的歧視議題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8290">
              <a:lnSpc>
                <a:spcPct val="136400"/>
              </a:lnSpc>
              <a:spcBef>
                <a:spcPts val="575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當談起不歧視原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法律政策所衍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生的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視問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題似乎獲得更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多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注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不過我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也不能忽略兒少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在同儕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園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部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門體系及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公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面臨的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這些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場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兒少歧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視問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常擺脫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社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會對於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特定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身分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背景兒少或其父母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刻板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象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負面標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籤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像是安置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機構兒少在學校受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污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排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擠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又或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是司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法少年常被以放大鏡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檢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視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一言一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或被認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為理所當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然應該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承受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責備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與嘲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諷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因資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足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進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而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響兒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少權益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也是常見的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歧視議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障礙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因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環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缺乏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礙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設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備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或是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服務提供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拒絕合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理調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整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甚至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不 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願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意申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請特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殊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教育資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源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都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侵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害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礙兒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童的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在生活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領 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域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區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罐頭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施常使身障兒童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敗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興而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歸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即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便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在設有無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障 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礙設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施的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遊樂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場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也可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能因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行動較慢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而受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擠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視常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會 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文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傳統價值所形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以致我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很難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察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覺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己的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言行可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已經構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成了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像是質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疑同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志兒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傾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是否為真實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或只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-5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過渡時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-15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為女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天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是運動發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差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或不適合擔任體育領導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人的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角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色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住民一定要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會唱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跳舞或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奔跑跳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躍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甚至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任兒少有能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力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思考其最佳利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益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做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便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你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好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為由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剝奪或限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兒少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相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⋯⋯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這些歧視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性的刻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板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象及標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籤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常已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意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識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若未有意地檢視便難以識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更難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翻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轉這些錯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誤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有害的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視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觀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念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18</a:t>
            </a:r>
            <a:endParaRPr sz="10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19</a:t>
            </a:r>
            <a:endParaRPr sz="10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70786" y="5878515"/>
            <a:ext cx="4278630" cy="711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7655">
              <a:lnSpc>
                <a:spcPct val="136300"/>
              </a:lnSpc>
              <a:spcBef>
                <a:spcPts val="100"/>
              </a:spcBef>
            </a:pP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這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些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同面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度的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明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要落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實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歧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視原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將不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僅限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政府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立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措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執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無論是校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園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公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部門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系中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與兒少工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作的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專業人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員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是社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區中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的每一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位成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員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都需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070177" y="1310699"/>
            <a:ext cx="4275455" cy="48323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36400"/>
              </a:lnSpc>
              <a:spcBef>
                <a:spcPts val="100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檢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們的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思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維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工作及生活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節中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否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存有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進而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改變這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樣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的觀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念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也才能確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兒童權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-145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實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0233446" y="402192"/>
            <a:ext cx="36385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808285"/>
                </a:solidFill>
                <a:latin typeface="Microsoft YaHei"/>
                <a:cs typeface="Microsoft YaHei"/>
              </a:rPr>
              <a:t>導讀</a:t>
            </a:r>
            <a:endParaRPr sz="1300">
              <a:latin typeface="Microsoft YaHei"/>
              <a:cs typeface="Microsoft YaHei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1028680">
              <a:lnSpc>
                <a:spcPct val="100000"/>
              </a:lnSpc>
              <a:spcBef>
                <a:spcPts val="95"/>
              </a:spcBef>
            </a:pPr>
            <a:r>
              <a:rPr dirty="0" spc="165"/>
              <a:t>案例故事</a:t>
            </a:r>
          </a:p>
        </p:txBody>
      </p:sp>
      <p:grpSp>
        <p:nvGrpSpPr>
          <p:cNvPr id="3" name="object 3"/>
          <p:cNvGrpSpPr/>
          <p:nvPr/>
        </p:nvGrpSpPr>
        <p:grpSpPr>
          <a:xfrm>
            <a:off x="8574907" y="4880290"/>
            <a:ext cx="1979930" cy="768350"/>
            <a:chOff x="8574907" y="4880290"/>
            <a:chExt cx="1979930" cy="768350"/>
          </a:xfrm>
        </p:grpSpPr>
        <p:sp>
          <p:nvSpPr>
            <p:cNvPr id="4" name="object 4"/>
            <p:cNvSpPr/>
            <p:nvPr/>
          </p:nvSpPr>
          <p:spPr>
            <a:xfrm>
              <a:off x="9116136" y="4885715"/>
              <a:ext cx="1438275" cy="762635"/>
            </a:xfrm>
            <a:custGeom>
              <a:avLst/>
              <a:gdLst/>
              <a:ahLst/>
              <a:cxnLst/>
              <a:rect l="l" t="t" r="r" b="b"/>
              <a:pathLst>
                <a:path w="1438275" h="762635">
                  <a:moveTo>
                    <a:pt x="54673" y="305892"/>
                  </a:moveTo>
                  <a:lnTo>
                    <a:pt x="52717" y="295910"/>
                  </a:lnTo>
                  <a:lnTo>
                    <a:pt x="47383" y="287769"/>
                  </a:lnTo>
                  <a:lnTo>
                    <a:pt x="39471" y="282295"/>
                  </a:lnTo>
                  <a:lnTo>
                    <a:pt x="29806" y="280289"/>
                  </a:lnTo>
                  <a:lnTo>
                    <a:pt x="20116" y="282295"/>
                  </a:lnTo>
                  <a:lnTo>
                    <a:pt x="12230" y="287769"/>
                  </a:lnTo>
                  <a:lnTo>
                    <a:pt x="6921" y="295910"/>
                  </a:lnTo>
                  <a:lnTo>
                    <a:pt x="4978" y="305892"/>
                  </a:lnTo>
                  <a:lnTo>
                    <a:pt x="6921" y="315861"/>
                  </a:lnTo>
                  <a:lnTo>
                    <a:pt x="12230" y="324002"/>
                  </a:lnTo>
                  <a:lnTo>
                    <a:pt x="20116" y="329488"/>
                  </a:lnTo>
                  <a:lnTo>
                    <a:pt x="29806" y="331495"/>
                  </a:lnTo>
                  <a:lnTo>
                    <a:pt x="39471" y="329488"/>
                  </a:lnTo>
                  <a:lnTo>
                    <a:pt x="47383" y="324002"/>
                  </a:lnTo>
                  <a:lnTo>
                    <a:pt x="52717" y="315861"/>
                  </a:lnTo>
                  <a:lnTo>
                    <a:pt x="54673" y="305892"/>
                  </a:lnTo>
                  <a:close/>
                </a:path>
                <a:path w="1438275" h="762635">
                  <a:moveTo>
                    <a:pt x="59626" y="448005"/>
                  </a:moveTo>
                  <a:lnTo>
                    <a:pt x="57277" y="436054"/>
                  </a:lnTo>
                  <a:lnTo>
                    <a:pt x="50888" y="426288"/>
                  </a:lnTo>
                  <a:lnTo>
                    <a:pt x="41402" y="419696"/>
                  </a:lnTo>
                  <a:lnTo>
                    <a:pt x="29806" y="417283"/>
                  </a:lnTo>
                  <a:lnTo>
                    <a:pt x="18199" y="419696"/>
                  </a:lnTo>
                  <a:lnTo>
                    <a:pt x="8724" y="426288"/>
                  </a:lnTo>
                  <a:lnTo>
                    <a:pt x="2336" y="436054"/>
                  </a:lnTo>
                  <a:lnTo>
                    <a:pt x="0" y="448005"/>
                  </a:lnTo>
                  <a:lnTo>
                    <a:pt x="2336" y="459968"/>
                  </a:lnTo>
                  <a:lnTo>
                    <a:pt x="8724" y="469734"/>
                  </a:lnTo>
                  <a:lnTo>
                    <a:pt x="18199" y="476313"/>
                  </a:lnTo>
                  <a:lnTo>
                    <a:pt x="29806" y="478726"/>
                  </a:lnTo>
                  <a:lnTo>
                    <a:pt x="41402" y="476313"/>
                  </a:lnTo>
                  <a:lnTo>
                    <a:pt x="50888" y="469734"/>
                  </a:lnTo>
                  <a:lnTo>
                    <a:pt x="57277" y="459968"/>
                  </a:lnTo>
                  <a:lnTo>
                    <a:pt x="59626" y="448005"/>
                  </a:lnTo>
                  <a:close/>
                </a:path>
                <a:path w="1438275" h="762635">
                  <a:moveTo>
                    <a:pt x="192532" y="448005"/>
                  </a:moveTo>
                  <a:lnTo>
                    <a:pt x="190576" y="438048"/>
                  </a:lnTo>
                  <a:lnTo>
                    <a:pt x="185242" y="429907"/>
                  </a:lnTo>
                  <a:lnTo>
                    <a:pt x="177342" y="424434"/>
                  </a:lnTo>
                  <a:lnTo>
                    <a:pt x="167678" y="422414"/>
                  </a:lnTo>
                  <a:lnTo>
                    <a:pt x="158013" y="424434"/>
                  </a:lnTo>
                  <a:lnTo>
                    <a:pt x="150126" y="429907"/>
                  </a:lnTo>
                  <a:lnTo>
                    <a:pt x="144792" y="438048"/>
                  </a:lnTo>
                  <a:lnTo>
                    <a:pt x="142849" y="448005"/>
                  </a:lnTo>
                  <a:lnTo>
                    <a:pt x="144792" y="457974"/>
                  </a:lnTo>
                  <a:lnTo>
                    <a:pt x="150126" y="466115"/>
                  </a:lnTo>
                  <a:lnTo>
                    <a:pt x="158013" y="471601"/>
                  </a:lnTo>
                  <a:lnTo>
                    <a:pt x="167678" y="473608"/>
                  </a:lnTo>
                  <a:lnTo>
                    <a:pt x="177342" y="471601"/>
                  </a:lnTo>
                  <a:lnTo>
                    <a:pt x="185242" y="466115"/>
                  </a:lnTo>
                  <a:lnTo>
                    <a:pt x="190576" y="457974"/>
                  </a:lnTo>
                  <a:lnTo>
                    <a:pt x="192532" y="448005"/>
                  </a:lnTo>
                  <a:close/>
                </a:path>
                <a:path w="1438275" h="762635">
                  <a:moveTo>
                    <a:pt x="322389" y="154190"/>
                  </a:moveTo>
                  <a:lnTo>
                    <a:pt x="314858" y="146418"/>
                  </a:lnTo>
                  <a:lnTo>
                    <a:pt x="305587" y="146418"/>
                  </a:lnTo>
                  <a:lnTo>
                    <a:pt x="296278" y="146418"/>
                  </a:lnTo>
                  <a:lnTo>
                    <a:pt x="288759" y="154190"/>
                  </a:lnTo>
                  <a:lnTo>
                    <a:pt x="288759" y="173342"/>
                  </a:lnTo>
                  <a:lnTo>
                    <a:pt x="296278" y="181076"/>
                  </a:lnTo>
                  <a:lnTo>
                    <a:pt x="314858" y="181076"/>
                  </a:lnTo>
                  <a:lnTo>
                    <a:pt x="322389" y="173342"/>
                  </a:lnTo>
                  <a:lnTo>
                    <a:pt x="322389" y="154190"/>
                  </a:lnTo>
                  <a:close/>
                </a:path>
                <a:path w="1438275" h="762635">
                  <a:moveTo>
                    <a:pt x="322389" y="12077"/>
                  </a:moveTo>
                  <a:lnTo>
                    <a:pt x="314858" y="4330"/>
                  </a:lnTo>
                  <a:lnTo>
                    <a:pt x="305587" y="4330"/>
                  </a:lnTo>
                  <a:lnTo>
                    <a:pt x="296278" y="4330"/>
                  </a:lnTo>
                  <a:lnTo>
                    <a:pt x="288759" y="12077"/>
                  </a:lnTo>
                  <a:lnTo>
                    <a:pt x="288759" y="31242"/>
                  </a:lnTo>
                  <a:lnTo>
                    <a:pt x="296278" y="38989"/>
                  </a:lnTo>
                  <a:lnTo>
                    <a:pt x="314858" y="38989"/>
                  </a:lnTo>
                  <a:lnTo>
                    <a:pt x="322389" y="31242"/>
                  </a:lnTo>
                  <a:lnTo>
                    <a:pt x="322389" y="12077"/>
                  </a:lnTo>
                  <a:close/>
                </a:path>
                <a:path w="1438275" h="762635">
                  <a:moveTo>
                    <a:pt x="462191" y="163779"/>
                  </a:moveTo>
                  <a:lnTo>
                    <a:pt x="460717" y="156260"/>
                  </a:lnTo>
                  <a:lnTo>
                    <a:pt x="456704" y="150126"/>
                  </a:lnTo>
                  <a:lnTo>
                    <a:pt x="450748" y="145986"/>
                  </a:lnTo>
                  <a:lnTo>
                    <a:pt x="443471" y="144475"/>
                  </a:lnTo>
                  <a:lnTo>
                    <a:pt x="436168" y="145986"/>
                  </a:lnTo>
                  <a:lnTo>
                    <a:pt x="430199" y="150126"/>
                  </a:lnTo>
                  <a:lnTo>
                    <a:pt x="426186" y="156260"/>
                  </a:lnTo>
                  <a:lnTo>
                    <a:pt x="424713" y="163779"/>
                  </a:lnTo>
                  <a:lnTo>
                    <a:pt x="426186" y="171297"/>
                  </a:lnTo>
                  <a:lnTo>
                    <a:pt x="430199" y="177444"/>
                  </a:lnTo>
                  <a:lnTo>
                    <a:pt x="436168" y="181571"/>
                  </a:lnTo>
                  <a:lnTo>
                    <a:pt x="443471" y="183095"/>
                  </a:lnTo>
                  <a:lnTo>
                    <a:pt x="450748" y="181571"/>
                  </a:lnTo>
                  <a:lnTo>
                    <a:pt x="456704" y="177444"/>
                  </a:lnTo>
                  <a:lnTo>
                    <a:pt x="460717" y="171297"/>
                  </a:lnTo>
                  <a:lnTo>
                    <a:pt x="462191" y="163779"/>
                  </a:lnTo>
                  <a:close/>
                </a:path>
                <a:path w="1438275" h="762635">
                  <a:moveTo>
                    <a:pt x="462191" y="21678"/>
                  </a:moveTo>
                  <a:lnTo>
                    <a:pt x="460717" y="14160"/>
                  </a:lnTo>
                  <a:lnTo>
                    <a:pt x="456704" y="8039"/>
                  </a:lnTo>
                  <a:lnTo>
                    <a:pt x="450748" y="3898"/>
                  </a:lnTo>
                  <a:lnTo>
                    <a:pt x="443471" y="2387"/>
                  </a:lnTo>
                  <a:lnTo>
                    <a:pt x="436168" y="3898"/>
                  </a:lnTo>
                  <a:lnTo>
                    <a:pt x="430199" y="8039"/>
                  </a:lnTo>
                  <a:lnTo>
                    <a:pt x="426186" y="14160"/>
                  </a:lnTo>
                  <a:lnTo>
                    <a:pt x="424713" y="21678"/>
                  </a:lnTo>
                  <a:lnTo>
                    <a:pt x="426186" y="29197"/>
                  </a:lnTo>
                  <a:lnTo>
                    <a:pt x="430199" y="35344"/>
                  </a:lnTo>
                  <a:lnTo>
                    <a:pt x="436168" y="39484"/>
                  </a:lnTo>
                  <a:lnTo>
                    <a:pt x="443471" y="40995"/>
                  </a:lnTo>
                  <a:lnTo>
                    <a:pt x="450748" y="39484"/>
                  </a:lnTo>
                  <a:lnTo>
                    <a:pt x="456704" y="35344"/>
                  </a:lnTo>
                  <a:lnTo>
                    <a:pt x="460717" y="29197"/>
                  </a:lnTo>
                  <a:lnTo>
                    <a:pt x="462191" y="21678"/>
                  </a:lnTo>
                  <a:close/>
                </a:path>
                <a:path w="1438275" h="762635">
                  <a:moveTo>
                    <a:pt x="602386" y="163766"/>
                  </a:moveTo>
                  <a:lnTo>
                    <a:pt x="600735" y="155333"/>
                  </a:lnTo>
                  <a:lnTo>
                    <a:pt x="596226" y="148450"/>
                  </a:lnTo>
                  <a:lnTo>
                    <a:pt x="589534" y="143802"/>
                  </a:lnTo>
                  <a:lnTo>
                    <a:pt x="581342" y="142100"/>
                  </a:lnTo>
                  <a:lnTo>
                    <a:pt x="573163" y="143802"/>
                  </a:lnTo>
                  <a:lnTo>
                    <a:pt x="566470" y="148450"/>
                  </a:lnTo>
                  <a:lnTo>
                    <a:pt x="561962" y="155333"/>
                  </a:lnTo>
                  <a:lnTo>
                    <a:pt x="560311" y="163766"/>
                  </a:lnTo>
                  <a:lnTo>
                    <a:pt x="561962" y="172199"/>
                  </a:lnTo>
                  <a:lnTo>
                    <a:pt x="566470" y="179082"/>
                  </a:lnTo>
                  <a:lnTo>
                    <a:pt x="573163" y="183730"/>
                  </a:lnTo>
                  <a:lnTo>
                    <a:pt x="581342" y="185432"/>
                  </a:lnTo>
                  <a:lnTo>
                    <a:pt x="589534" y="183730"/>
                  </a:lnTo>
                  <a:lnTo>
                    <a:pt x="596226" y="179082"/>
                  </a:lnTo>
                  <a:lnTo>
                    <a:pt x="600735" y="172199"/>
                  </a:lnTo>
                  <a:lnTo>
                    <a:pt x="602386" y="163766"/>
                  </a:lnTo>
                  <a:close/>
                </a:path>
                <a:path w="1438275" h="762635">
                  <a:moveTo>
                    <a:pt x="602386" y="21653"/>
                  </a:moveTo>
                  <a:lnTo>
                    <a:pt x="600735" y="13233"/>
                  </a:lnTo>
                  <a:lnTo>
                    <a:pt x="596226" y="6350"/>
                  </a:lnTo>
                  <a:lnTo>
                    <a:pt x="589534" y="1701"/>
                  </a:lnTo>
                  <a:lnTo>
                    <a:pt x="581342" y="0"/>
                  </a:lnTo>
                  <a:lnTo>
                    <a:pt x="573163" y="1701"/>
                  </a:lnTo>
                  <a:lnTo>
                    <a:pt x="566470" y="6350"/>
                  </a:lnTo>
                  <a:lnTo>
                    <a:pt x="561962" y="13233"/>
                  </a:lnTo>
                  <a:lnTo>
                    <a:pt x="560311" y="21653"/>
                  </a:lnTo>
                  <a:lnTo>
                    <a:pt x="561962" y="30086"/>
                  </a:lnTo>
                  <a:lnTo>
                    <a:pt x="566470" y="36969"/>
                  </a:lnTo>
                  <a:lnTo>
                    <a:pt x="573163" y="41617"/>
                  </a:lnTo>
                  <a:lnTo>
                    <a:pt x="581342" y="43319"/>
                  </a:lnTo>
                  <a:lnTo>
                    <a:pt x="589534" y="41617"/>
                  </a:lnTo>
                  <a:lnTo>
                    <a:pt x="596226" y="36969"/>
                  </a:lnTo>
                  <a:lnTo>
                    <a:pt x="600735" y="30086"/>
                  </a:lnTo>
                  <a:lnTo>
                    <a:pt x="602386" y="21653"/>
                  </a:lnTo>
                  <a:close/>
                </a:path>
                <a:path w="1438275" h="762635">
                  <a:moveTo>
                    <a:pt x="1438097" y="732116"/>
                  </a:moveTo>
                  <a:lnTo>
                    <a:pt x="1435773" y="720305"/>
                  </a:lnTo>
                  <a:lnTo>
                    <a:pt x="1429461" y="710666"/>
                  </a:lnTo>
                  <a:lnTo>
                    <a:pt x="1420101" y="704164"/>
                  </a:lnTo>
                  <a:lnTo>
                    <a:pt x="1408633" y="701789"/>
                  </a:lnTo>
                  <a:lnTo>
                    <a:pt x="1397177" y="704164"/>
                  </a:lnTo>
                  <a:lnTo>
                    <a:pt x="1387830" y="710666"/>
                  </a:lnTo>
                  <a:lnTo>
                    <a:pt x="1381518" y="720305"/>
                  </a:lnTo>
                  <a:lnTo>
                    <a:pt x="1379207" y="732116"/>
                  </a:lnTo>
                  <a:lnTo>
                    <a:pt x="1381518" y="743927"/>
                  </a:lnTo>
                  <a:lnTo>
                    <a:pt x="1387830" y="753567"/>
                  </a:lnTo>
                  <a:lnTo>
                    <a:pt x="1397177" y="760069"/>
                  </a:lnTo>
                  <a:lnTo>
                    <a:pt x="1408633" y="762457"/>
                  </a:lnTo>
                  <a:lnTo>
                    <a:pt x="1420101" y="760069"/>
                  </a:lnTo>
                  <a:lnTo>
                    <a:pt x="1429461" y="753567"/>
                  </a:lnTo>
                  <a:lnTo>
                    <a:pt x="1435773" y="743927"/>
                  </a:lnTo>
                  <a:lnTo>
                    <a:pt x="1438097" y="732116"/>
                  </a:lnTo>
                  <a:close/>
                </a:path>
              </a:pathLst>
            </a:custGeom>
            <a:solidFill>
              <a:srgbClr val="E8F4FF">
                <a:alpha val="14999"/>
              </a:srgbClr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975190" y="5157730"/>
              <a:ext cx="65747" cy="67729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8574900" y="4880292"/>
              <a:ext cx="725805" cy="479425"/>
            </a:xfrm>
            <a:custGeom>
              <a:avLst/>
              <a:gdLst/>
              <a:ahLst/>
              <a:cxnLst/>
              <a:rect l="l" t="t" r="r" b="b"/>
              <a:pathLst>
                <a:path w="725804" h="479425">
                  <a:moveTo>
                    <a:pt x="63423" y="446151"/>
                  </a:moveTo>
                  <a:lnTo>
                    <a:pt x="60947" y="433425"/>
                  </a:lnTo>
                  <a:lnTo>
                    <a:pt x="54140" y="423037"/>
                  </a:lnTo>
                  <a:lnTo>
                    <a:pt x="44043" y="416026"/>
                  </a:lnTo>
                  <a:lnTo>
                    <a:pt x="31673" y="413461"/>
                  </a:lnTo>
                  <a:lnTo>
                    <a:pt x="19342" y="416026"/>
                  </a:lnTo>
                  <a:lnTo>
                    <a:pt x="9283" y="423037"/>
                  </a:lnTo>
                  <a:lnTo>
                    <a:pt x="2489" y="433425"/>
                  </a:lnTo>
                  <a:lnTo>
                    <a:pt x="0" y="446151"/>
                  </a:lnTo>
                  <a:lnTo>
                    <a:pt x="2489" y="458889"/>
                  </a:lnTo>
                  <a:lnTo>
                    <a:pt x="9283" y="469277"/>
                  </a:lnTo>
                  <a:lnTo>
                    <a:pt x="19342" y="476262"/>
                  </a:lnTo>
                  <a:lnTo>
                    <a:pt x="31673" y="478828"/>
                  </a:lnTo>
                  <a:lnTo>
                    <a:pt x="44030" y="476262"/>
                  </a:lnTo>
                  <a:lnTo>
                    <a:pt x="54127" y="469277"/>
                  </a:lnTo>
                  <a:lnTo>
                    <a:pt x="60934" y="458889"/>
                  </a:lnTo>
                  <a:lnTo>
                    <a:pt x="63423" y="446151"/>
                  </a:lnTo>
                  <a:close/>
                </a:path>
                <a:path w="725804" h="479425">
                  <a:moveTo>
                    <a:pt x="459536" y="169202"/>
                  </a:moveTo>
                  <a:lnTo>
                    <a:pt x="457466" y="158635"/>
                  </a:lnTo>
                  <a:lnTo>
                    <a:pt x="451815" y="149999"/>
                  </a:lnTo>
                  <a:lnTo>
                    <a:pt x="443420" y="144183"/>
                  </a:lnTo>
                  <a:lnTo>
                    <a:pt x="433146" y="142049"/>
                  </a:lnTo>
                  <a:lnTo>
                    <a:pt x="422884" y="144183"/>
                  </a:lnTo>
                  <a:lnTo>
                    <a:pt x="414489" y="149999"/>
                  </a:lnTo>
                  <a:lnTo>
                    <a:pt x="408838" y="158635"/>
                  </a:lnTo>
                  <a:lnTo>
                    <a:pt x="406755" y="169202"/>
                  </a:lnTo>
                  <a:lnTo>
                    <a:pt x="408838" y="179793"/>
                  </a:lnTo>
                  <a:lnTo>
                    <a:pt x="414489" y="188442"/>
                  </a:lnTo>
                  <a:lnTo>
                    <a:pt x="422884" y="194271"/>
                  </a:lnTo>
                  <a:lnTo>
                    <a:pt x="433146" y="196405"/>
                  </a:lnTo>
                  <a:lnTo>
                    <a:pt x="443420" y="194271"/>
                  </a:lnTo>
                  <a:lnTo>
                    <a:pt x="451815" y="188442"/>
                  </a:lnTo>
                  <a:lnTo>
                    <a:pt x="457466" y="179793"/>
                  </a:lnTo>
                  <a:lnTo>
                    <a:pt x="459536" y="169202"/>
                  </a:lnTo>
                  <a:close/>
                </a:path>
                <a:path w="725804" h="479425">
                  <a:moveTo>
                    <a:pt x="459536" y="27165"/>
                  </a:moveTo>
                  <a:lnTo>
                    <a:pt x="457466" y="16598"/>
                  </a:lnTo>
                  <a:lnTo>
                    <a:pt x="451815" y="7962"/>
                  </a:lnTo>
                  <a:lnTo>
                    <a:pt x="443420" y="2133"/>
                  </a:lnTo>
                  <a:lnTo>
                    <a:pt x="433146" y="0"/>
                  </a:lnTo>
                  <a:lnTo>
                    <a:pt x="422884" y="2133"/>
                  </a:lnTo>
                  <a:lnTo>
                    <a:pt x="414489" y="7962"/>
                  </a:lnTo>
                  <a:lnTo>
                    <a:pt x="408838" y="16598"/>
                  </a:lnTo>
                  <a:lnTo>
                    <a:pt x="406755" y="27165"/>
                  </a:lnTo>
                  <a:lnTo>
                    <a:pt x="408838" y="37757"/>
                  </a:lnTo>
                  <a:lnTo>
                    <a:pt x="414489" y="46393"/>
                  </a:lnTo>
                  <a:lnTo>
                    <a:pt x="422884" y="52209"/>
                  </a:lnTo>
                  <a:lnTo>
                    <a:pt x="433146" y="54343"/>
                  </a:lnTo>
                  <a:lnTo>
                    <a:pt x="443420" y="52209"/>
                  </a:lnTo>
                  <a:lnTo>
                    <a:pt x="451815" y="46393"/>
                  </a:lnTo>
                  <a:lnTo>
                    <a:pt x="457466" y="37757"/>
                  </a:lnTo>
                  <a:lnTo>
                    <a:pt x="459536" y="27165"/>
                  </a:lnTo>
                  <a:close/>
                </a:path>
                <a:path w="725804" h="479425">
                  <a:moveTo>
                    <a:pt x="594372" y="169227"/>
                  </a:moveTo>
                  <a:lnTo>
                    <a:pt x="592531" y="159880"/>
                  </a:lnTo>
                  <a:lnTo>
                    <a:pt x="587540" y="152234"/>
                  </a:lnTo>
                  <a:lnTo>
                    <a:pt x="580123" y="147091"/>
                  </a:lnTo>
                  <a:lnTo>
                    <a:pt x="571042" y="145199"/>
                  </a:lnTo>
                  <a:lnTo>
                    <a:pt x="561962" y="147091"/>
                  </a:lnTo>
                  <a:lnTo>
                    <a:pt x="554545" y="152234"/>
                  </a:lnTo>
                  <a:lnTo>
                    <a:pt x="549541" y="159880"/>
                  </a:lnTo>
                  <a:lnTo>
                    <a:pt x="547712" y="169227"/>
                  </a:lnTo>
                  <a:lnTo>
                    <a:pt x="549541" y="178574"/>
                  </a:lnTo>
                  <a:lnTo>
                    <a:pt x="554545" y="186220"/>
                  </a:lnTo>
                  <a:lnTo>
                    <a:pt x="561962" y="191376"/>
                  </a:lnTo>
                  <a:lnTo>
                    <a:pt x="571042" y="193268"/>
                  </a:lnTo>
                  <a:lnTo>
                    <a:pt x="580123" y="191376"/>
                  </a:lnTo>
                  <a:lnTo>
                    <a:pt x="587540" y="186220"/>
                  </a:lnTo>
                  <a:lnTo>
                    <a:pt x="592531" y="178574"/>
                  </a:lnTo>
                  <a:lnTo>
                    <a:pt x="594372" y="169227"/>
                  </a:lnTo>
                  <a:close/>
                </a:path>
                <a:path w="725804" h="479425">
                  <a:moveTo>
                    <a:pt x="594372" y="27178"/>
                  </a:moveTo>
                  <a:lnTo>
                    <a:pt x="592531" y="17830"/>
                  </a:lnTo>
                  <a:lnTo>
                    <a:pt x="587540" y="10185"/>
                  </a:lnTo>
                  <a:lnTo>
                    <a:pt x="580123" y="5041"/>
                  </a:lnTo>
                  <a:lnTo>
                    <a:pt x="571042" y="3149"/>
                  </a:lnTo>
                  <a:lnTo>
                    <a:pt x="561962" y="5041"/>
                  </a:lnTo>
                  <a:lnTo>
                    <a:pt x="554545" y="10185"/>
                  </a:lnTo>
                  <a:lnTo>
                    <a:pt x="549541" y="17830"/>
                  </a:lnTo>
                  <a:lnTo>
                    <a:pt x="547712" y="27178"/>
                  </a:lnTo>
                  <a:lnTo>
                    <a:pt x="549541" y="36537"/>
                  </a:lnTo>
                  <a:lnTo>
                    <a:pt x="554545" y="44170"/>
                  </a:lnTo>
                  <a:lnTo>
                    <a:pt x="561962" y="49326"/>
                  </a:lnTo>
                  <a:lnTo>
                    <a:pt x="571042" y="51219"/>
                  </a:lnTo>
                  <a:lnTo>
                    <a:pt x="580123" y="49326"/>
                  </a:lnTo>
                  <a:lnTo>
                    <a:pt x="587540" y="44170"/>
                  </a:lnTo>
                  <a:lnTo>
                    <a:pt x="592531" y="36537"/>
                  </a:lnTo>
                  <a:lnTo>
                    <a:pt x="594372" y="27178"/>
                  </a:lnTo>
                  <a:close/>
                </a:path>
                <a:path w="725804" h="479425">
                  <a:moveTo>
                    <a:pt x="725754" y="159677"/>
                  </a:moveTo>
                  <a:lnTo>
                    <a:pt x="718210" y="151917"/>
                  </a:lnTo>
                  <a:lnTo>
                    <a:pt x="699617" y="151917"/>
                  </a:lnTo>
                  <a:lnTo>
                    <a:pt x="692111" y="159677"/>
                  </a:lnTo>
                  <a:lnTo>
                    <a:pt x="692111" y="178816"/>
                  </a:lnTo>
                  <a:lnTo>
                    <a:pt x="699617" y="186537"/>
                  </a:lnTo>
                  <a:lnTo>
                    <a:pt x="708926" y="186537"/>
                  </a:lnTo>
                  <a:lnTo>
                    <a:pt x="718210" y="186537"/>
                  </a:lnTo>
                  <a:lnTo>
                    <a:pt x="725754" y="178816"/>
                  </a:lnTo>
                  <a:lnTo>
                    <a:pt x="725754" y="159677"/>
                  </a:lnTo>
                  <a:close/>
                </a:path>
                <a:path w="725804" h="479425">
                  <a:moveTo>
                    <a:pt x="725754" y="17640"/>
                  </a:moveTo>
                  <a:lnTo>
                    <a:pt x="718210" y="9867"/>
                  </a:lnTo>
                  <a:lnTo>
                    <a:pt x="699617" y="9867"/>
                  </a:lnTo>
                  <a:lnTo>
                    <a:pt x="692111" y="17640"/>
                  </a:lnTo>
                  <a:lnTo>
                    <a:pt x="692111" y="36779"/>
                  </a:lnTo>
                  <a:lnTo>
                    <a:pt x="699617" y="44500"/>
                  </a:lnTo>
                  <a:lnTo>
                    <a:pt x="708926" y="44500"/>
                  </a:lnTo>
                  <a:lnTo>
                    <a:pt x="718210" y="44500"/>
                  </a:lnTo>
                  <a:lnTo>
                    <a:pt x="725754" y="36779"/>
                  </a:lnTo>
                  <a:lnTo>
                    <a:pt x="725754" y="17640"/>
                  </a:lnTo>
                  <a:close/>
                </a:path>
              </a:pathLst>
            </a:custGeom>
            <a:solidFill>
              <a:srgbClr val="E8F4FF">
                <a:alpha val="14999"/>
              </a:srgbClr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" name="object 7"/>
          <p:cNvGrpSpPr/>
          <p:nvPr/>
        </p:nvGrpSpPr>
        <p:grpSpPr>
          <a:xfrm>
            <a:off x="0" y="123"/>
            <a:ext cx="6158230" cy="3209925"/>
            <a:chOff x="0" y="123"/>
            <a:chExt cx="6158230" cy="3209925"/>
          </a:xfrm>
        </p:grpSpPr>
        <p:sp>
          <p:nvSpPr>
            <p:cNvPr id="8" name="object 8"/>
            <p:cNvSpPr/>
            <p:nvPr/>
          </p:nvSpPr>
          <p:spPr>
            <a:xfrm>
              <a:off x="5217749" y="2188700"/>
              <a:ext cx="59055" cy="60960"/>
            </a:xfrm>
            <a:custGeom>
              <a:avLst/>
              <a:gdLst/>
              <a:ahLst/>
              <a:cxnLst/>
              <a:rect l="l" t="t" r="r" b="b"/>
              <a:pathLst>
                <a:path w="59054" h="60960">
                  <a:moveTo>
                    <a:pt x="29425" y="0"/>
                  </a:moveTo>
                  <a:lnTo>
                    <a:pt x="17975" y="2383"/>
                  </a:lnTo>
                  <a:lnTo>
                    <a:pt x="8621" y="8883"/>
                  </a:lnTo>
                  <a:lnTo>
                    <a:pt x="2313" y="18527"/>
                  </a:lnTo>
                  <a:lnTo>
                    <a:pt x="0" y="30340"/>
                  </a:lnTo>
                  <a:lnTo>
                    <a:pt x="2313" y="42145"/>
                  </a:lnTo>
                  <a:lnTo>
                    <a:pt x="8621" y="51785"/>
                  </a:lnTo>
                  <a:lnTo>
                    <a:pt x="17975" y="58284"/>
                  </a:lnTo>
                  <a:lnTo>
                    <a:pt x="29425" y="60667"/>
                  </a:lnTo>
                  <a:lnTo>
                    <a:pt x="40893" y="58284"/>
                  </a:lnTo>
                  <a:lnTo>
                    <a:pt x="50258" y="51785"/>
                  </a:lnTo>
                  <a:lnTo>
                    <a:pt x="56573" y="42145"/>
                  </a:lnTo>
                  <a:lnTo>
                    <a:pt x="58889" y="30340"/>
                  </a:lnTo>
                  <a:lnTo>
                    <a:pt x="56573" y="18527"/>
                  </a:lnTo>
                  <a:lnTo>
                    <a:pt x="50258" y="8883"/>
                  </a:lnTo>
                  <a:lnTo>
                    <a:pt x="40893" y="2383"/>
                  </a:lnTo>
                  <a:lnTo>
                    <a:pt x="29425" y="0"/>
                  </a:lnTo>
                  <a:close/>
                </a:path>
              </a:pathLst>
            </a:custGeom>
            <a:solidFill>
              <a:srgbClr val="E8F4FF">
                <a:alpha val="14999"/>
              </a:srgbClr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829358" y="2320942"/>
              <a:ext cx="77965" cy="80340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692195" y="2321709"/>
              <a:ext cx="76517" cy="78778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3838537" y="2472435"/>
              <a:ext cx="193040" cy="61594"/>
            </a:xfrm>
            <a:custGeom>
              <a:avLst/>
              <a:gdLst/>
              <a:ahLst/>
              <a:cxnLst/>
              <a:rect l="l" t="t" r="r" b="b"/>
              <a:pathLst>
                <a:path w="193039" h="61594">
                  <a:moveTo>
                    <a:pt x="59626" y="30721"/>
                  </a:moveTo>
                  <a:lnTo>
                    <a:pt x="57277" y="18757"/>
                  </a:lnTo>
                  <a:lnTo>
                    <a:pt x="50888" y="8991"/>
                  </a:lnTo>
                  <a:lnTo>
                    <a:pt x="41402" y="2413"/>
                  </a:lnTo>
                  <a:lnTo>
                    <a:pt x="29806" y="0"/>
                  </a:lnTo>
                  <a:lnTo>
                    <a:pt x="18199" y="2413"/>
                  </a:lnTo>
                  <a:lnTo>
                    <a:pt x="8724" y="8991"/>
                  </a:lnTo>
                  <a:lnTo>
                    <a:pt x="2336" y="18757"/>
                  </a:lnTo>
                  <a:lnTo>
                    <a:pt x="0" y="30721"/>
                  </a:lnTo>
                  <a:lnTo>
                    <a:pt x="2336" y="42672"/>
                  </a:lnTo>
                  <a:lnTo>
                    <a:pt x="8724" y="52438"/>
                  </a:lnTo>
                  <a:lnTo>
                    <a:pt x="18199" y="59029"/>
                  </a:lnTo>
                  <a:lnTo>
                    <a:pt x="29806" y="61442"/>
                  </a:lnTo>
                  <a:lnTo>
                    <a:pt x="41402" y="59029"/>
                  </a:lnTo>
                  <a:lnTo>
                    <a:pt x="50888" y="52438"/>
                  </a:lnTo>
                  <a:lnTo>
                    <a:pt x="57277" y="42672"/>
                  </a:lnTo>
                  <a:lnTo>
                    <a:pt x="59626" y="30721"/>
                  </a:lnTo>
                  <a:close/>
                </a:path>
                <a:path w="193039" h="61594">
                  <a:moveTo>
                    <a:pt x="192532" y="30708"/>
                  </a:moveTo>
                  <a:lnTo>
                    <a:pt x="190576" y="20751"/>
                  </a:lnTo>
                  <a:lnTo>
                    <a:pt x="185242" y="12611"/>
                  </a:lnTo>
                  <a:lnTo>
                    <a:pt x="177342" y="7124"/>
                  </a:lnTo>
                  <a:lnTo>
                    <a:pt x="167678" y="5105"/>
                  </a:lnTo>
                  <a:lnTo>
                    <a:pt x="158013" y="7124"/>
                  </a:lnTo>
                  <a:lnTo>
                    <a:pt x="150126" y="12611"/>
                  </a:lnTo>
                  <a:lnTo>
                    <a:pt x="144792" y="20751"/>
                  </a:lnTo>
                  <a:lnTo>
                    <a:pt x="142849" y="30708"/>
                  </a:lnTo>
                  <a:lnTo>
                    <a:pt x="144792" y="40678"/>
                  </a:lnTo>
                  <a:lnTo>
                    <a:pt x="150126" y="48818"/>
                  </a:lnTo>
                  <a:lnTo>
                    <a:pt x="158013" y="54292"/>
                  </a:lnTo>
                  <a:lnTo>
                    <a:pt x="167678" y="56299"/>
                  </a:lnTo>
                  <a:lnTo>
                    <a:pt x="177342" y="54292"/>
                  </a:lnTo>
                  <a:lnTo>
                    <a:pt x="185242" y="48818"/>
                  </a:lnTo>
                  <a:lnTo>
                    <a:pt x="190576" y="40678"/>
                  </a:lnTo>
                  <a:lnTo>
                    <a:pt x="192532" y="30708"/>
                  </a:lnTo>
                  <a:close/>
                </a:path>
              </a:pathLst>
            </a:custGeom>
            <a:solidFill>
              <a:srgbClr val="E8F4FF">
                <a:alpha val="14999"/>
              </a:srgbClr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692195" y="2463760"/>
              <a:ext cx="76517" cy="7876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555884" y="2465345"/>
              <a:ext cx="73405" cy="7559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3843515" y="2619666"/>
              <a:ext cx="597535" cy="332105"/>
            </a:xfrm>
            <a:custGeom>
              <a:avLst/>
              <a:gdLst/>
              <a:ahLst/>
              <a:cxnLst/>
              <a:rect l="l" t="t" r="r" b="b"/>
              <a:pathLst>
                <a:path w="597535" h="332105">
                  <a:moveTo>
                    <a:pt x="49695" y="25603"/>
                  </a:moveTo>
                  <a:lnTo>
                    <a:pt x="47739" y="15633"/>
                  </a:lnTo>
                  <a:lnTo>
                    <a:pt x="42405" y="7493"/>
                  </a:lnTo>
                  <a:lnTo>
                    <a:pt x="34493" y="2006"/>
                  </a:lnTo>
                  <a:lnTo>
                    <a:pt x="24828" y="0"/>
                  </a:lnTo>
                  <a:lnTo>
                    <a:pt x="15138" y="2006"/>
                  </a:lnTo>
                  <a:lnTo>
                    <a:pt x="7251" y="7493"/>
                  </a:lnTo>
                  <a:lnTo>
                    <a:pt x="1943" y="15633"/>
                  </a:lnTo>
                  <a:lnTo>
                    <a:pt x="0" y="25603"/>
                  </a:lnTo>
                  <a:lnTo>
                    <a:pt x="1943" y="35585"/>
                  </a:lnTo>
                  <a:lnTo>
                    <a:pt x="7251" y="43713"/>
                  </a:lnTo>
                  <a:lnTo>
                    <a:pt x="15138" y="49199"/>
                  </a:lnTo>
                  <a:lnTo>
                    <a:pt x="24828" y="51206"/>
                  </a:lnTo>
                  <a:lnTo>
                    <a:pt x="34493" y="49199"/>
                  </a:lnTo>
                  <a:lnTo>
                    <a:pt x="42405" y="43713"/>
                  </a:lnTo>
                  <a:lnTo>
                    <a:pt x="47739" y="35585"/>
                  </a:lnTo>
                  <a:lnTo>
                    <a:pt x="49695" y="25603"/>
                  </a:lnTo>
                  <a:close/>
                </a:path>
                <a:path w="597535" h="332105">
                  <a:moveTo>
                    <a:pt x="317411" y="300253"/>
                  </a:moveTo>
                  <a:lnTo>
                    <a:pt x="309880" y="292506"/>
                  </a:lnTo>
                  <a:lnTo>
                    <a:pt x="291299" y="292506"/>
                  </a:lnTo>
                  <a:lnTo>
                    <a:pt x="283781" y="300253"/>
                  </a:lnTo>
                  <a:lnTo>
                    <a:pt x="283781" y="319417"/>
                  </a:lnTo>
                  <a:lnTo>
                    <a:pt x="291299" y="327164"/>
                  </a:lnTo>
                  <a:lnTo>
                    <a:pt x="300609" y="327164"/>
                  </a:lnTo>
                  <a:lnTo>
                    <a:pt x="309880" y="327164"/>
                  </a:lnTo>
                  <a:lnTo>
                    <a:pt x="317411" y="319417"/>
                  </a:lnTo>
                  <a:lnTo>
                    <a:pt x="317411" y="300253"/>
                  </a:lnTo>
                  <a:close/>
                </a:path>
                <a:path w="597535" h="332105">
                  <a:moveTo>
                    <a:pt x="317411" y="158140"/>
                  </a:moveTo>
                  <a:lnTo>
                    <a:pt x="309880" y="150406"/>
                  </a:lnTo>
                  <a:lnTo>
                    <a:pt x="291299" y="150406"/>
                  </a:lnTo>
                  <a:lnTo>
                    <a:pt x="283781" y="158140"/>
                  </a:lnTo>
                  <a:lnTo>
                    <a:pt x="283781" y="177292"/>
                  </a:lnTo>
                  <a:lnTo>
                    <a:pt x="291299" y="185064"/>
                  </a:lnTo>
                  <a:lnTo>
                    <a:pt x="300609" y="185064"/>
                  </a:lnTo>
                  <a:lnTo>
                    <a:pt x="309880" y="185064"/>
                  </a:lnTo>
                  <a:lnTo>
                    <a:pt x="317411" y="177292"/>
                  </a:lnTo>
                  <a:lnTo>
                    <a:pt x="317411" y="158140"/>
                  </a:lnTo>
                  <a:close/>
                </a:path>
                <a:path w="597535" h="332105">
                  <a:moveTo>
                    <a:pt x="457212" y="309816"/>
                  </a:moveTo>
                  <a:lnTo>
                    <a:pt x="455739" y="302298"/>
                  </a:lnTo>
                  <a:lnTo>
                    <a:pt x="451726" y="296151"/>
                  </a:lnTo>
                  <a:lnTo>
                    <a:pt x="445770" y="292011"/>
                  </a:lnTo>
                  <a:lnTo>
                    <a:pt x="438492" y="290499"/>
                  </a:lnTo>
                  <a:lnTo>
                    <a:pt x="431190" y="292011"/>
                  </a:lnTo>
                  <a:lnTo>
                    <a:pt x="425221" y="296151"/>
                  </a:lnTo>
                  <a:lnTo>
                    <a:pt x="421208" y="302298"/>
                  </a:lnTo>
                  <a:lnTo>
                    <a:pt x="419735" y="309816"/>
                  </a:lnTo>
                  <a:lnTo>
                    <a:pt x="421208" y="317334"/>
                  </a:lnTo>
                  <a:lnTo>
                    <a:pt x="425221" y="323456"/>
                  </a:lnTo>
                  <a:lnTo>
                    <a:pt x="431190" y="327596"/>
                  </a:lnTo>
                  <a:lnTo>
                    <a:pt x="438492" y="329107"/>
                  </a:lnTo>
                  <a:lnTo>
                    <a:pt x="445770" y="327596"/>
                  </a:lnTo>
                  <a:lnTo>
                    <a:pt x="451726" y="323456"/>
                  </a:lnTo>
                  <a:lnTo>
                    <a:pt x="455739" y="317334"/>
                  </a:lnTo>
                  <a:lnTo>
                    <a:pt x="457212" y="309816"/>
                  </a:lnTo>
                  <a:close/>
                </a:path>
                <a:path w="597535" h="332105">
                  <a:moveTo>
                    <a:pt x="457212" y="167716"/>
                  </a:moveTo>
                  <a:lnTo>
                    <a:pt x="455739" y="160197"/>
                  </a:lnTo>
                  <a:lnTo>
                    <a:pt x="451726" y="154051"/>
                  </a:lnTo>
                  <a:lnTo>
                    <a:pt x="445770" y="149923"/>
                  </a:lnTo>
                  <a:lnTo>
                    <a:pt x="438492" y="148399"/>
                  </a:lnTo>
                  <a:lnTo>
                    <a:pt x="431190" y="149923"/>
                  </a:lnTo>
                  <a:lnTo>
                    <a:pt x="425221" y="154051"/>
                  </a:lnTo>
                  <a:lnTo>
                    <a:pt x="421208" y="160197"/>
                  </a:lnTo>
                  <a:lnTo>
                    <a:pt x="419735" y="167716"/>
                  </a:lnTo>
                  <a:lnTo>
                    <a:pt x="421208" y="175234"/>
                  </a:lnTo>
                  <a:lnTo>
                    <a:pt x="425221" y="181368"/>
                  </a:lnTo>
                  <a:lnTo>
                    <a:pt x="431190" y="185508"/>
                  </a:lnTo>
                  <a:lnTo>
                    <a:pt x="438492" y="187020"/>
                  </a:lnTo>
                  <a:lnTo>
                    <a:pt x="445770" y="185508"/>
                  </a:lnTo>
                  <a:lnTo>
                    <a:pt x="451726" y="181368"/>
                  </a:lnTo>
                  <a:lnTo>
                    <a:pt x="455739" y="175234"/>
                  </a:lnTo>
                  <a:lnTo>
                    <a:pt x="457212" y="167716"/>
                  </a:lnTo>
                  <a:close/>
                </a:path>
                <a:path w="597535" h="332105">
                  <a:moveTo>
                    <a:pt x="597420" y="309841"/>
                  </a:moveTo>
                  <a:lnTo>
                    <a:pt x="595757" y="301409"/>
                  </a:lnTo>
                  <a:lnTo>
                    <a:pt x="591248" y="294525"/>
                  </a:lnTo>
                  <a:lnTo>
                    <a:pt x="584555" y="289877"/>
                  </a:lnTo>
                  <a:lnTo>
                    <a:pt x="576376" y="288175"/>
                  </a:lnTo>
                  <a:lnTo>
                    <a:pt x="568185" y="289877"/>
                  </a:lnTo>
                  <a:lnTo>
                    <a:pt x="561492" y="294525"/>
                  </a:lnTo>
                  <a:lnTo>
                    <a:pt x="556996" y="301409"/>
                  </a:lnTo>
                  <a:lnTo>
                    <a:pt x="555345" y="309841"/>
                  </a:lnTo>
                  <a:lnTo>
                    <a:pt x="556996" y="318262"/>
                  </a:lnTo>
                  <a:lnTo>
                    <a:pt x="561492" y="325145"/>
                  </a:lnTo>
                  <a:lnTo>
                    <a:pt x="568185" y="329793"/>
                  </a:lnTo>
                  <a:lnTo>
                    <a:pt x="576376" y="331495"/>
                  </a:lnTo>
                  <a:lnTo>
                    <a:pt x="584555" y="329793"/>
                  </a:lnTo>
                  <a:lnTo>
                    <a:pt x="591248" y="325145"/>
                  </a:lnTo>
                  <a:lnTo>
                    <a:pt x="595757" y="318262"/>
                  </a:lnTo>
                  <a:lnTo>
                    <a:pt x="597420" y="309841"/>
                  </a:lnTo>
                  <a:close/>
                </a:path>
                <a:path w="597535" h="332105">
                  <a:moveTo>
                    <a:pt x="597420" y="167728"/>
                  </a:moveTo>
                  <a:lnTo>
                    <a:pt x="595757" y="159296"/>
                  </a:lnTo>
                  <a:lnTo>
                    <a:pt x="591248" y="152412"/>
                  </a:lnTo>
                  <a:lnTo>
                    <a:pt x="584555" y="147764"/>
                  </a:lnTo>
                  <a:lnTo>
                    <a:pt x="576376" y="146062"/>
                  </a:lnTo>
                  <a:lnTo>
                    <a:pt x="568185" y="147764"/>
                  </a:lnTo>
                  <a:lnTo>
                    <a:pt x="561492" y="152412"/>
                  </a:lnTo>
                  <a:lnTo>
                    <a:pt x="556996" y="159296"/>
                  </a:lnTo>
                  <a:lnTo>
                    <a:pt x="555345" y="167728"/>
                  </a:lnTo>
                  <a:lnTo>
                    <a:pt x="556996" y="176161"/>
                  </a:lnTo>
                  <a:lnTo>
                    <a:pt x="561492" y="183045"/>
                  </a:lnTo>
                  <a:lnTo>
                    <a:pt x="568185" y="187693"/>
                  </a:lnTo>
                  <a:lnTo>
                    <a:pt x="576376" y="189395"/>
                  </a:lnTo>
                  <a:lnTo>
                    <a:pt x="584555" y="187693"/>
                  </a:lnTo>
                  <a:lnTo>
                    <a:pt x="591248" y="183045"/>
                  </a:lnTo>
                  <a:lnTo>
                    <a:pt x="595757" y="176161"/>
                  </a:lnTo>
                  <a:lnTo>
                    <a:pt x="597420" y="167728"/>
                  </a:lnTo>
                  <a:close/>
                </a:path>
              </a:pathLst>
            </a:custGeom>
            <a:solidFill>
              <a:srgbClr val="E8F4FF">
                <a:alpha val="14999"/>
              </a:srgbClr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5" name="object 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697593" y="2611404"/>
              <a:ext cx="65747" cy="67729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297301" y="2337256"/>
              <a:ext cx="725805" cy="619760"/>
            </a:xfrm>
            <a:custGeom>
              <a:avLst/>
              <a:gdLst/>
              <a:ahLst/>
              <a:cxnLst/>
              <a:rect l="l" t="t" r="r" b="b"/>
              <a:pathLst>
                <a:path w="725804" h="619760">
                  <a:moveTo>
                    <a:pt x="61925" y="31089"/>
                  </a:moveTo>
                  <a:lnTo>
                    <a:pt x="59550" y="18986"/>
                  </a:lnTo>
                  <a:lnTo>
                    <a:pt x="53073" y="9105"/>
                  </a:lnTo>
                  <a:lnTo>
                    <a:pt x="43459" y="2438"/>
                  </a:lnTo>
                  <a:lnTo>
                    <a:pt x="31673" y="0"/>
                  </a:lnTo>
                  <a:lnTo>
                    <a:pt x="19939" y="2438"/>
                  </a:lnTo>
                  <a:lnTo>
                    <a:pt x="10350" y="9105"/>
                  </a:lnTo>
                  <a:lnTo>
                    <a:pt x="3886" y="18986"/>
                  </a:lnTo>
                  <a:lnTo>
                    <a:pt x="1511" y="31089"/>
                  </a:lnTo>
                  <a:lnTo>
                    <a:pt x="3886" y="43218"/>
                  </a:lnTo>
                  <a:lnTo>
                    <a:pt x="10350" y="53111"/>
                  </a:lnTo>
                  <a:lnTo>
                    <a:pt x="19939" y="59778"/>
                  </a:lnTo>
                  <a:lnTo>
                    <a:pt x="31673" y="62217"/>
                  </a:lnTo>
                  <a:lnTo>
                    <a:pt x="43459" y="59778"/>
                  </a:lnTo>
                  <a:lnTo>
                    <a:pt x="53073" y="53111"/>
                  </a:lnTo>
                  <a:lnTo>
                    <a:pt x="59550" y="43218"/>
                  </a:lnTo>
                  <a:lnTo>
                    <a:pt x="61925" y="31089"/>
                  </a:lnTo>
                  <a:close/>
                </a:path>
                <a:path w="725804" h="619760">
                  <a:moveTo>
                    <a:pt x="63423" y="173177"/>
                  </a:moveTo>
                  <a:lnTo>
                    <a:pt x="60934" y="160439"/>
                  </a:lnTo>
                  <a:lnTo>
                    <a:pt x="54127" y="150050"/>
                  </a:lnTo>
                  <a:lnTo>
                    <a:pt x="44030" y="143065"/>
                  </a:lnTo>
                  <a:lnTo>
                    <a:pt x="31673" y="140500"/>
                  </a:lnTo>
                  <a:lnTo>
                    <a:pt x="19354" y="143065"/>
                  </a:lnTo>
                  <a:lnTo>
                    <a:pt x="9283" y="150050"/>
                  </a:lnTo>
                  <a:lnTo>
                    <a:pt x="2489" y="160439"/>
                  </a:lnTo>
                  <a:lnTo>
                    <a:pt x="0" y="173177"/>
                  </a:lnTo>
                  <a:lnTo>
                    <a:pt x="2489" y="185902"/>
                  </a:lnTo>
                  <a:lnTo>
                    <a:pt x="9283" y="196291"/>
                  </a:lnTo>
                  <a:lnTo>
                    <a:pt x="19354" y="203301"/>
                  </a:lnTo>
                  <a:lnTo>
                    <a:pt x="31673" y="205867"/>
                  </a:lnTo>
                  <a:lnTo>
                    <a:pt x="44043" y="203301"/>
                  </a:lnTo>
                  <a:lnTo>
                    <a:pt x="54140" y="196291"/>
                  </a:lnTo>
                  <a:lnTo>
                    <a:pt x="60947" y="185902"/>
                  </a:lnTo>
                  <a:lnTo>
                    <a:pt x="63423" y="173177"/>
                  </a:lnTo>
                  <a:close/>
                </a:path>
                <a:path w="725804" h="619760">
                  <a:moveTo>
                    <a:pt x="459536" y="592162"/>
                  </a:moveTo>
                  <a:lnTo>
                    <a:pt x="457466" y="581571"/>
                  </a:lnTo>
                  <a:lnTo>
                    <a:pt x="451815" y="572935"/>
                  </a:lnTo>
                  <a:lnTo>
                    <a:pt x="443420" y="567118"/>
                  </a:lnTo>
                  <a:lnTo>
                    <a:pt x="433146" y="564984"/>
                  </a:lnTo>
                  <a:lnTo>
                    <a:pt x="422884" y="567118"/>
                  </a:lnTo>
                  <a:lnTo>
                    <a:pt x="414489" y="572935"/>
                  </a:lnTo>
                  <a:lnTo>
                    <a:pt x="408838" y="581571"/>
                  </a:lnTo>
                  <a:lnTo>
                    <a:pt x="406755" y="592162"/>
                  </a:lnTo>
                  <a:lnTo>
                    <a:pt x="408838" y="602729"/>
                  </a:lnTo>
                  <a:lnTo>
                    <a:pt x="414489" y="611365"/>
                  </a:lnTo>
                  <a:lnTo>
                    <a:pt x="422884" y="617181"/>
                  </a:lnTo>
                  <a:lnTo>
                    <a:pt x="433146" y="619328"/>
                  </a:lnTo>
                  <a:lnTo>
                    <a:pt x="443420" y="617181"/>
                  </a:lnTo>
                  <a:lnTo>
                    <a:pt x="451815" y="611365"/>
                  </a:lnTo>
                  <a:lnTo>
                    <a:pt x="457466" y="602729"/>
                  </a:lnTo>
                  <a:lnTo>
                    <a:pt x="459536" y="592162"/>
                  </a:lnTo>
                  <a:close/>
                </a:path>
                <a:path w="725804" h="619760">
                  <a:moveTo>
                    <a:pt x="459536" y="450126"/>
                  </a:moveTo>
                  <a:lnTo>
                    <a:pt x="457466" y="439534"/>
                  </a:lnTo>
                  <a:lnTo>
                    <a:pt x="451815" y="430885"/>
                  </a:lnTo>
                  <a:lnTo>
                    <a:pt x="443420" y="425056"/>
                  </a:lnTo>
                  <a:lnTo>
                    <a:pt x="433146" y="422922"/>
                  </a:lnTo>
                  <a:lnTo>
                    <a:pt x="422884" y="425056"/>
                  </a:lnTo>
                  <a:lnTo>
                    <a:pt x="414489" y="430885"/>
                  </a:lnTo>
                  <a:lnTo>
                    <a:pt x="408838" y="439534"/>
                  </a:lnTo>
                  <a:lnTo>
                    <a:pt x="406755" y="450126"/>
                  </a:lnTo>
                  <a:lnTo>
                    <a:pt x="408838" y="460692"/>
                  </a:lnTo>
                  <a:lnTo>
                    <a:pt x="414489" y="469328"/>
                  </a:lnTo>
                  <a:lnTo>
                    <a:pt x="422884" y="475145"/>
                  </a:lnTo>
                  <a:lnTo>
                    <a:pt x="433146" y="477278"/>
                  </a:lnTo>
                  <a:lnTo>
                    <a:pt x="443420" y="475145"/>
                  </a:lnTo>
                  <a:lnTo>
                    <a:pt x="451815" y="469328"/>
                  </a:lnTo>
                  <a:lnTo>
                    <a:pt x="457466" y="460692"/>
                  </a:lnTo>
                  <a:lnTo>
                    <a:pt x="459536" y="450126"/>
                  </a:lnTo>
                  <a:close/>
                </a:path>
                <a:path w="725804" h="619760">
                  <a:moveTo>
                    <a:pt x="594372" y="592150"/>
                  </a:moveTo>
                  <a:lnTo>
                    <a:pt x="592531" y="582790"/>
                  </a:lnTo>
                  <a:lnTo>
                    <a:pt x="587540" y="575157"/>
                  </a:lnTo>
                  <a:lnTo>
                    <a:pt x="580123" y="570001"/>
                  </a:lnTo>
                  <a:lnTo>
                    <a:pt x="571042" y="568109"/>
                  </a:lnTo>
                  <a:lnTo>
                    <a:pt x="561962" y="570001"/>
                  </a:lnTo>
                  <a:lnTo>
                    <a:pt x="554545" y="575157"/>
                  </a:lnTo>
                  <a:lnTo>
                    <a:pt x="549541" y="582790"/>
                  </a:lnTo>
                  <a:lnTo>
                    <a:pt x="547712" y="592150"/>
                  </a:lnTo>
                  <a:lnTo>
                    <a:pt x="549541" y="601497"/>
                  </a:lnTo>
                  <a:lnTo>
                    <a:pt x="554545" y="609142"/>
                  </a:lnTo>
                  <a:lnTo>
                    <a:pt x="561962" y="614286"/>
                  </a:lnTo>
                  <a:lnTo>
                    <a:pt x="571042" y="616178"/>
                  </a:lnTo>
                  <a:lnTo>
                    <a:pt x="580123" y="614286"/>
                  </a:lnTo>
                  <a:lnTo>
                    <a:pt x="587540" y="609142"/>
                  </a:lnTo>
                  <a:lnTo>
                    <a:pt x="592531" y="601497"/>
                  </a:lnTo>
                  <a:lnTo>
                    <a:pt x="594372" y="592150"/>
                  </a:lnTo>
                  <a:close/>
                </a:path>
                <a:path w="725804" h="619760">
                  <a:moveTo>
                    <a:pt x="594372" y="450100"/>
                  </a:moveTo>
                  <a:lnTo>
                    <a:pt x="592531" y="440753"/>
                  </a:lnTo>
                  <a:lnTo>
                    <a:pt x="587540" y="433108"/>
                  </a:lnTo>
                  <a:lnTo>
                    <a:pt x="580123" y="427951"/>
                  </a:lnTo>
                  <a:lnTo>
                    <a:pt x="571042" y="426059"/>
                  </a:lnTo>
                  <a:lnTo>
                    <a:pt x="561962" y="427951"/>
                  </a:lnTo>
                  <a:lnTo>
                    <a:pt x="554545" y="433108"/>
                  </a:lnTo>
                  <a:lnTo>
                    <a:pt x="549541" y="440753"/>
                  </a:lnTo>
                  <a:lnTo>
                    <a:pt x="547712" y="450100"/>
                  </a:lnTo>
                  <a:lnTo>
                    <a:pt x="549541" y="459447"/>
                  </a:lnTo>
                  <a:lnTo>
                    <a:pt x="554545" y="467093"/>
                  </a:lnTo>
                  <a:lnTo>
                    <a:pt x="561962" y="472236"/>
                  </a:lnTo>
                  <a:lnTo>
                    <a:pt x="571042" y="474129"/>
                  </a:lnTo>
                  <a:lnTo>
                    <a:pt x="580123" y="472236"/>
                  </a:lnTo>
                  <a:lnTo>
                    <a:pt x="587540" y="467093"/>
                  </a:lnTo>
                  <a:lnTo>
                    <a:pt x="592531" y="459447"/>
                  </a:lnTo>
                  <a:lnTo>
                    <a:pt x="594372" y="450100"/>
                  </a:lnTo>
                  <a:close/>
                </a:path>
                <a:path w="725804" h="619760">
                  <a:moveTo>
                    <a:pt x="725754" y="582549"/>
                  </a:moveTo>
                  <a:lnTo>
                    <a:pt x="718210" y="574827"/>
                  </a:lnTo>
                  <a:lnTo>
                    <a:pt x="708926" y="574827"/>
                  </a:lnTo>
                  <a:lnTo>
                    <a:pt x="699617" y="574827"/>
                  </a:lnTo>
                  <a:lnTo>
                    <a:pt x="692111" y="582549"/>
                  </a:lnTo>
                  <a:lnTo>
                    <a:pt x="692111" y="601687"/>
                  </a:lnTo>
                  <a:lnTo>
                    <a:pt x="699617" y="609460"/>
                  </a:lnTo>
                  <a:lnTo>
                    <a:pt x="718210" y="609460"/>
                  </a:lnTo>
                  <a:lnTo>
                    <a:pt x="725754" y="601687"/>
                  </a:lnTo>
                  <a:lnTo>
                    <a:pt x="725754" y="582549"/>
                  </a:lnTo>
                  <a:close/>
                </a:path>
                <a:path w="725804" h="619760">
                  <a:moveTo>
                    <a:pt x="725754" y="440512"/>
                  </a:moveTo>
                  <a:lnTo>
                    <a:pt x="718210" y="432790"/>
                  </a:lnTo>
                  <a:lnTo>
                    <a:pt x="708926" y="432790"/>
                  </a:lnTo>
                  <a:lnTo>
                    <a:pt x="699617" y="432790"/>
                  </a:lnTo>
                  <a:lnTo>
                    <a:pt x="692111" y="440512"/>
                  </a:lnTo>
                  <a:lnTo>
                    <a:pt x="692111" y="459651"/>
                  </a:lnTo>
                  <a:lnTo>
                    <a:pt x="699617" y="467410"/>
                  </a:lnTo>
                  <a:lnTo>
                    <a:pt x="718210" y="467410"/>
                  </a:lnTo>
                  <a:lnTo>
                    <a:pt x="725754" y="459651"/>
                  </a:lnTo>
                  <a:lnTo>
                    <a:pt x="725754" y="440512"/>
                  </a:lnTo>
                  <a:close/>
                </a:path>
              </a:pathLst>
            </a:custGeom>
            <a:solidFill>
              <a:srgbClr val="E8F4FF">
                <a:alpha val="14999"/>
              </a:srgbClr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7" name="object 1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0" y="123"/>
              <a:ext cx="6158014" cy="3209846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9387307" y="402192"/>
            <a:ext cx="121031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FAA819"/>
                </a:solidFill>
                <a:latin typeface="SimSun"/>
                <a:cs typeface="SimSun"/>
              </a:rPr>
              <a:t>原住民好好……</a:t>
            </a:r>
            <a:endParaRPr sz="1300">
              <a:latin typeface="SimSun"/>
              <a:cs typeface="SimSu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9" name="object 6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759996" y="1071065"/>
              <a:ext cx="5001209" cy="5453804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6716483" y="1683016"/>
              <a:ext cx="2997835" cy="1719580"/>
            </a:xfrm>
            <a:custGeom>
              <a:avLst/>
              <a:gdLst/>
              <a:ahLst/>
              <a:cxnLst/>
              <a:rect l="l" t="t" r="r" b="b"/>
              <a:pathLst>
                <a:path w="2997834" h="1719579">
                  <a:moveTo>
                    <a:pt x="2997707" y="0"/>
                  </a:moveTo>
                  <a:lnTo>
                    <a:pt x="0" y="0"/>
                  </a:lnTo>
                  <a:lnTo>
                    <a:pt x="0" y="1719072"/>
                  </a:lnTo>
                  <a:lnTo>
                    <a:pt x="2997707" y="1719072"/>
                  </a:lnTo>
                  <a:lnTo>
                    <a:pt x="2997707" y="0"/>
                  </a:lnTo>
                  <a:close/>
                </a:path>
              </a:pathLst>
            </a:custGeom>
            <a:solidFill>
              <a:srgbClr val="231F20">
                <a:alpha val="50000"/>
              </a:srgbClr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1" name="object 71"/>
          <p:cNvSpPr txBox="1"/>
          <p:nvPr/>
        </p:nvSpPr>
        <p:spPr>
          <a:xfrm rot="21300000">
            <a:off x="6899913" y="1685409"/>
            <a:ext cx="2436234" cy="7524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925"/>
              </a:lnSpc>
            </a:pPr>
            <a:r>
              <a:rPr dirty="0" sz="5900" spc="165">
                <a:solidFill>
                  <a:srgbClr val="FFEF00"/>
                </a:solidFill>
                <a:latin typeface="Microsoft YaHei"/>
                <a:cs typeface="Microsoft YaHei"/>
              </a:rPr>
              <a:t>原住民</a:t>
            </a:r>
            <a:endParaRPr sz="5900">
              <a:latin typeface="Microsoft YaHei"/>
              <a:cs typeface="Microsoft YaHei"/>
            </a:endParaRPr>
          </a:p>
        </p:txBody>
      </p:sp>
      <p:sp>
        <p:nvSpPr>
          <p:cNvPr id="72" name="object 72"/>
          <p:cNvSpPr txBox="1"/>
          <p:nvPr/>
        </p:nvSpPr>
        <p:spPr>
          <a:xfrm rot="21300000">
            <a:off x="6604415" y="2504992"/>
            <a:ext cx="3178980" cy="7524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925"/>
              </a:lnSpc>
            </a:pPr>
            <a:r>
              <a:rPr dirty="0" sz="5900" spc="715">
                <a:solidFill>
                  <a:srgbClr val="FFEF00"/>
                </a:solidFill>
                <a:latin typeface="Microsoft YaHei"/>
                <a:cs typeface="Microsoft YaHei"/>
              </a:rPr>
              <a:t>好好……</a:t>
            </a:r>
            <a:endParaRPr sz="5900">
              <a:latin typeface="Microsoft YaHei"/>
              <a:cs typeface="Microsoft YaHe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550142" y="4675548"/>
            <a:ext cx="3524885" cy="1092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8290">
              <a:lnSpc>
                <a:spcPct val="155600"/>
              </a:lnSpc>
              <a:spcBef>
                <a:spcPts val="100"/>
              </a:spcBef>
            </a:pPr>
            <a:r>
              <a:rPr dirty="0" sz="1500" spc="75">
                <a:solidFill>
                  <a:srgbClr val="F7966B"/>
                </a:solidFill>
                <a:latin typeface="MS UI Gothic"/>
                <a:cs typeface="MS UI Gothic"/>
              </a:rPr>
              <a:t>提供高</a:t>
            </a:r>
            <a:r>
              <a:rPr dirty="0" sz="1500" spc="70">
                <a:solidFill>
                  <a:srgbClr val="F7966B"/>
                </a:solidFill>
                <a:latin typeface="MS UI Gothic"/>
                <a:cs typeface="MS UI Gothic"/>
              </a:rPr>
              <a:t>等</a:t>
            </a:r>
            <a:r>
              <a:rPr dirty="0" sz="1500" spc="65">
                <a:solidFill>
                  <a:srgbClr val="F7966B"/>
                </a:solidFill>
                <a:latin typeface="MS UI Gothic"/>
                <a:cs typeface="MS UI Gothic"/>
              </a:rPr>
              <a:t>中</a:t>
            </a:r>
            <a:r>
              <a:rPr dirty="0" sz="1500" spc="75">
                <a:solidFill>
                  <a:srgbClr val="F7966B"/>
                </a:solidFill>
                <a:latin typeface="MS UI Gothic"/>
                <a:cs typeface="MS UI Gothic"/>
              </a:rPr>
              <a:t>學以上原住民學生</a:t>
            </a:r>
            <a:r>
              <a:rPr dirty="0" sz="1500" spc="70">
                <a:solidFill>
                  <a:srgbClr val="F7966B"/>
                </a:solidFill>
                <a:latin typeface="MS UI Gothic"/>
                <a:cs typeface="MS UI Gothic"/>
              </a:rPr>
              <a:t>不同</a:t>
            </a:r>
            <a:r>
              <a:rPr dirty="0" sz="1500">
                <a:solidFill>
                  <a:srgbClr val="F7966B"/>
                </a:solidFill>
                <a:latin typeface="MS UI Gothic"/>
                <a:cs typeface="MS UI Gothic"/>
              </a:rPr>
              <a:t>升 </a:t>
            </a:r>
            <a:r>
              <a:rPr dirty="0" sz="1500" spc="125">
                <a:solidFill>
                  <a:srgbClr val="F7966B"/>
                </a:solidFill>
                <a:latin typeface="MS UI Gothic"/>
                <a:cs typeface="MS UI Gothic"/>
              </a:rPr>
              <a:t>學</a:t>
            </a:r>
            <a:r>
              <a:rPr dirty="0" sz="1500" spc="130">
                <a:solidFill>
                  <a:srgbClr val="F7966B"/>
                </a:solidFill>
                <a:latin typeface="MS UI Gothic"/>
                <a:cs typeface="MS UI Gothic"/>
              </a:rPr>
              <a:t>管</a:t>
            </a:r>
            <a:r>
              <a:rPr dirty="0" sz="1500" spc="125">
                <a:solidFill>
                  <a:srgbClr val="F7966B"/>
                </a:solidFill>
                <a:latin typeface="MS UI Gothic"/>
                <a:cs typeface="MS UI Gothic"/>
              </a:rPr>
              <a:t>道</a:t>
            </a:r>
            <a:r>
              <a:rPr dirty="0" sz="1500" spc="130">
                <a:solidFill>
                  <a:srgbClr val="F7966B"/>
                </a:solidFill>
                <a:latin typeface="MS UI Gothic"/>
                <a:cs typeface="MS UI Gothic"/>
              </a:rPr>
              <a:t>的優</a:t>
            </a:r>
            <a:r>
              <a:rPr dirty="0" sz="1500" spc="135">
                <a:solidFill>
                  <a:srgbClr val="F7966B"/>
                </a:solidFill>
                <a:latin typeface="MS UI Gothic"/>
                <a:cs typeface="MS UI Gothic"/>
              </a:rPr>
              <a:t>待</a:t>
            </a:r>
            <a:r>
              <a:rPr dirty="0" sz="1500" spc="130">
                <a:solidFill>
                  <a:srgbClr val="F7966B"/>
                </a:solidFill>
                <a:latin typeface="MS UI Gothic"/>
                <a:cs typeface="MS UI Gothic"/>
              </a:rPr>
              <a:t>機</a:t>
            </a:r>
            <a:r>
              <a:rPr dirty="0" sz="1500" spc="5">
                <a:solidFill>
                  <a:srgbClr val="F7966B"/>
                </a:solidFill>
                <a:latin typeface="MS UI Gothic"/>
                <a:cs typeface="MS UI Gothic"/>
              </a:rPr>
              <a:t>制</a:t>
            </a:r>
            <a:r>
              <a:rPr dirty="0" sz="1500" spc="575">
                <a:solidFill>
                  <a:srgbClr val="F7966B"/>
                </a:solidFill>
                <a:latin typeface="MS UI Gothic"/>
                <a:cs typeface="MS UI Gothic"/>
              </a:rPr>
              <a:t>，</a:t>
            </a:r>
            <a:r>
              <a:rPr dirty="0" sz="1500" spc="125">
                <a:solidFill>
                  <a:srgbClr val="F7966B"/>
                </a:solidFill>
                <a:latin typeface="MS UI Gothic"/>
                <a:cs typeface="MS UI Gothic"/>
              </a:rPr>
              <a:t>是</a:t>
            </a:r>
            <a:r>
              <a:rPr dirty="0" sz="1500" spc="130">
                <a:solidFill>
                  <a:srgbClr val="F7966B"/>
                </a:solidFill>
                <a:latin typeface="MS UI Gothic"/>
                <a:cs typeface="MS UI Gothic"/>
              </a:rPr>
              <a:t>實現憲法保障原 </a:t>
            </a:r>
            <a:r>
              <a:rPr dirty="0" sz="1500" spc="60">
                <a:solidFill>
                  <a:srgbClr val="F7966B"/>
                </a:solidFill>
                <a:latin typeface="MS UI Gothic"/>
                <a:cs typeface="MS UI Gothic"/>
              </a:rPr>
              <a:t>住</a:t>
            </a:r>
            <a:r>
              <a:rPr dirty="0" sz="1500" spc="55">
                <a:solidFill>
                  <a:srgbClr val="F7966B"/>
                </a:solidFill>
                <a:latin typeface="MS UI Gothic"/>
                <a:cs typeface="MS UI Gothic"/>
              </a:rPr>
              <a:t>民學</a:t>
            </a:r>
            <a:r>
              <a:rPr dirty="0" sz="1500" spc="60">
                <a:solidFill>
                  <a:srgbClr val="F7966B"/>
                </a:solidFill>
                <a:latin typeface="MS UI Gothic"/>
                <a:cs typeface="MS UI Gothic"/>
              </a:rPr>
              <a:t>生受教育</a:t>
            </a:r>
            <a:r>
              <a:rPr dirty="0" sz="1500" spc="50">
                <a:solidFill>
                  <a:srgbClr val="F7966B"/>
                </a:solidFill>
                <a:latin typeface="MS UI Gothic"/>
                <a:cs typeface="MS UI Gothic"/>
              </a:rPr>
              <a:t>權</a:t>
            </a:r>
            <a:r>
              <a:rPr dirty="0" sz="1500" spc="60">
                <a:solidFill>
                  <a:srgbClr val="F7966B"/>
                </a:solidFill>
                <a:latin typeface="MS UI Gothic"/>
                <a:cs typeface="MS UI Gothic"/>
              </a:rPr>
              <a:t>的優惠性差</a:t>
            </a:r>
            <a:r>
              <a:rPr dirty="0" sz="1500" spc="55">
                <a:solidFill>
                  <a:srgbClr val="F7966B"/>
                </a:solidFill>
                <a:latin typeface="MS UI Gothic"/>
                <a:cs typeface="MS UI Gothic"/>
              </a:rPr>
              <a:t>別</a:t>
            </a:r>
            <a:r>
              <a:rPr dirty="0" sz="1500" spc="65">
                <a:solidFill>
                  <a:srgbClr val="F7966B"/>
                </a:solidFill>
                <a:latin typeface="MS UI Gothic"/>
                <a:cs typeface="MS UI Gothic"/>
              </a:rPr>
              <a:t>待</a:t>
            </a:r>
            <a:r>
              <a:rPr dirty="0" sz="1500" spc="15">
                <a:solidFill>
                  <a:srgbClr val="F7966B"/>
                </a:solidFill>
                <a:latin typeface="MS UI Gothic"/>
                <a:cs typeface="MS UI Gothic"/>
              </a:rPr>
              <a:t>遇</a:t>
            </a:r>
            <a:r>
              <a:rPr dirty="0" sz="1500" spc="500">
                <a:solidFill>
                  <a:srgbClr val="F7966B"/>
                </a:solidFill>
                <a:latin typeface="MS UI Gothic"/>
                <a:cs typeface="MS UI Gothic"/>
              </a:rPr>
              <a:t>。</a:t>
            </a:r>
            <a:endParaRPr sz="1500">
              <a:latin typeface="MS UI Gothic"/>
              <a:cs typeface="MS UI Gothic"/>
            </a:endParaRPr>
          </a:p>
        </p:txBody>
      </p:sp>
      <p:grpSp>
        <p:nvGrpSpPr>
          <p:cNvPr id="74" name="object 74"/>
          <p:cNvGrpSpPr/>
          <p:nvPr/>
        </p:nvGrpSpPr>
        <p:grpSpPr>
          <a:xfrm>
            <a:off x="9450658" y="2955482"/>
            <a:ext cx="629920" cy="441959"/>
            <a:chOff x="9450658" y="2955482"/>
            <a:chExt cx="629920" cy="441959"/>
          </a:xfrm>
        </p:grpSpPr>
        <p:sp>
          <p:nvSpPr>
            <p:cNvPr id="75" name="object 75"/>
            <p:cNvSpPr/>
            <p:nvPr/>
          </p:nvSpPr>
          <p:spPr>
            <a:xfrm>
              <a:off x="9450658" y="2955482"/>
              <a:ext cx="629920" cy="441959"/>
            </a:xfrm>
            <a:custGeom>
              <a:avLst/>
              <a:gdLst/>
              <a:ahLst/>
              <a:cxnLst/>
              <a:rect l="l" t="t" r="r" b="b"/>
              <a:pathLst>
                <a:path w="629920" h="441960">
                  <a:moveTo>
                    <a:pt x="16456" y="0"/>
                  </a:moveTo>
                  <a:lnTo>
                    <a:pt x="11074" y="5698"/>
                  </a:lnTo>
                  <a:lnTo>
                    <a:pt x="8308" y="11306"/>
                  </a:lnTo>
                  <a:lnTo>
                    <a:pt x="4380" y="16659"/>
                  </a:lnTo>
                  <a:lnTo>
                    <a:pt x="49152" y="87547"/>
                  </a:lnTo>
                  <a:lnTo>
                    <a:pt x="84871" y="129883"/>
                  </a:lnTo>
                  <a:lnTo>
                    <a:pt x="105359" y="151050"/>
                  </a:lnTo>
                  <a:lnTo>
                    <a:pt x="108165" y="166671"/>
                  </a:lnTo>
                  <a:lnTo>
                    <a:pt x="112420" y="171852"/>
                  </a:lnTo>
                  <a:lnTo>
                    <a:pt x="182327" y="216194"/>
                  </a:lnTo>
                  <a:lnTo>
                    <a:pt x="331987" y="308695"/>
                  </a:lnTo>
                  <a:lnTo>
                    <a:pt x="548373" y="441651"/>
                  </a:lnTo>
                  <a:lnTo>
                    <a:pt x="629335" y="310816"/>
                  </a:lnTo>
                  <a:lnTo>
                    <a:pt x="199770" y="44967"/>
                  </a:lnTo>
                  <a:lnTo>
                    <a:pt x="170802" y="39201"/>
                  </a:lnTo>
                  <a:lnTo>
                    <a:pt x="81345" y="13610"/>
                  </a:lnTo>
                  <a:lnTo>
                    <a:pt x="34888" y="1590"/>
                  </a:lnTo>
                  <a:lnTo>
                    <a:pt x="16456" y="0"/>
                  </a:lnTo>
                  <a:close/>
                </a:path>
              </a:pathLst>
            </a:custGeom>
            <a:solidFill>
              <a:srgbClr val="E8BF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/>
            <p:cNvSpPr/>
            <p:nvPr/>
          </p:nvSpPr>
          <p:spPr>
            <a:xfrm>
              <a:off x="9582325" y="3008727"/>
              <a:ext cx="475615" cy="372110"/>
            </a:xfrm>
            <a:custGeom>
              <a:avLst/>
              <a:gdLst/>
              <a:ahLst/>
              <a:cxnLst/>
              <a:rect l="l" t="t" r="r" b="b"/>
              <a:pathLst>
                <a:path w="475615" h="372110">
                  <a:moveTo>
                    <a:pt x="81483" y="0"/>
                  </a:moveTo>
                  <a:lnTo>
                    <a:pt x="34654" y="70722"/>
                  </a:lnTo>
                  <a:lnTo>
                    <a:pt x="10556" y="108011"/>
                  </a:lnTo>
                  <a:lnTo>
                    <a:pt x="1551" y="124210"/>
                  </a:lnTo>
                  <a:lnTo>
                    <a:pt x="0" y="131660"/>
                  </a:lnTo>
                  <a:lnTo>
                    <a:pt x="13256" y="142537"/>
                  </a:lnTo>
                  <a:lnTo>
                    <a:pt x="49085" y="166247"/>
                  </a:lnTo>
                  <a:lnTo>
                    <a:pt x="101081" y="198988"/>
                  </a:lnTo>
                  <a:lnTo>
                    <a:pt x="162838" y="236955"/>
                  </a:lnTo>
                  <a:lnTo>
                    <a:pt x="227950" y="276347"/>
                  </a:lnTo>
                  <a:lnTo>
                    <a:pt x="290010" y="313359"/>
                  </a:lnTo>
                  <a:lnTo>
                    <a:pt x="342614" y="344188"/>
                  </a:lnTo>
                  <a:lnTo>
                    <a:pt x="379355" y="365031"/>
                  </a:lnTo>
                  <a:lnTo>
                    <a:pt x="393827" y="372084"/>
                  </a:lnTo>
                  <a:lnTo>
                    <a:pt x="408246" y="350720"/>
                  </a:lnTo>
                  <a:lnTo>
                    <a:pt x="436376" y="306676"/>
                  </a:lnTo>
                  <a:lnTo>
                    <a:pt x="463666" y="262570"/>
                  </a:lnTo>
                  <a:lnTo>
                    <a:pt x="475564" y="241020"/>
                  </a:lnTo>
                  <a:lnTo>
                    <a:pt x="413630" y="201818"/>
                  </a:lnTo>
                  <a:lnTo>
                    <a:pt x="278204" y="119138"/>
                  </a:lnTo>
                  <a:lnTo>
                    <a:pt x="81483" y="0"/>
                  </a:lnTo>
                  <a:close/>
                </a:path>
              </a:pathLst>
            </a:custGeom>
            <a:solidFill>
              <a:srgbClr val="E8C1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/>
            <p:cNvSpPr/>
            <p:nvPr/>
          </p:nvSpPr>
          <p:spPr>
            <a:xfrm>
              <a:off x="9604502" y="3024263"/>
              <a:ext cx="430530" cy="347345"/>
            </a:xfrm>
            <a:custGeom>
              <a:avLst/>
              <a:gdLst/>
              <a:ahLst/>
              <a:cxnLst/>
              <a:rect l="l" t="t" r="r" b="b"/>
              <a:pathLst>
                <a:path w="430529" h="347345">
                  <a:moveTo>
                    <a:pt x="121310" y="19075"/>
                  </a:moveTo>
                  <a:lnTo>
                    <a:pt x="85013" y="0"/>
                  </a:lnTo>
                  <a:lnTo>
                    <a:pt x="34048" y="77419"/>
                  </a:lnTo>
                  <a:lnTo>
                    <a:pt x="8331" y="117335"/>
                  </a:lnTo>
                  <a:lnTo>
                    <a:pt x="0" y="132422"/>
                  </a:lnTo>
                  <a:lnTo>
                    <a:pt x="1219" y="135394"/>
                  </a:lnTo>
                  <a:lnTo>
                    <a:pt x="8216" y="139192"/>
                  </a:lnTo>
                  <a:lnTo>
                    <a:pt x="33870" y="155600"/>
                  </a:lnTo>
                  <a:lnTo>
                    <a:pt x="121310" y="19075"/>
                  </a:lnTo>
                  <a:close/>
                </a:path>
                <a:path w="430529" h="347345">
                  <a:moveTo>
                    <a:pt x="306425" y="215379"/>
                  </a:moveTo>
                  <a:lnTo>
                    <a:pt x="291147" y="186283"/>
                  </a:lnTo>
                  <a:lnTo>
                    <a:pt x="250228" y="155270"/>
                  </a:lnTo>
                  <a:lnTo>
                    <a:pt x="199783" y="129209"/>
                  </a:lnTo>
                  <a:lnTo>
                    <a:pt x="155905" y="114909"/>
                  </a:lnTo>
                  <a:lnTo>
                    <a:pt x="134708" y="119214"/>
                  </a:lnTo>
                  <a:lnTo>
                    <a:pt x="132283" y="135940"/>
                  </a:lnTo>
                  <a:lnTo>
                    <a:pt x="135661" y="147942"/>
                  </a:lnTo>
                  <a:lnTo>
                    <a:pt x="174942" y="180860"/>
                  </a:lnTo>
                  <a:lnTo>
                    <a:pt x="217652" y="209156"/>
                  </a:lnTo>
                  <a:lnTo>
                    <a:pt x="259168" y="229260"/>
                  </a:lnTo>
                  <a:lnTo>
                    <a:pt x="291452" y="233794"/>
                  </a:lnTo>
                  <a:lnTo>
                    <a:pt x="306425" y="215379"/>
                  </a:lnTo>
                  <a:close/>
                </a:path>
                <a:path w="430529" h="347345">
                  <a:moveTo>
                    <a:pt x="430377" y="210350"/>
                  </a:moveTo>
                  <a:lnTo>
                    <a:pt x="394081" y="191274"/>
                  </a:lnTo>
                  <a:lnTo>
                    <a:pt x="343103" y="268693"/>
                  </a:lnTo>
                  <a:lnTo>
                    <a:pt x="317398" y="308597"/>
                  </a:lnTo>
                  <a:lnTo>
                    <a:pt x="309067" y="323697"/>
                  </a:lnTo>
                  <a:lnTo>
                    <a:pt x="310286" y="326669"/>
                  </a:lnTo>
                  <a:lnTo>
                    <a:pt x="317284" y="330466"/>
                  </a:lnTo>
                  <a:lnTo>
                    <a:pt x="342938" y="346875"/>
                  </a:lnTo>
                  <a:lnTo>
                    <a:pt x="430377" y="210350"/>
                  </a:lnTo>
                  <a:close/>
                </a:path>
              </a:pathLst>
            </a:custGeom>
            <a:solidFill>
              <a:srgbClr val="3D2D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/>
            <p:cNvSpPr/>
            <p:nvPr/>
          </p:nvSpPr>
          <p:spPr>
            <a:xfrm>
              <a:off x="9491218" y="2970455"/>
              <a:ext cx="114300" cy="46990"/>
            </a:xfrm>
            <a:custGeom>
              <a:avLst/>
              <a:gdLst/>
              <a:ahLst/>
              <a:cxnLst/>
              <a:rect l="l" t="t" r="r" b="b"/>
              <a:pathLst>
                <a:path w="114300" h="46989">
                  <a:moveTo>
                    <a:pt x="0" y="0"/>
                  </a:moveTo>
                  <a:lnTo>
                    <a:pt x="56607" y="32803"/>
                  </a:lnTo>
                  <a:lnTo>
                    <a:pt x="101886" y="46978"/>
                  </a:lnTo>
                  <a:lnTo>
                    <a:pt x="109701" y="45932"/>
                  </a:lnTo>
                  <a:lnTo>
                    <a:pt x="113760" y="42803"/>
                  </a:lnTo>
                  <a:lnTo>
                    <a:pt x="113391" y="38516"/>
                  </a:lnTo>
                  <a:lnTo>
                    <a:pt x="107918" y="33998"/>
                  </a:lnTo>
                  <a:lnTo>
                    <a:pt x="41692" y="10767"/>
                  </a:lnTo>
                  <a:lnTo>
                    <a:pt x="8927" y="2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9" name="object 79"/>
          <p:cNvGrpSpPr/>
          <p:nvPr/>
        </p:nvGrpSpPr>
        <p:grpSpPr>
          <a:xfrm>
            <a:off x="6084778" y="936104"/>
            <a:ext cx="3955415" cy="4862195"/>
            <a:chOff x="6084778" y="936104"/>
            <a:chExt cx="3955415" cy="4862195"/>
          </a:xfrm>
        </p:grpSpPr>
        <p:sp>
          <p:nvSpPr>
            <p:cNvPr id="80" name="object 80"/>
            <p:cNvSpPr/>
            <p:nvPr/>
          </p:nvSpPr>
          <p:spPr>
            <a:xfrm>
              <a:off x="6563995" y="5061330"/>
              <a:ext cx="3475990" cy="737235"/>
            </a:xfrm>
            <a:custGeom>
              <a:avLst/>
              <a:gdLst/>
              <a:ahLst/>
              <a:cxnLst/>
              <a:rect l="l" t="t" r="r" b="b"/>
              <a:pathLst>
                <a:path w="3475990" h="737235">
                  <a:moveTo>
                    <a:pt x="3475786" y="715505"/>
                  </a:moveTo>
                  <a:lnTo>
                    <a:pt x="3469678" y="709383"/>
                  </a:lnTo>
                  <a:lnTo>
                    <a:pt x="6121" y="709383"/>
                  </a:lnTo>
                  <a:lnTo>
                    <a:pt x="0" y="715505"/>
                  </a:lnTo>
                  <a:lnTo>
                    <a:pt x="0" y="730580"/>
                  </a:lnTo>
                  <a:lnTo>
                    <a:pt x="6121" y="736688"/>
                  </a:lnTo>
                  <a:lnTo>
                    <a:pt x="3462134" y="736688"/>
                  </a:lnTo>
                  <a:lnTo>
                    <a:pt x="3469678" y="736688"/>
                  </a:lnTo>
                  <a:lnTo>
                    <a:pt x="3475786" y="730580"/>
                  </a:lnTo>
                  <a:lnTo>
                    <a:pt x="3475786" y="715505"/>
                  </a:lnTo>
                  <a:close/>
                </a:path>
                <a:path w="3475990" h="737235">
                  <a:moveTo>
                    <a:pt x="3475786" y="360819"/>
                  </a:moveTo>
                  <a:lnTo>
                    <a:pt x="3469678" y="354698"/>
                  </a:lnTo>
                  <a:lnTo>
                    <a:pt x="6121" y="354698"/>
                  </a:lnTo>
                  <a:lnTo>
                    <a:pt x="0" y="360819"/>
                  </a:lnTo>
                  <a:lnTo>
                    <a:pt x="0" y="375894"/>
                  </a:lnTo>
                  <a:lnTo>
                    <a:pt x="6121" y="382003"/>
                  </a:lnTo>
                  <a:lnTo>
                    <a:pt x="3462134" y="382003"/>
                  </a:lnTo>
                  <a:lnTo>
                    <a:pt x="3469678" y="382003"/>
                  </a:lnTo>
                  <a:lnTo>
                    <a:pt x="3475786" y="375894"/>
                  </a:lnTo>
                  <a:lnTo>
                    <a:pt x="3475786" y="360819"/>
                  </a:lnTo>
                  <a:close/>
                </a:path>
                <a:path w="3475990" h="737235">
                  <a:moveTo>
                    <a:pt x="3475786" y="6121"/>
                  </a:moveTo>
                  <a:lnTo>
                    <a:pt x="3469678" y="0"/>
                  </a:lnTo>
                  <a:lnTo>
                    <a:pt x="288874" y="0"/>
                  </a:lnTo>
                  <a:lnTo>
                    <a:pt x="282752" y="6121"/>
                  </a:lnTo>
                  <a:lnTo>
                    <a:pt x="282752" y="21196"/>
                  </a:lnTo>
                  <a:lnTo>
                    <a:pt x="288874" y="27305"/>
                  </a:lnTo>
                  <a:lnTo>
                    <a:pt x="3462134" y="27305"/>
                  </a:lnTo>
                  <a:lnTo>
                    <a:pt x="3469678" y="27305"/>
                  </a:lnTo>
                  <a:lnTo>
                    <a:pt x="3475786" y="21196"/>
                  </a:lnTo>
                  <a:lnTo>
                    <a:pt x="3475786" y="6121"/>
                  </a:lnTo>
                  <a:close/>
                </a:path>
              </a:pathLst>
            </a:custGeom>
            <a:solidFill>
              <a:srgbClr val="AFB9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/>
            <p:cNvSpPr/>
            <p:nvPr/>
          </p:nvSpPr>
          <p:spPr>
            <a:xfrm>
              <a:off x="6091696" y="1302509"/>
              <a:ext cx="260985" cy="255270"/>
            </a:xfrm>
            <a:custGeom>
              <a:avLst/>
              <a:gdLst/>
              <a:ahLst/>
              <a:cxnLst/>
              <a:rect l="l" t="t" r="r" b="b"/>
              <a:pathLst>
                <a:path w="260985" h="255269">
                  <a:moveTo>
                    <a:pt x="94177" y="0"/>
                  </a:moveTo>
                  <a:lnTo>
                    <a:pt x="70739" y="44889"/>
                  </a:lnTo>
                  <a:lnTo>
                    <a:pt x="70677" y="49594"/>
                  </a:lnTo>
                  <a:lnTo>
                    <a:pt x="72346" y="85407"/>
                  </a:lnTo>
                  <a:lnTo>
                    <a:pt x="50367" y="98680"/>
                  </a:lnTo>
                  <a:lnTo>
                    <a:pt x="15983" y="120983"/>
                  </a:lnTo>
                  <a:lnTo>
                    <a:pt x="0" y="138353"/>
                  </a:lnTo>
                  <a:lnTo>
                    <a:pt x="1285" y="143392"/>
                  </a:lnTo>
                  <a:lnTo>
                    <a:pt x="36849" y="162712"/>
                  </a:lnTo>
                  <a:lnTo>
                    <a:pt x="82239" y="170052"/>
                  </a:lnTo>
                  <a:lnTo>
                    <a:pt x="85892" y="194799"/>
                  </a:lnTo>
                  <a:lnTo>
                    <a:pt x="89176" y="215704"/>
                  </a:lnTo>
                  <a:lnTo>
                    <a:pt x="91722" y="231173"/>
                  </a:lnTo>
                  <a:lnTo>
                    <a:pt x="93161" y="239610"/>
                  </a:lnTo>
                  <a:lnTo>
                    <a:pt x="93415" y="251955"/>
                  </a:lnTo>
                  <a:lnTo>
                    <a:pt x="102483" y="254533"/>
                  </a:lnTo>
                  <a:lnTo>
                    <a:pt x="104362" y="254927"/>
                  </a:lnTo>
                  <a:lnTo>
                    <a:pt x="111195" y="254979"/>
                  </a:lnTo>
                  <a:lnTo>
                    <a:pt x="121701" y="247408"/>
                  </a:lnTo>
                  <a:lnTo>
                    <a:pt x="139156" y="224512"/>
                  </a:lnTo>
                  <a:lnTo>
                    <a:pt x="143176" y="217843"/>
                  </a:lnTo>
                  <a:lnTo>
                    <a:pt x="114192" y="217843"/>
                  </a:lnTo>
                  <a:lnTo>
                    <a:pt x="112682" y="208520"/>
                  </a:lnTo>
                  <a:lnTo>
                    <a:pt x="110987" y="197791"/>
                  </a:lnTo>
                  <a:lnTo>
                    <a:pt x="109161" y="185883"/>
                  </a:lnTo>
                  <a:lnTo>
                    <a:pt x="107258" y="173024"/>
                  </a:lnTo>
                  <a:lnTo>
                    <a:pt x="259714" y="173024"/>
                  </a:lnTo>
                  <a:lnTo>
                    <a:pt x="260897" y="166531"/>
                  </a:lnTo>
                  <a:lnTo>
                    <a:pt x="257728" y="158051"/>
                  </a:lnTo>
                  <a:lnTo>
                    <a:pt x="229254" y="158051"/>
                  </a:lnTo>
                  <a:lnTo>
                    <a:pt x="219335" y="157626"/>
                  </a:lnTo>
                  <a:lnTo>
                    <a:pt x="194354" y="156179"/>
                  </a:lnTo>
                  <a:lnTo>
                    <a:pt x="179762" y="155168"/>
                  </a:lnTo>
                  <a:lnTo>
                    <a:pt x="180897" y="153047"/>
                  </a:lnTo>
                  <a:lnTo>
                    <a:pt x="153207" y="153047"/>
                  </a:lnTo>
                  <a:lnTo>
                    <a:pt x="127669" y="150687"/>
                  </a:lnTo>
                  <a:lnTo>
                    <a:pt x="103778" y="148145"/>
                  </a:lnTo>
                  <a:lnTo>
                    <a:pt x="103377" y="145046"/>
                  </a:lnTo>
                  <a:lnTo>
                    <a:pt x="78823" y="145046"/>
                  </a:lnTo>
                  <a:lnTo>
                    <a:pt x="39326" y="138353"/>
                  </a:lnTo>
                  <a:lnTo>
                    <a:pt x="35109" y="137350"/>
                  </a:lnTo>
                  <a:lnTo>
                    <a:pt x="43098" y="132066"/>
                  </a:lnTo>
                  <a:lnTo>
                    <a:pt x="52510" y="126033"/>
                  </a:lnTo>
                  <a:lnTo>
                    <a:pt x="63172" y="119378"/>
                  </a:lnTo>
                  <a:lnTo>
                    <a:pt x="74911" y="112229"/>
                  </a:lnTo>
                  <a:lnTo>
                    <a:pt x="99397" y="112229"/>
                  </a:lnTo>
                  <a:lnTo>
                    <a:pt x="99153" y="110058"/>
                  </a:lnTo>
                  <a:lnTo>
                    <a:pt x="134493" y="78375"/>
                  </a:lnTo>
                  <a:lnTo>
                    <a:pt x="145714" y="72516"/>
                  </a:lnTo>
                  <a:lnTo>
                    <a:pt x="181386" y="72516"/>
                  </a:lnTo>
                  <a:lnTo>
                    <a:pt x="180693" y="71856"/>
                  </a:lnTo>
                  <a:lnTo>
                    <a:pt x="95790" y="71856"/>
                  </a:lnTo>
                  <a:lnTo>
                    <a:pt x="95185" y="59076"/>
                  </a:lnTo>
                  <a:lnTo>
                    <a:pt x="95061" y="55808"/>
                  </a:lnTo>
                  <a:lnTo>
                    <a:pt x="95081" y="40622"/>
                  </a:lnTo>
                  <a:lnTo>
                    <a:pt x="95231" y="36153"/>
                  </a:lnTo>
                  <a:lnTo>
                    <a:pt x="95790" y="30010"/>
                  </a:lnTo>
                  <a:lnTo>
                    <a:pt x="134382" y="30010"/>
                  </a:lnTo>
                  <a:lnTo>
                    <a:pt x="125005" y="22077"/>
                  </a:lnTo>
                  <a:lnTo>
                    <a:pt x="111991" y="11750"/>
                  </a:lnTo>
                  <a:lnTo>
                    <a:pt x="101238" y="4267"/>
                  </a:lnTo>
                  <a:lnTo>
                    <a:pt x="94177" y="0"/>
                  </a:lnTo>
                  <a:close/>
                </a:path>
                <a:path w="260985" h="255269">
                  <a:moveTo>
                    <a:pt x="259714" y="173024"/>
                  </a:moveTo>
                  <a:lnTo>
                    <a:pt x="107258" y="173024"/>
                  </a:lnTo>
                  <a:lnTo>
                    <a:pt x="140088" y="176314"/>
                  </a:lnTo>
                  <a:lnTo>
                    <a:pt x="132341" y="189444"/>
                  </a:lnTo>
                  <a:lnTo>
                    <a:pt x="125435" y="200702"/>
                  </a:lnTo>
                  <a:lnTo>
                    <a:pt x="119381" y="210148"/>
                  </a:lnTo>
                  <a:lnTo>
                    <a:pt x="114192" y="217843"/>
                  </a:lnTo>
                  <a:lnTo>
                    <a:pt x="143176" y="217843"/>
                  </a:lnTo>
                  <a:lnTo>
                    <a:pt x="166834" y="178587"/>
                  </a:lnTo>
                  <a:lnTo>
                    <a:pt x="257585" y="178587"/>
                  </a:lnTo>
                  <a:lnTo>
                    <a:pt x="259714" y="173024"/>
                  </a:lnTo>
                  <a:close/>
                </a:path>
                <a:path w="260985" h="255269">
                  <a:moveTo>
                    <a:pt x="257585" y="178587"/>
                  </a:moveTo>
                  <a:lnTo>
                    <a:pt x="166834" y="178587"/>
                  </a:lnTo>
                  <a:lnTo>
                    <a:pt x="193649" y="180523"/>
                  </a:lnTo>
                  <a:lnTo>
                    <a:pt x="217192" y="181884"/>
                  </a:lnTo>
                  <a:lnTo>
                    <a:pt x="235521" y="182571"/>
                  </a:lnTo>
                  <a:lnTo>
                    <a:pt x="246691" y="182486"/>
                  </a:lnTo>
                  <a:lnTo>
                    <a:pt x="252825" y="182041"/>
                  </a:lnTo>
                  <a:lnTo>
                    <a:pt x="257585" y="178587"/>
                  </a:lnTo>
                  <a:close/>
                </a:path>
                <a:path w="260985" h="255269">
                  <a:moveTo>
                    <a:pt x="229976" y="122085"/>
                  </a:moveTo>
                  <a:lnTo>
                    <a:pt x="196996" y="122085"/>
                  </a:lnTo>
                  <a:lnTo>
                    <a:pt x="208005" y="133612"/>
                  </a:lnTo>
                  <a:lnTo>
                    <a:pt x="217044" y="143518"/>
                  </a:lnTo>
                  <a:lnTo>
                    <a:pt x="223960" y="151510"/>
                  </a:lnTo>
                  <a:lnTo>
                    <a:pt x="229254" y="158051"/>
                  </a:lnTo>
                  <a:lnTo>
                    <a:pt x="257728" y="158051"/>
                  </a:lnTo>
                  <a:lnTo>
                    <a:pt x="256566" y="154941"/>
                  </a:lnTo>
                  <a:lnTo>
                    <a:pt x="240957" y="133857"/>
                  </a:lnTo>
                  <a:lnTo>
                    <a:pt x="229976" y="122085"/>
                  </a:lnTo>
                  <a:close/>
                </a:path>
                <a:path w="260985" h="255269">
                  <a:moveTo>
                    <a:pt x="181386" y="72516"/>
                  </a:moveTo>
                  <a:lnTo>
                    <a:pt x="145714" y="72516"/>
                  </a:lnTo>
                  <a:lnTo>
                    <a:pt x="154131" y="80286"/>
                  </a:lnTo>
                  <a:lnTo>
                    <a:pt x="162502" y="88145"/>
                  </a:lnTo>
                  <a:lnTo>
                    <a:pt x="170765" y="96036"/>
                  </a:lnTo>
                  <a:lnTo>
                    <a:pt x="178861" y="103898"/>
                  </a:lnTo>
                  <a:lnTo>
                    <a:pt x="172875" y="115859"/>
                  </a:lnTo>
                  <a:lnTo>
                    <a:pt x="166542" y="128155"/>
                  </a:lnTo>
                  <a:lnTo>
                    <a:pt x="159957" y="140608"/>
                  </a:lnTo>
                  <a:lnTo>
                    <a:pt x="153207" y="153047"/>
                  </a:lnTo>
                  <a:lnTo>
                    <a:pt x="180897" y="153047"/>
                  </a:lnTo>
                  <a:lnTo>
                    <a:pt x="184232" y="146811"/>
                  </a:lnTo>
                  <a:lnTo>
                    <a:pt x="188946" y="137833"/>
                  </a:lnTo>
                  <a:lnTo>
                    <a:pt x="192877" y="130220"/>
                  </a:lnTo>
                  <a:lnTo>
                    <a:pt x="196996" y="122085"/>
                  </a:lnTo>
                  <a:lnTo>
                    <a:pt x="229976" y="122085"/>
                  </a:lnTo>
                  <a:lnTo>
                    <a:pt x="208312" y="98856"/>
                  </a:lnTo>
                  <a:lnTo>
                    <a:pt x="216368" y="80670"/>
                  </a:lnTo>
                  <a:lnTo>
                    <a:pt x="189897" y="80670"/>
                  </a:lnTo>
                  <a:lnTo>
                    <a:pt x="181386" y="72516"/>
                  </a:lnTo>
                  <a:close/>
                </a:path>
                <a:path w="260985" h="255269">
                  <a:moveTo>
                    <a:pt x="99397" y="112229"/>
                  </a:moveTo>
                  <a:lnTo>
                    <a:pt x="74911" y="112229"/>
                  </a:lnTo>
                  <a:lnTo>
                    <a:pt x="76014" y="122139"/>
                  </a:lnTo>
                  <a:lnTo>
                    <a:pt x="76714" y="128155"/>
                  </a:lnTo>
                  <a:lnTo>
                    <a:pt x="78823" y="145046"/>
                  </a:lnTo>
                  <a:lnTo>
                    <a:pt x="103377" y="145046"/>
                  </a:lnTo>
                  <a:lnTo>
                    <a:pt x="101720" y="132066"/>
                  </a:lnTo>
                  <a:lnTo>
                    <a:pt x="100203" y="119378"/>
                  </a:lnTo>
                  <a:lnTo>
                    <a:pt x="99397" y="112229"/>
                  </a:lnTo>
                  <a:close/>
                </a:path>
                <a:path w="260985" h="255269">
                  <a:moveTo>
                    <a:pt x="228162" y="48120"/>
                  </a:moveTo>
                  <a:lnTo>
                    <a:pt x="203016" y="48120"/>
                  </a:lnTo>
                  <a:lnTo>
                    <a:pt x="201234" y="53416"/>
                  </a:lnTo>
                  <a:lnTo>
                    <a:pt x="198571" y="60461"/>
                  </a:lnTo>
                  <a:lnTo>
                    <a:pt x="194851" y="69472"/>
                  </a:lnTo>
                  <a:lnTo>
                    <a:pt x="189897" y="80670"/>
                  </a:lnTo>
                  <a:lnTo>
                    <a:pt x="216368" y="80670"/>
                  </a:lnTo>
                  <a:lnTo>
                    <a:pt x="219876" y="72749"/>
                  </a:lnTo>
                  <a:lnTo>
                    <a:pt x="226046" y="56094"/>
                  </a:lnTo>
                  <a:lnTo>
                    <a:pt x="228162" y="48120"/>
                  </a:lnTo>
                  <a:close/>
                </a:path>
                <a:path w="260985" h="255269">
                  <a:moveTo>
                    <a:pt x="134382" y="30010"/>
                  </a:moveTo>
                  <a:lnTo>
                    <a:pt x="95790" y="30010"/>
                  </a:lnTo>
                  <a:lnTo>
                    <a:pt x="102014" y="34778"/>
                  </a:lnTo>
                  <a:lnTo>
                    <a:pt x="109257" y="40622"/>
                  </a:lnTo>
                  <a:lnTo>
                    <a:pt x="117402" y="47449"/>
                  </a:lnTo>
                  <a:lnTo>
                    <a:pt x="126333" y="55168"/>
                  </a:lnTo>
                  <a:lnTo>
                    <a:pt x="118968" y="59076"/>
                  </a:lnTo>
                  <a:lnTo>
                    <a:pt x="111405" y="63169"/>
                  </a:lnTo>
                  <a:lnTo>
                    <a:pt x="95790" y="71856"/>
                  </a:lnTo>
                  <a:lnTo>
                    <a:pt x="180693" y="71856"/>
                  </a:lnTo>
                  <a:lnTo>
                    <a:pt x="174425" y="65938"/>
                  </a:lnTo>
                  <a:lnTo>
                    <a:pt x="169196" y="61061"/>
                  </a:lnTo>
                  <a:lnTo>
                    <a:pt x="181101" y="55808"/>
                  </a:lnTo>
                  <a:lnTo>
                    <a:pt x="190530" y="52071"/>
                  </a:lnTo>
                  <a:lnTo>
                    <a:pt x="197748" y="49594"/>
                  </a:lnTo>
                  <a:lnTo>
                    <a:pt x="203016" y="48120"/>
                  </a:lnTo>
                  <a:lnTo>
                    <a:pt x="228162" y="48120"/>
                  </a:lnTo>
                  <a:lnTo>
                    <a:pt x="228556" y="46637"/>
                  </a:lnTo>
                  <a:lnTo>
                    <a:pt x="228982" y="43345"/>
                  </a:lnTo>
                  <a:lnTo>
                    <a:pt x="149714" y="43345"/>
                  </a:lnTo>
                  <a:lnTo>
                    <a:pt x="138141" y="33190"/>
                  </a:lnTo>
                  <a:lnTo>
                    <a:pt x="134382" y="30010"/>
                  </a:lnTo>
                  <a:close/>
                </a:path>
                <a:path w="260985" h="255269">
                  <a:moveTo>
                    <a:pt x="207457" y="22912"/>
                  </a:moveTo>
                  <a:lnTo>
                    <a:pt x="195447" y="24985"/>
                  </a:lnTo>
                  <a:lnTo>
                    <a:pt x="176874" y="31257"/>
                  </a:lnTo>
                  <a:lnTo>
                    <a:pt x="149714" y="43345"/>
                  </a:lnTo>
                  <a:lnTo>
                    <a:pt x="228982" y="43345"/>
                  </a:lnTo>
                  <a:lnTo>
                    <a:pt x="229140" y="42125"/>
                  </a:lnTo>
                  <a:lnTo>
                    <a:pt x="229800" y="32740"/>
                  </a:lnTo>
                  <a:lnTo>
                    <a:pt x="224225" y="25387"/>
                  </a:lnTo>
                  <a:lnTo>
                    <a:pt x="214929" y="23418"/>
                  </a:lnTo>
                  <a:lnTo>
                    <a:pt x="207457" y="22912"/>
                  </a:lnTo>
                  <a:close/>
                </a:path>
              </a:pathLst>
            </a:custGeom>
            <a:solidFill>
              <a:srgbClr val="D3772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/>
            <p:cNvSpPr/>
            <p:nvPr/>
          </p:nvSpPr>
          <p:spPr>
            <a:xfrm>
              <a:off x="6084778" y="936104"/>
              <a:ext cx="324485" cy="267970"/>
            </a:xfrm>
            <a:custGeom>
              <a:avLst/>
              <a:gdLst/>
              <a:ahLst/>
              <a:cxnLst/>
              <a:rect l="l" t="t" r="r" b="b"/>
              <a:pathLst>
                <a:path w="324485" h="267969">
                  <a:moveTo>
                    <a:pt x="10490" y="0"/>
                  </a:moveTo>
                  <a:lnTo>
                    <a:pt x="2717" y="4546"/>
                  </a:lnTo>
                  <a:lnTo>
                    <a:pt x="0" y="13182"/>
                  </a:lnTo>
                  <a:lnTo>
                    <a:pt x="3267" y="42547"/>
                  </a:lnTo>
                  <a:lnTo>
                    <a:pt x="20444" y="90053"/>
                  </a:lnTo>
                  <a:lnTo>
                    <a:pt x="46515" y="145848"/>
                  </a:lnTo>
                  <a:lnTo>
                    <a:pt x="76465" y="200082"/>
                  </a:lnTo>
                  <a:lnTo>
                    <a:pt x="105278" y="242904"/>
                  </a:lnTo>
                  <a:lnTo>
                    <a:pt x="139052" y="267411"/>
                  </a:lnTo>
                  <a:lnTo>
                    <a:pt x="147777" y="267385"/>
                  </a:lnTo>
                  <a:lnTo>
                    <a:pt x="157264" y="260515"/>
                  </a:lnTo>
                  <a:lnTo>
                    <a:pt x="171012" y="242773"/>
                  </a:lnTo>
                  <a:lnTo>
                    <a:pt x="140258" y="242773"/>
                  </a:lnTo>
                  <a:lnTo>
                    <a:pt x="138137" y="242328"/>
                  </a:lnTo>
                  <a:lnTo>
                    <a:pt x="91527" y="178035"/>
                  </a:lnTo>
                  <a:lnTo>
                    <a:pt x="62816" y="124113"/>
                  </a:lnTo>
                  <a:lnTo>
                    <a:pt x="38418" y="71392"/>
                  </a:lnTo>
                  <a:lnTo>
                    <a:pt x="24434" y="31724"/>
                  </a:lnTo>
                  <a:lnTo>
                    <a:pt x="234524" y="31724"/>
                  </a:lnTo>
                  <a:lnTo>
                    <a:pt x="203167" y="25925"/>
                  </a:lnTo>
                  <a:lnTo>
                    <a:pt x="156587" y="19005"/>
                  </a:lnTo>
                  <a:lnTo>
                    <a:pt x="110899" y="13161"/>
                  </a:lnTo>
                  <a:lnTo>
                    <a:pt x="38146" y="4602"/>
                  </a:lnTo>
                  <a:lnTo>
                    <a:pt x="26721" y="3092"/>
                  </a:lnTo>
                  <a:lnTo>
                    <a:pt x="19342" y="1866"/>
                  </a:lnTo>
                  <a:lnTo>
                    <a:pt x="10490" y="0"/>
                  </a:lnTo>
                  <a:close/>
                </a:path>
                <a:path w="324485" h="267969">
                  <a:moveTo>
                    <a:pt x="234524" y="31724"/>
                  </a:moveTo>
                  <a:lnTo>
                    <a:pt x="24434" y="31724"/>
                  </a:lnTo>
                  <a:lnTo>
                    <a:pt x="78900" y="62641"/>
                  </a:lnTo>
                  <a:lnTo>
                    <a:pt x="128049" y="92865"/>
                  </a:lnTo>
                  <a:lnTo>
                    <a:pt x="165018" y="118503"/>
                  </a:lnTo>
                  <a:lnTo>
                    <a:pt x="182943" y="135661"/>
                  </a:lnTo>
                  <a:lnTo>
                    <a:pt x="177955" y="161209"/>
                  </a:lnTo>
                  <a:lnTo>
                    <a:pt x="168741" y="192959"/>
                  </a:lnTo>
                  <a:lnTo>
                    <a:pt x="156636" y="222349"/>
                  </a:lnTo>
                  <a:lnTo>
                    <a:pt x="142976" y="240817"/>
                  </a:lnTo>
                  <a:lnTo>
                    <a:pt x="140258" y="242773"/>
                  </a:lnTo>
                  <a:lnTo>
                    <a:pt x="171012" y="242773"/>
                  </a:lnTo>
                  <a:lnTo>
                    <a:pt x="178588" y="232996"/>
                  </a:lnTo>
                  <a:lnTo>
                    <a:pt x="193963" y="194456"/>
                  </a:lnTo>
                  <a:lnTo>
                    <a:pt x="203505" y="157991"/>
                  </a:lnTo>
                  <a:lnTo>
                    <a:pt x="207327" y="136702"/>
                  </a:lnTo>
                  <a:lnTo>
                    <a:pt x="206225" y="127898"/>
                  </a:lnTo>
                  <a:lnTo>
                    <a:pt x="197919" y="115585"/>
                  </a:lnTo>
                  <a:lnTo>
                    <a:pt x="177427" y="97515"/>
                  </a:lnTo>
                  <a:lnTo>
                    <a:pt x="139763" y="71437"/>
                  </a:lnTo>
                  <a:lnTo>
                    <a:pt x="207821" y="71437"/>
                  </a:lnTo>
                  <a:lnTo>
                    <a:pt x="170192" y="56798"/>
                  </a:lnTo>
                  <a:lnTo>
                    <a:pt x="122961" y="39166"/>
                  </a:lnTo>
                  <a:lnTo>
                    <a:pt x="267192" y="39166"/>
                  </a:lnTo>
                  <a:lnTo>
                    <a:pt x="246405" y="33921"/>
                  </a:lnTo>
                  <a:lnTo>
                    <a:pt x="234524" y="31724"/>
                  </a:lnTo>
                  <a:close/>
                </a:path>
                <a:path w="324485" h="267969">
                  <a:moveTo>
                    <a:pt x="207821" y="71437"/>
                  </a:moveTo>
                  <a:lnTo>
                    <a:pt x="139763" y="71437"/>
                  </a:lnTo>
                  <a:lnTo>
                    <a:pt x="174074" y="84354"/>
                  </a:lnTo>
                  <a:lnTo>
                    <a:pt x="203084" y="95594"/>
                  </a:lnTo>
                  <a:lnTo>
                    <a:pt x="224404" y="104321"/>
                  </a:lnTo>
                  <a:lnTo>
                    <a:pt x="235648" y="109702"/>
                  </a:lnTo>
                  <a:lnTo>
                    <a:pt x="239217" y="112941"/>
                  </a:lnTo>
                  <a:lnTo>
                    <a:pt x="244576" y="115341"/>
                  </a:lnTo>
                  <a:lnTo>
                    <a:pt x="251587" y="116840"/>
                  </a:lnTo>
                  <a:lnTo>
                    <a:pt x="265475" y="118428"/>
                  </a:lnTo>
                  <a:lnTo>
                    <a:pt x="280852" y="117514"/>
                  </a:lnTo>
                  <a:lnTo>
                    <a:pt x="296037" y="113612"/>
                  </a:lnTo>
                  <a:lnTo>
                    <a:pt x="309346" y="106235"/>
                  </a:lnTo>
                  <a:lnTo>
                    <a:pt x="315591" y="100176"/>
                  </a:lnTo>
                  <a:lnTo>
                    <a:pt x="319556" y="94109"/>
                  </a:lnTo>
                  <a:lnTo>
                    <a:pt x="266222" y="94109"/>
                  </a:lnTo>
                  <a:lnTo>
                    <a:pt x="256654" y="93027"/>
                  </a:lnTo>
                  <a:lnTo>
                    <a:pt x="253860" y="92430"/>
                  </a:lnTo>
                  <a:lnTo>
                    <a:pt x="252450" y="91821"/>
                  </a:lnTo>
                  <a:lnTo>
                    <a:pt x="252282" y="91782"/>
                  </a:lnTo>
                  <a:lnTo>
                    <a:pt x="252120" y="91782"/>
                  </a:lnTo>
                  <a:lnTo>
                    <a:pt x="238450" y="84317"/>
                  </a:lnTo>
                  <a:lnTo>
                    <a:pt x="209915" y="72251"/>
                  </a:lnTo>
                  <a:lnTo>
                    <a:pt x="207821" y="71437"/>
                  </a:lnTo>
                  <a:close/>
                </a:path>
                <a:path w="324485" h="267969">
                  <a:moveTo>
                    <a:pt x="267192" y="39166"/>
                  </a:moveTo>
                  <a:lnTo>
                    <a:pt x="122961" y="39166"/>
                  </a:lnTo>
                  <a:lnTo>
                    <a:pt x="153320" y="43121"/>
                  </a:lnTo>
                  <a:lnTo>
                    <a:pt x="183999" y="47536"/>
                  </a:lnTo>
                  <a:lnTo>
                    <a:pt x="241350" y="57734"/>
                  </a:lnTo>
                  <a:lnTo>
                    <a:pt x="286626" y="70257"/>
                  </a:lnTo>
                  <a:lnTo>
                    <a:pt x="299821" y="77343"/>
                  </a:lnTo>
                  <a:lnTo>
                    <a:pt x="299377" y="81381"/>
                  </a:lnTo>
                  <a:lnTo>
                    <a:pt x="266222" y="94109"/>
                  </a:lnTo>
                  <a:lnTo>
                    <a:pt x="319556" y="94109"/>
                  </a:lnTo>
                  <a:lnTo>
                    <a:pt x="320192" y="93137"/>
                  </a:lnTo>
                  <a:lnTo>
                    <a:pt x="323098" y="85223"/>
                  </a:lnTo>
                  <a:lnTo>
                    <a:pt x="324256" y="76542"/>
                  </a:lnTo>
                  <a:lnTo>
                    <a:pt x="320278" y="63709"/>
                  </a:lnTo>
                  <a:lnTo>
                    <a:pt x="306752" y="52751"/>
                  </a:lnTo>
                  <a:lnTo>
                    <a:pt x="282515" y="43033"/>
                  </a:lnTo>
                  <a:lnTo>
                    <a:pt x="267192" y="39166"/>
                  </a:lnTo>
                  <a:close/>
                </a:path>
                <a:path w="324485" h="267969">
                  <a:moveTo>
                    <a:pt x="252171" y="91757"/>
                  </a:moveTo>
                  <a:close/>
                </a:path>
              </a:pathLst>
            </a:custGeom>
            <a:solidFill>
              <a:srgbClr val="C7799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3" name="object 8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258027" y="1035645"/>
              <a:ext cx="84399" cy="136791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6452807" y="1201403"/>
              <a:ext cx="1512570" cy="324485"/>
            </a:xfrm>
            <a:custGeom>
              <a:avLst/>
              <a:gdLst/>
              <a:ahLst/>
              <a:cxnLst/>
              <a:rect l="l" t="t" r="r" b="b"/>
              <a:pathLst>
                <a:path w="1512570" h="324484">
                  <a:moveTo>
                    <a:pt x="505307" y="283262"/>
                  </a:moveTo>
                  <a:lnTo>
                    <a:pt x="531148" y="313091"/>
                  </a:lnTo>
                  <a:lnTo>
                    <a:pt x="540727" y="314695"/>
                  </a:lnTo>
                  <a:lnTo>
                    <a:pt x="544588" y="290654"/>
                  </a:lnTo>
                  <a:lnTo>
                    <a:pt x="535313" y="289102"/>
                  </a:lnTo>
                  <a:lnTo>
                    <a:pt x="525994" y="287423"/>
                  </a:lnTo>
                  <a:lnTo>
                    <a:pt x="516672" y="285623"/>
                  </a:lnTo>
                  <a:lnTo>
                    <a:pt x="505307" y="283262"/>
                  </a:lnTo>
                  <a:close/>
                </a:path>
                <a:path w="1512570" h="324484">
                  <a:moveTo>
                    <a:pt x="428117" y="262625"/>
                  </a:moveTo>
                  <a:lnTo>
                    <a:pt x="450366" y="294697"/>
                  </a:lnTo>
                  <a:lnTo>
                    <a:pt x="460209" y="297398"/>
                  </a:lnTo>
                  <a:lnTo>
                    <a:pt x="466509" y="273890"/>
                  </a:lnTo>
                  <a:lnTo>
                    <a:pt x="456942" y="271260"/>
                  </a:lnTo>
                  <a:lnTo>
                    <a:pt x="447332" y="268500"/>
                  </a:lnTo>
                  <a:lnTo>
                    <a:pt x="437712" y="265619"/>
                  </a:lnTo>
                  <a:lnTo>
                    <a:pt x="428117" y="262625"/>
                  </a:lnTo>
                  <a:close/>
                </a:path>
                <a:path w="1512570" h="324484">
                  <a:moveTo>
                    <a:pt x="584123" y="295899"/>
                  </a:moveTo>
                  <a:lnTo>
                    <a:pt x="615416" y="322874"/>
                  </a:lnTo>
                  <a:lnTo>
                    <a:pt x="622731" y="323217"/>
                  </a:lnTo>
                  <a:lnTo>
                    <a:pt x="623887" y="298909"/>
                  </a:lnTo>
                  <a:lnTo>
                    <a:pt x="616826" y="298566"/>
                  </a:lnTo>
                  <a:lnTo>
                    <a:pt x="609727" y="298121"/>
                  </a:lnTo>
                  <a:lnTo>
                    <a:pt x="596417" y="297093"/>
                  </a:lnTo>
                  <a:lnTo>
                    <a:pt x="590257" y="296534"/>
                  </a:lnTo>
                  <a:lnTo>
                    <a:pt x="584123" y="295899"/>
                  </a:lnTo>
                  <a:close/>
                </a:path>
                <a:path w="1512570" h="324484">
                  <a:moveTo>
                    <a:pt x="352945" y="234964"/>
                  </a:moveTo>
                  <a:lnTo>
                    <a:pt x="372330" y="268884"/>
                  </a:lnTo>
                  <a:lnTo>
                    <a:pt x="381838" y="272442"/>
                  </a:lnTo>
                  <a:lnTo>
                    <a:pt x="390258" y="249607"/>
                  </a:lnTo>
                  <a:lnTo>
                    <a:pt x="380981" y="246135"/>
                  </a:lnTo>
                  <a:lnTo>
                    <a:pt x="371649" y="242529"/>
                  </a:lnTo>
                  <a:lnTo>
                    <a:pt x="362294" y="238801"/>
                  </a:lnTo>
                  <a:lnTo>
                    <a:pt x="352945" y="234964"/>
                  </a:lnTo>
                  <a:close/>
                </a:path>
                <a:path w="1512570" h="324484">
                  <a:moveTo>
                    <a:pt x="703656" y="298350"/>
                  </a:moveTo>
                  <a:lnTo>
                    <a:pt x="693672" y="298893"/>
                  </a:lnTo>
                  <a:lnTo>
                    <a:pt x="683672" y="299301"/>
                  </a:lnTo>
                  <a:lnTo>
                    <a:pt x="673691" y="299573"/>
                  </a:lnTo>
                  <a:lnTo>
                    <a:pt x="663765" y="299709"/>
                  </a:lnTo>
                  <a:lnTo>
                    <a:pt x="663943" y="324055"/>
                  </a:lnTo>
                  <a:lnTo>
                    <a:pt x="674188" y="323910"/>
                  </a:lnTo>
                  <a:lnTo>
                    <a:pt x="684495" y="323626"/>
                  </a:lnTo>
                  <a:lnTo>
                    <a:pt x="694825" y="323205"/>
                  </a:lnTo>
                  <a:lnTo>
                    <a:pt x="705142" y="322645"/>
                  </a:lnTo>
                  <a:lnTo>
                    <a:pt x="703656" y="298350"/>
                  </a:lnTo>
                  <a:close/>
                </a:path>
                <a:path w="1512570" h="324484">
                  <a:moveTo>
                    <a:pt x="280149" y="201259"/>
                  </a:moveTo>
                  <a:lnTo>
                    <a:pt x="269087" y="222937"/>
                  </a:lnTo>
                  <a:lnTo>
                    <a:pt x="278290" y="227581"/>
                  </a:lnTo>
                  <a:lnTo>
                    <a:pt x="287531" y="232131"/>
                  </a:lnTo>
                  <a:lnTo>
                    <a:pt x="296776" y="236573"/>
                  </a:lnTo>
                  <a:lnTo>
                    <a:pt x="305993" y="240895"/>
                  </a:lnTo>
                  <a:lnTo>
                    <a:pt x="316230" y="218810"/>
                  </a:lnTo>
                  <a:lnTo>
                    <a:pt x="307215" y="214583"/>
                  </a:lnTo>
                  <a:lnTo>
                    <a:pt x="298175" y="210239"/>
                  </a:lnTo>
                  <a:lnTo>
                    <a:pt x="289142" y="205792"/>
                  </a:lnTo>
                  <a:lnTo>
                    <a:pt x="280149" y="201259"/>
                  </a:lnTo>
                  <a:close/>
                </a:path>
                <a:path w="1512570" h="324484">
                  <a:moveTo>
                    <a:pt x="782929" y="289193"/>
                  </a:moveTo>
                  <a:lnTo>
                    <a:pt x="773089" y="290800"/>
                  </a:lnTo>
                  <a:lnTo>
                    <a:pt x="763196" y="292281"/>
                  </a:lnTo>
                  <a:lnTo>
                    <a:pt x="753290" y="293631"/>
                  </a:lnTo>
                  <a:lnTo>
                    <a:pt x="743407" y="294845"/>
                  </a:lnTo>
                  <a:lnTo>
                    <a:pt x="746213" y="319013"/>
                  </a:lnTo>
                  <a:lnTo>
                    <a:pt x="756418" y="317766"/>
                  </a:lnTo>
                  <a:lnTo>
                    <a:pt x="766645" y="316375"/>
                  </a:lnTo>
                  <a:lnTo>
                    <a:pt x="776857" y="314845"/>
                  </a:lnTo>
                  <a:lnTo>
                    <a:pt x="787019" y="313184"/>
                  </a:lnTo>
                  <a:lnTo>
                    <a:pt x="782929" y="289193"/>
                  </a:lnTo>
                  <a:close/>
                </a:path>
                <a:path w="1512570" h="324484">
                  <a:moveTo>
                    <a:pt x="209905" y="162282"/>
                  </a:moveTo>
                  <a:lnTo>
                    <a:pt x="197370" y="183148"/>
                  </a:lnTo>
                  <a:lnTo>
                    <a:pt x="206176" y="188384"/>
                  </a:lnTo>
                  <a:lnTo>
                    <a:pt x="215049" y="193562"/>
                  </a:lnTo>
                  <a:lnTo>
                    <a:pt x="223959" y="198665"/>
                  </a:lnTo>
                  <a:lnTo>
                    <a:pt x="232879" y="203672"/>
                  </a:lnTo>
                  <a:lnTo>
                    <a:pt x="244690" y="182386"/>
                  </a:lnTo>
                  <a:lnTo>
                    <a:pt x="235957" y="177484"/>
                  </a:lnTo>
                  <a:lnTo>
                    <a:pt x="227226" y="172487"/>
                  </a:lnTo>
                  <a:lnTo>
                    <a:pt x="218532" y="167413"/>
                  </a:lnTo>
                  <a:lnTo>
                    <a:pt x="209905" y="162282"/>
                  </a:lnTo>
                  <a:close/>
                </a:path>
                <a:path w="1512570" h="324484">
                  <a:moveTo>
                    <a:pt x="860729" y="271502"/>
                  </a:moveTo>
                  <a:lnTo>
                    <a:pt x="851160" y="274163"/>
                  </a:lnTo>
                  <a:lnTo>
                    <a:pt x="841505" y="276708"/>
                  </a:lnTo>
                  <a:lnTo>
                    <a:pt x="831797" y="279126"/>
                  </a:lnTo>
                  <a:lnTo>
                    <a:pt x="822071" y="281408"/>
                  </a:lnTo>
                  <a:lnTo>
                    <a:pt x="827455" y="305145"/>
                  </a:lnTo>
                  <a:lnTo>
                    <a:pt x="837515" y="302786"/>
                  </a:lnTo>
                  <a:lnTo>
                    <a:pt x="847553" y="300287"/>
                  </a:lnTo>
                  <a:lnTo>
                    <a:pt x="857534" y="297654"/>
                  </a:lnTo>
                  <a:lnTo>
                    <a:pt x="867422" y="294896"/>
                  </a:lnTo>
                  <a:lnTo>
                    <a:pt x="860729" y="271502"/>
                  </a:lnTo>
                  <a:close/>
                </a:path>
                <a:path w="1512570" h="324484">
                  <a:moveTo>
                    <a:pt x="142367" y="118658"/>
                  </a:moveTo>
                  <a:lnTo>
                    <a:pt x="128511" y="138673"/>
                  </a:lnTo>
                  <a:lnTo>
                    <a:pt x="136969" y="144478"/>
                  </a:lnTo>
                  <a:lnTo>
                    <a:pt x="145484" y="150224"/>
                  </a:lnTo>
                  <a:lnTo>
                    <a:pt x="154028" y="155893"/>
                  </a:lnTo>
                  <a:lnTo>
                    <a:pt x="162572" y="161469"/>
                  </a:lnTo>
                  <a:lnTo>
                    <a:pt x="175793" y="141022"/>
                  </a:lnTo>
                  <a:lnTo>
                    <a:pt x="167404" y="135556"/>
                  </a:lnTo>
                  <a:lnTo>
                    <a:pt x="159018" y="129993"/>
                  </a:lnTo>
                  <a:lnTo>
                    <a:pt x="150663" y="124353"/>
                  </a:lnTo>
                  <a:lnTo>
                    <a:pt x="142367" y="118658"/>
                  </a:lnTo>
                  <a:close/>
                </a:path>
                <a:path w="1512570" h="324484">
                  <a:moveTo>
                    <a:pt x="77762" y="70779"/>
                  </a:moveTo>
                  <a:lnTo>
                    <a:pt x="62636" y="89854"/>
                  </a:lnTo>
                  <a:lnTo>
                    <a:pt x="70656" y="96161"/>
                  </a:lnTo>
                  <a:lnTo>
                    <a:pt x="78773" y="102435"/>
                  </a:lnTo>
                  <a:lnTo>
                    <a:pt x="86959" y="108655"/>
                  </a:lnTo>
                  <a:lnTo>
                    <a:pt x="95186" y="114797"/>
                  </a:lnTo>
                  <a:lnTo>
                    <a:pt x="109677" y="95239"/>
                  </a:lnTo>
                  <a:lnTo>
                    <a:pt x="101609" y="89213"/>
                  </a:lnTo>
                  <a:lnTo>
                    <a:pt x="93581" y="83114"/>
                  </a:lnTo>
                  <a:lnTo>
                    <a:pt x="85622" y="76962"/>
                  </a:lnTo>
                  <a:lnTo>
                    <a:pt x="77762" y="70779"/>
                  </a:lnTo>
                  <a:close/>
                </a:path>
                <a:path w="1512570" h="324484">
                  <a:moveTo>
                    <a:pt x="935939" y="245188"/>
                  </a:moveTo>
                  <a:lnTo>
                    <a:pt x="926803" y="248927"/>
                  </a:lnTo>
                  <a:lnTo>
                    <a:pt x="917535" y="252555"/>
                  </a:lnTo>
                  <a:lnTo>
                    <a:pt x="908169" y="256062"/>
                  </a:lnTo>
                  <a:lnTo>
                    <a:pt x="898740" y="259437"/>
                  </a:lnTo>
                  <a:lnTo>
                    <a:pt x="906767" y="282424"/>
                  </a:lnTo>
                  <a:lnTo>
                    <a:pt x="916540" y="278921"/>
                  </a:lnTo>
                  <a:lnTo>
                    <a:pt x="926252" y="275281"/>
                  </a:lnTo>
                  <a:lnTo>
                    <a:pt x="935863" y="271516"/>
                  </a:lnTo>
                  <a:lnTo>
                    <a:pt x="945337" y="267641"/>
                  </a:lnTo>
                  <a:lnTo>
                    <a:pt x="935939" y="245188"/>
                  </a:lnTo>
                  <a:close/>
                </a:path>
                <a:path w="1512570" h="324484">
                  <a:moveTo>
                    <a:pt x="17005" y="18620"/>
                  </a:moveTo>
                  <a:lnTo>
                    <a:pt x="0" y="36032"/>
                  </a:lnTo>
                  <a:lnTo>
                    <a:pt x="2238" y="38176"/>
                  </a:lnTo>
                  <a:lnTo>
                    <a:pt x="8212" y="43737"/>
                  </a:lnTo>
                  <a:lnTo>
                    <a:pt x="17807" y="52380"/>
                  </a:lnTo>
                  <a:lnTo>
                    <a:pt x="30911" y="63768"/>
                  </a:lnTo>
                  <a:lnTo>
                    <a:pt x="46710" y="45264"/>
                  </a:lnTo>
                  <a:lnTo>
                    <a:pt x="34041" y="34241"/>
                  </a:lnTo>
                  <a:lnTo>
                    <a:pt x="24747" y="25870"/>
                  </a:lnTo>
                  <a:lnTo>
                    <a:pt x="19008" y="20535"/>
                  </a:lnTo>
                  <a:lnTo>
                    <a:pt x="17005" y="18620"/>
                  </a:lnTo>
                  <a:close/>
                </a:path>
                <a:path w="1512570" h="324484">
                  <a:moveTo>
                    <a:pt x="1006982" y="209717"/>
                  </a:moveTo>
                  <a:lnTo>
                    <a:pt x="998558" y="214603"/>
                  </a:lnTo>
                  <a:lnTo>
                    <a:pt x="989918" y="219401"/>
                  </a:lnTo>
                  <a:lnTo>
                    <a:pt x="981095" y="224094"/>
                  </a:lnTo>
                  <a:lnTo>
                    <a:pt x="972121" y="228665"/>
                  </a:lnTo>
                  <a:lnTo>
                    <a:pt x="982967" y="250446"/>
                  </a:lnTo>
                  <a:lnTo>
                    <a:pt x="992339" y="245679"/>
                  </a:lnTo>
                  <a:lnTo>
                    <a:pt x="1001556" y="240781"/>
                  </a:lnTo>
                  <a:lnTo>
                    <a:pt x="1010588" y="235769"/>
                  </a:lnTo>
                  <a:lnTo>
                    <a:pt x="1019403" y="230659"/>
                  </a:lnTo>
                  <a:lnTo>
                    <a:pt x="1006982" y="209717"/>
                  </a:lnTo>
                  <a:close/>
                </a:path>
                <a:path w="1512570" h="324484">
                  <a:moveTo>
                    <a:pt x="1504619" y="275731"/>
                  </a:moveTo>
                  <a:lnTo>
                    <a:pt x="1482902" y="286742"/>
                  </a:lnTo>
                  <a:lnTo>
                    <a:pt x="1485303" y="291467"/>
                  </a:lnTo>
                  <a:lnTo>
                    <a:pt x="1487639" y="296496"/>
                  </a:lnTo>
                  <a:lnTo>
                    <a:pt x="1489862" y="301690"/>
                  </a:lnTo>
                  <a:lnTo>
                    <a:pt x="1512239" y="292127"/>
                  </a:lnTo>
                  <a:lnTo>
                    <a:pt x="1509814" y="286450"/>
                  </a:lnTo>
                  <a:lnTo>
                    <a:pt x="1507248" y="280926"/>
                  </a:lnTo>
                  <a:lnTo>
                    <a:pt x="1504619" y="275731"/>
                  </a:lnTo>
                  <a:close/>
                </a:path>
                <a:path w="1512570" h="324484">
                  <a:moveTo>
                    <a:pt x="1066736" y="135625"/>
                  </a:moveTo>
                  <a:lnTo>
                    <a:pt x="1047076" y="149976"/>
                  </a:lnTo>
                  <a:lnTo>
                    <a:pt x="1051050" y="155092"/>
                  </a:lnTo>
                  <a:lnTo>
                    <a:pt x="1055309" y="159977"/>
                  </a:lnTo>
                  <a:lnTo>
                    <a:pt x="1059849" y="164624"/>
                  </a:lnTo>
                  <a:lnTo>
                    <a:pt x="1064666" y="169026"/>
                  </a:lnTo>
                  <a:lnTo>
                    <a:pt x="1058846" y="173877"/>
                  </a:lnTo>
                  <a:lnTo>
                    <a:pt x="1052806" y="178691"/>
                  </a:lnTo>
                  <a:lnTo>
                    <a:pt x="1046558" y="183456"/>
                  </a:lnTo>
                  <a:lnTo>
                    <a:pt x="1040117" y="188165"/>
                  </a:lnTo>
                  <a:lnTo>
                    <a:pt x="1054290" y="207951"/>
                  </a:lnTo>
                  <a:lnTo>
                    <a:pt x="1062995" y="201548"/>
                  </a:lnTo>
                  <a:lnTo>
                    <a:pt x="1071373" y="195039"/>
                  </a:lnTo>
                  <a:lnTo>
                    <a:pt x="1079391" y="188449"/>
                  </a:lnTo>
                  <a:lnTo>
                    <a:pt x="1087018" y="181802"/>
                  </a:lnTo>
                  <a:lnTo>
                    <a:pt x="1082471" y="176722"/>
                  </a:lnTo>
                  <a:lnTo>
                    <a:pt x="1092987" y="159691"/>
                  </a:lnTo>
                  <a:lnTo>
                    <a:pt x="1085435" y="154527"/>
                  </a:lnTo>
                  <a:lnTo>
                    <a:pt x="1078528" y="148782"/>
                  </a:lnTo>
                  <a:lnTo>
                    <a:pt x="1072288" y="142475"/>
                  </a:lnTo>
                  <a:lnTo>
                    <a:pt x="1066736" y="135625"/>
                  </a:lnTo>
                  <a:close/>
                </a:path>
                <a:path w="1512570" h="324484">
                  <a:moveTo>
                    <a:pt x="1126883" y="173674"/>
                  </a:moveTo>
                  <a:lnTo>
                    <a:pt x="1120914" y="197271"/>
                  </a:lnTo>
                  <a:lnTo>
                    <a:pt x="1123048" y="197817"/>
                  </a:lnTo>
                  <a:lnTo>
                    <a:pt x="1125245" y="198325"/>
                  </a:lnTo>
                  <a:lnTo>
                    <a:pt x="1162558" y="204192"/>
                  </a:lnTo>
                  <a:lnTo>
                    <a:pt x="1165199" y="179999"/>
                  </a:lnTo>
                  <a:lnTo>
                    <a:pt x="1157860" y="179123"/>
                  </a:lnTo>
                  <a:lnTo>
                    <a:pt x="1150588" y="178119"/>
                  </a:lnTo>
                  <a:lnTo>
                    <a:pt x="1143411" y="176991"/>
                  </a:lnTo>
                  <a:lnTo>
                    <a:pt x="1133068" y="175135"/>
                  </a:lnTo>
                  <a:lnTo>
                    <a:pt x="1129944" y="174449"/>
                  </a:lnTo>
                  <a:lnTo>
                    <a:pt x="1126883" y="173674"/>
                  </a:lnTo>
                  <a:close/>
                </a:path>
                <a:path w="1512570" h="324484">
                  <a:moveTo>
                    <a:pt x="1204683" y="182602"/>
                  </a:moveTo>
                  <a:lnTo>
                    <a:pt x="1204010" y="206935"/>
                  </a:lnTo>
                  <a:lnTo>
                    <a:pt x="1213568" y="207126"/>
                  </a:lnTo>
                  <a:lnTo>
                    <a:pt x="1223500" y="207182"/>
                  </a:lnTo>
                  <a:lnTo>
                    <a:pt x="1233987" y="207102"/>
                  </a:lnTo>
                  <a:lnTo>
                    <a:pt x="1245209" y="206885"/>
                  </a:lnTo>
                  <a:lnTo>
                    <a:pt x="1244619" y="182839"/>
                  </a:lnTo>
                  <a:lnTo>
                    <a:pt x="1223538" y="182839"/>
                  </a:lnTo>
                  <a:lnTo>
                    <a:pt x="1213921" y="182785"/>
                  </a:lnTo>
                  <a:lnTo>
                    <a:pt x="1204683" y="182602"/>
                  </a:lnTo>
                  <a:close/>
                </a:path>
                <a:path w="1512570" h="324484">
                  <a:moveTo>
                    <a:pt x="1244612" y="182551"/>
                  </a:moveTo>
                  <a:lnTo>
                    <a:pt x="1233710" y="182761"/>
                  </a:lnTo>
                  <a:lnTo>
                    <a:pt x="1223538" y="182839"/>
                  </a:lnTo>
                  <a:lnTo>
                    <a:pt x="1244619" y="182839"/>
                  </a:lnTo>
                  <a:lnTo>
                    <a:pt x="1244612" y="182551"/>
                  </a:lnTo>
                  <a:close/>
                </a:path>
                <a:path w="1512570" h="324484">
                  <a:moveTo>
                    <a:pt x="1449527" y="209399"/>
                  </a:moveTo>
                  <a:lnTo>
                    <a:pt x="1435696" y="229427"/>
                  </a:lnTo>
                  <a:lnTo>
                    <a:pt x="1442924" y="234828"/>
                  </a:lnTo>
                  <a:lnTo>
                    <a:pt x="1449781" y="240811"/>
                  </a:lnTo>
                  <a:lnTo>
                    <a:pt x="1456313" y="247421"/>
                  </a:lnTo>
                  <a:lnTo>
                    <a:pt x="1462570" y="254700"/>
                  </a:lnTo>
                  <a:lnTo>
                    <a:pt x="1481543" y="239447"/>
                  </a:lnTo>
                  <a:lnTo>
                    <a:pt x="1474162" y="230884"/>
                  </a:lnTo>
                  <a:lnTo>
                    <a:pt x="1466345" y="223004"/>
                  </a:lnTo>
                  <a:lnTo>
                    <a:pt x="1458123" y="215834"/>
                  </a:lnTo>
                  <a:lnTo>
                    <a:pt x="1449527" y="209399"/>
                  </a:lnTo>
                  <a:close/>
                </a:path>
                <a:path w="1512570" h="324484">
                  <a:moveTo>
                    <a:pt x="1325968" y="180075"/>
                  </a:moveTo>
                  <a:lnTo>
                    <a:pt x="1315606" y="180190"/>
                  </a:lnTo>
                  <a:lnTo>
                    <a:pt x="1305255" y="180432"/>
                  </a:lnTo>
                  <a:lnTo>
                    <a:pt x="1284998" y="181142"/>
                  </a:lnTo>
                  <a:lnTo>
                    <a:pt x="1285925" y="205462"/>
                  </a:lnTo>
                  <a:lnTo>
                    <a:pt x="1305831" y="204764"/>
                  </a:lnTo>
                  <a:lnTo>
                    <a:pt x="1315963" y="204523"/>
                  </a:lnTo>
                  <a:lnTo>
                    <a:pt x="1326070" y="204408"/>
                  </a:lnTo>
                  <a:lnTo>
                    <a:pt x="1325968" y="180075"/>
                  </a:lnTo>
                  <a:close/>
                </a:path>
                <a:path w="1512570" h="324484">
                  <a:moveTo>
                    <a:pt x="1367764" y="181828"/>
                  </a:moveTo>
                  <a:lnTo>
                    <a:pt x="1365288" y="206046"/>
                  </a:lnTo>
                  <a:lnTo>
                    <a:pt x="1375489" y="207308"/>
                  </a:lnTo>
                  <a:lnTo>
                    <a:pt x="1385063" y="208947"/>
                  </a:lnTo>
                  <a:lnTo>
                    <a:pt x="1394068" y="210974"/>
                  </a:lnTo>
                  <a:lnTo>
                    <a:pt x="1402562" y="213400"/>
                  </a:lnTo>
                  <a:lnTo>
                    <a:pt x="1409928" y="190210"/>
                  </a:lnTo>
                  <a:lnTo>
                    <a:pt x="1400234" y="187428"/>
                  </a:lnTo>
                  <a:lnTo>
                    <a:pt x="1390022" y="185114"/>
                  </a:lnTo>
                  <a:lnTo>
                    <a:pt x="1379222" y="183252"/>
                  </a:lnTo>
                  <a:lnTo>
                    <a:pt x="1367764" y="181828"/>
                  </a:lnTo>
                  <a:close/>
                </a:path>
                <a:path w="1512570" h="324484">
                  <a:moveTo>
                    <a:pt x="1117600" y="104434"/>
                  </a:moveTo>
                  <a:lnTo>
                    <a:pt x="1113774" y="112113"/>
                  </a:lnTo>
                  <a:lnTo>
                    <a:pt x="1109148" y="119929"/>
                  </a:lnTo>
                  <a:lnTo>
                    <a:pt x="1103741" y="127853"/>
                  </a:lnTo>
                  <a:lnTo>
                    <a:pt x="1097572" y="135854"/>
                  </a:lnTo>
                  <a:lnTo>
                    <a:pt x="1116444" y="151233"/>
                  </a:lnTo>
                  <a:lnTo>
                    <a:pt x="1123570" y="141968"/>
                  </a:lnTo>
                  <a:lnTo>
                    <a:pt x="1129850" y="132728"/>
                  </a:lnTo>
                  <a:lnTo>
                    <a:pt x="1135266" y="123542"/>
                  </a:lnTo>
                  <a:lnTo>
                    <a:pt x="1139799" y="114441"/>
                  </a:lnTo>
                  <a:lnTo>
                    <a:pt x="1117600" y="104434"/>
                  </a:lnTo>
                  <a:close/>
                </a:path>
                <a:path w="1512570" h="324484">
                  <a:moveTo>
                    <a:pt x="1025918" y="64238"/>
                  </a:moveTo>
                  <a:lnTo>
                    <a:pt x="1024915" y="75397"/>
                  </a:lnTo>
                  <a:lnTo>
                    <a:pt x="1024966" y="86692"/>
                  </a:lnTo>
                  <a:lnTo>
                    <a:pt x="1026065" y="97967"/>
                  </a:lnTo>
                  <a:lnTo>
                    <a:pt x="1028204" y="109069"/>
                  </a:lnTo>
                  <a:lnTo>
                    <a:pt x="1051864" y="103342"/>
                  </a:lnTo>
                  <a:lnTo>
                    <a:pt x="1050148" y="94480"/>
                  </a:lnTo>
                  <a:lnTo>
                    <a:pt x="1049267" y="85485"/>
                  </a:lnTo>
                  <a:lnTo>
                    <a:pt x="1049322" y="75397"/>
                  </a:lnTo>
                  <a:lnTo>
                    <a:pt x="1050023" y="67591"/>
                  </a:lnTo>
                  <a:lnTo>
                    <a:pt x="1025918" y="64238"/>
                  </a:lnTo>
                  <a:close/>
                </a:path>
                <a:path w="1512570" h="324484">
                  <a:moveTo>
                    <a:pt x="1129728" y="25694"/>
                  </a:moveTo>
                  <a:lnTo>
                    <a:pt x="1111529" y="41848"/>
                  </a:lnTo>
                  <a:lnTo>
                    <a:pt x="1113256" y="43855"/>
                  </a:lnTo>
                  <a:lnTo>
                    <a:pt x="1117784" y="50104"/>
                  </a:lnTo>
                  <a:lnTo>
                    <a:pt x="1121189" y="56737"/>
                  </a:lnTo>
                  <a:lnTo>
                    <a:pt x="1123463" y="63730"/>
                  </a:lnTo>
                  <a:lnTo>
                    <a:pt x="1124597" y="71058"/>
                  </a:lnTo>
                  <a:lnTo>
                    <a:pt x="1148880" y="69242"/>
                  </a:lnTo>
                  <a:lnTo>
                    <a:pt x="1131912" y="28221"/>
                  </a:lnTo>
                  <a:lnTo>
                    <a:pt x="1131189" y="27357"/>
                  </a:lnTo>
                  <a:lnTo>
                    <a:pt x="1129728" y="25694"/>
                  </a:lnTo>
                  <a:close/>
                </a:path>
                <a:path w="1512570" h="324484">
                  <a:moveTo>
                    <a:pt x="1076169" y="0"/>
                  </a:moveTo>
                  <a:lnTo>
                    <a:pt x="1063820" y="3547"/>
                  </a:lnTo>
                  <a:lnTo>
                    <a:pt x="1052488" y="10649"/>
                  </a:lnTo>
                  <a:lnTo>
                    <a:pt x="1042581" y="21122"/>
                  </a:lnTo>
                  <a:lnTo>
                    <a:pt x="1062062" y="35714"/>
                  </a:lnTo>
                  <a:lnTo>
                    <a:pt x="1066134" y="31059"/>
                  </a:lnTo>
                  <a:lnTo>
                    <a:pt x="1071364" y="26991"/>
                  </a:lnTo>
                  <a:lnTo>
                    <a:pt x="1077734" y="24411"/>
                  </a:lnTo>
                  <a:lnTo>
                    <a:pt x="1085227" y="24221"/>
                  </a:lnTo>
                  <a:lnTo>
                    <a:pt x="1089126" y="192"/>
                  </a:lnTo>
                  <a:lnTo>
                    <a:pt x="1076169" y="0"/>
                  </a:lnTo>
                  <a:close/>
                </a:path>
              </a:pathLst>
            </a:custGeom>
            <a:solidFill>
              <a:srgbClr val="E8BF6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5" name="object 85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22</a:t>
            </a:r>
            <a:endParaRPr sz="100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23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9387307" y="402192"/>
            <a:ext cx="121031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FAA819"/>
                </a:solidFill>
                <a:latin typeface="SimSun"/>
                <a:cs typeface="SimSun"/>
              </a:rPr>
              <a:t>原住民好好……</a:t>
            </a:r>
            <a:endParaRPr sz="1300">
              <a:latin typeface="SimSun"/>
              <a:cs typeface="SimSu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9" name="object 6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7273" y="3784244"/>
              <a:ext cx="4439712" cy="3170458"/>
            </a:xfrm>
            <a:prstGeom prst="rect">
              <a:avLst/>
            </a:prstGeom>
          </p:spPr>
        </p:pic>
      </p:grpSp>
      <p:sp>
        <p:nvSpPr>
          <p:cNvPr id="70" name="object 70"/>
          <p:cNvSpPr txBox="1"/>
          <p:nvPr/>
        </p:nvSpPr>
        <p:spPr>
          <a:xfrm>
            <a:off x="6070602" y="950788"/>
            <a:ext cx="4314825" cy="1625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40005" indent="281940">
              <a:lnSpc>
                <a:spcPct val="136400"/>
              </a:lnSpc>
              <a:spcBef>
                <a:spcPts val="100"/>
              </a:spcBef>
            </a:pP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⋯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⋯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真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不行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啦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我跑步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很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慢</a:t>
            </a:r>
            <a:r>
              <a:rPr dirty="0" sz="11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沒兩三步就會流大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汗</a:t>
            </a:r>
            <a:r>
              <a:rPr dirty="0" sz="11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很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喘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派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我出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去會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輸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啦</a:t>
            </a:r>
            <a:r>
              <a:rPr dirty="0" sz="1100" spc="-150">
                <a:solidFill>
                  <a:srgbClr val="231F20"/>
                </a:solidFill>
                <a:latin typeface="SimSun"/>
                <a:cs typeface="SimSun"/>
              </a:rPr>
              <a:t>！」</a:t>
            </a:r>
            <a:endParaRPr sz="1100">
              <a:latin typeface="SimSun"/>
              <a:cs typeface="SimSun"/>
            </a:endParaRPr>
          </a:p>
          <a:p>
            <a:pPr marL="294640">
              <a:lnSpc>
                <a:spcPct val="100000"/>
              </a:lnSpc>
              <a:spcBef>
                <a:spcPts val="480"/>
              </a:spcBef>
            </a:pP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你體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好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還是原住民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嗎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？」</a:t>
            </a:r>
            <a:endParaRPr sz="1100">
              <a:latin typeface="SimSun"/>
              <a:cs typeface="SimSun"/>
            </a:endParaRPr>
          </a:p>
          <a:p>
            <a:pPr marL="294640">
              <a:lnSpc>
                <a:spcPct val="100000"/>
              </a:lnSpc>
              <a:spcBef>
                <a:spcPts val="480"/>
              </a:spcBef>
            </a:pP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啊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去啦去啦去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啦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小杉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在大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家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的歡呼下獲得高票代表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比</a:t>
            </a:r>
            <a:endParaRPr sz="11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480"/>
              </a:spcBef>
            </a:pP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賽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12700" marR="5080" indent="281940">
              <a:lnSpc>
                <a:spcPct val="136400"/>
              </a:lnSpc>
            </a:pP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師也覺得小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杉很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適合參加比賽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喔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那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師就幫你報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囉</a:t>
            </a:r>
            <a:r>
              <a:rPr dirty="0" sz="1100" spc="-34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好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接下來要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學討論升學需要準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備的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資料跟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指考的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注意事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項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。」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24</a:t>
            </a:r>
            <a:endParaRPr sz="10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25</a:t>
            </a:r>
            <a:endParaRPr sz="10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070183" y="2772602"/>
            <a:ext cx="4280535" cy="3689985"/>
          </a:xfrm>
          <a:prstGeom prst="rect">
            <a:avLst/>
          </a:prstGeom>
        </p:spPr>
        <p:txBody>
          <a:bodyPr wrap="square" lIns="0" tIns="80645" rIns="0" bIns="0" rtlCol="0" vert="horz">
            <a:spAutoFit/>
          </a:bodyPr>
          <a:lstStyle/>
          <a:p>
            <a:pPr marL="300990">
              <a:lnSpc>
                <a:spcPct val="100000"/>
              </a:lnSpc>
              <a:spcBef>
                <a:spcPts val="635"/>
              </a:spcBef>
            </a:pP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台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下的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小杉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其他好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友討論起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各自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準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備的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狀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況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⋯⋯</a:t>
            </a:r>
            <a:endParaRPr sz="1100">
              <a:latin typeface="SimSun"/>
              <a:cs typeface="SimSun"/>
            </a:endParaRPr>
          </a:p>
          <a:p>
            <a:pPr marL="295275">
              <a:lnSpc>
                <a:spcPct val="100000"/>
              </a:lnSpc>
              <a:spcBef>
                <a:spcPts val="535"/>
              </a:spcBef>
            </a:pP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小毛你準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備的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怎麼</a:t>
            </a:r>
            <a:r>
              <a:rPr dirty="0" baseline="2525" sz="1650" spc="-7">
                <a:solidFill>
                  <a:srgbClr val="231F20"/>
                </a:solidFill>
                <a:latin typeface="SimSun"/>
                <a:cs typeface="SimSun"/>
              </a:rPr>
              <a:t>樣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你目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標還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是國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立大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-39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0">
                <a:solidFill>
                  <a:srgbClr val="231F20"/>
                </a:solidFill>
                <a:latin typeface="Verdana"/>
                <a:cs typeface="Verdana"/>
              </a:rPr>
              <a:t>X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X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系</a:t>
            </a:r>
            <a:r>
              <a:rPr dirty="0" baseline="2525" sz="1650" spc="-7">
                <a:solidFill>
                  <a:srgbClr val="231F20"/>
                </a:solidFill>
                <a:latin typeface="SimSun"/>
                <a:cs typeface="SimSun"/>
              </a:rPr>
              <a:t>嗎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？」</a:t>
            </a:r>
            <a:endParaRPr baseline="2525" sz="1650">
              <a:latin typeface="SimSun"/>
              <a:cs typeface="SimSun"/>
            </a:endParaRPr>
          </a:p>
          <a:p>
            <a:pPr marL="13335" marR="9525" indent="281940">
              <a:lnSpc>
                <a:spcPts val="1800"/>
              </a:lnSpc>
              <a:spcBef>
                <a:spcPts val="85"/>
              </a:spcBef>
            </a:pP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我學測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數都在均標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呀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雖然可以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人申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請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但怕準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備的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資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料沒有其他人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好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來要再準備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指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考拚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。」</a:t>
            </a:r>
            <a:endParaRPr sz="1100">
              <a:latin typeface="SimSun"/>
              <a:cs typeface="SimSun"/>
            </a:endParaRPr>
          </a:p>
          <a:p>
            <a:pPr marL="12700" marR="5080" indent="282575">
              <a:lnSpc>
                <a:spcPts val="1800"/>
              </a:lnSpc>
            </a:pP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小杉你好好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喔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人申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請可以有原住民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額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我看很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多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系都有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留名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給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你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呢</a:t>
            </a:r>
            <a:r>
              <a:rPr dirty="0" sz="1100" spc="-150">
                <a:solidFill>
                  <a:srgbClr val="231F20"/>
                </a:solidFill>
                <a:latin typeface="SimSun"/>
                <a:cs typeface="SimSun"/>
              </a:rPr>
              <a:t>！」</a:t>
            </a:r>
            <a:endParaRPr sz="1100">
              <a:latin typeface="SimSun"/>
              <a:cs typeface="SimSun"/>
            </a:endParaRPr>
          </a:p>
          <a:p>
            <a:pPr marL="12700" marR="9525" indent="281940">
              <a:lnSpc>
                <a:spcPts val="1800"/>
              </a:lnSpc>
            </a:pP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啊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⋯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⋯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我也是要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跟同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樣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有原住民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分的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人競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爭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沒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你說的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那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麼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好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啦</a:t>
            </a:r>
            <a:r>
              <a:rPr dirty="0" sz="1100" spc="-150">
                <a:solidFill>
                  <a:srgbClr val="231F20"/>
                </a:solidFill>
                <a:latin typeface="SimSun"/>
                <a:cs typeface="SimSun"/>
              </a:rPr>
              <a:t>！」</a:t>
            </a:r>
            <a:endParaRPr sz="1100">
              <a:latin typeface="SimSun"/>
              <a:cs typeface="SimSun"/>
            </a:endParaRPr>
          </a:p>
          <a:p>
            <a:pPr marL="12700" marR="9525" indent="281940">
              <a:lnSpc>
                <a:spcPts val="1800"/>
              </a:lnSpc>
            </a:pP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但你就算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人申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請沒有錄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取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後的指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考分數也有加分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呀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！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原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住民隨便考考都會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⋯⋯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endParaRPr sz="1100">
              <a:latin typeface="SimSun"/>
              <a:cs typeface="SimSun"/>
            </a:endParaRPr>
          </a:p>
          <a:p>
            <a:pPr marL="12700" marR="10160" indent="281940">
              <a:lnSpc>
                <a:spcPts val="1800"/>
              </a:lnSpc>
            </a:pP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哪有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好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除了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文跟英文這樣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語言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目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考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還要考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族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語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呀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也是不容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易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。」</a:t>
            </a:r>
            <a:endParaRPr sz="1100">
              <a:latin typeface="SimSun"/>
              <a:cs typeface="SimSun"/>
            </a:endParaRPr>
          </a:p>
          <a:p>
            <a:pPr marL="12700" marR="5080" indent="281940">
              <a:lnSpc>
                <a:spcPts val="1800"/>
              </a:lnSpc>
            </a:pP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族語不是你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語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言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嗎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你不會說族語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嗎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吼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你那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麼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白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長得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像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又不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好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該不會是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假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原住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吧</a:t>
            </a:r>
            <a:r>
              <a:rPr dirty="0" sz="1100" spc="-150">
                <a:solidFill>
                  <a:srgbClr val="231F20"/>
                </a:solidFill>
                <a:latin typeface="SimSun"/>
                <a:cs typeface="SimSun"/>
              </a:rPr>
              <a:t>！」</a:t>
            </a:r>
            <a:endParaRPr sz="1100">
              <a:latin typeface="SimSun"/>
              <a:cs typeface="SimSun"/>
            </a:endParaRPr>
          </a:p>
          <a:p>
            <a:pPr marL="12700" marR="10160" indent="288290">
              <a:lnSpc>
                <a:spcPts val="1800"/>
              </a:lnSpc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滿滿的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怒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氣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本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來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想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回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嗆他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但想想過去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許多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次這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樣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經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驗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只好苦笑不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做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任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何回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70523" y="1004636"/>
            <a:ext cx="4279900" cy="23850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DB9134"/>
                </a:solidFill>
                <a:latin typeface="MS UI Gothic"/>
                <a:cs typeface="MS UI Gothic"/>
              </a:rPr>
              <a:t>案例故事</a:t>
            </a:r>
            <a:endParaRPr sz="1500">
              <a:latin typeface="MS UI Gothic"/>
              <a:cs typeface="MS UI Gothic"/>
            </a:endParaRPr>
          </a:p>
          <a:p>
            <a:pPr marL="300355">
              <a:lnSpc>
                <a:spcPct val="100000"/>
              </a:lnSpc>
              <a:spcBef>
                <a:spcPts val="1055"/>
              </a:spcBef>
            </a:pP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高中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最後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天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大家準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備開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班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⋯⋯</a:t>
            </a:r>
            <a:endParaRPr sz="1100">
              <a:latin typeface="SimSun"/>
              <a:cs typeface="SimSun"/>
            </a:endParaRPr>
          </a:p>
          <a:p>
            <a:pPr marL="12700" marR="9525" indent="281940">
              <a:lnSpc>
                <a:spcPct val="136400"/>
              </a:lnSpc>
            </a:pP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暑假快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天老師要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大家討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論田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比賽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以及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備大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個 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人申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請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和指考的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宜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喔</a:t>
            </a:r>
            <a:r>
              <a:rPr dirty="0" sz="1100" spc="-150">
                <a:solidFill>
                  <a:srgbClr val="231F20"/>
                </a:solidFill>
                <a:latin typeface="SimSun"/>
                <a:cs typeface="SimSun"/>
              </a:rPr>
              <a:t>！」</a:t>
            </a:r>
            <a:endParaRPr sz="1100">
              <a:latin typeface="SimSun"/>
              <a:cs typeface="SimSun"/>
            </a:endParaRPr>
          </a:p>
          <a:p>
            <a:pPr marL="12700" marR="9525" indent="281940">
              <a:lnSpc>
                <a:spcPct val="136400"/>
              </a:lnSpc>
            </a:pP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請大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家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推舉幾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代表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班來參加百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米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跑步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比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賽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大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家先提幾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選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再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投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票方式決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。」</a:t>
            </a:r>
            <a:endParaRPr sz="1100">
              <a:latin typeface="SimSun"/>
              <a:cs typeface="SimSun"/>
            </a:endParaRPr>
          </a:p>
          <a:p>
            <a:pPr marL="12700" marR="10160" indent="281940">
              <a:lnSpc>
                <a:spcPct val="136400"/>
              </a:lnSpc>
            </a:pP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田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徑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比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賽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嗎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我推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薦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杉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啊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住民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都很會跑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步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『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啦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』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體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超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好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你看他腳那麼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長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身材那麼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壯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定很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厲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害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。」</a:t>
            </a:r>
            <a:endParaRPr sz="1100">
              <a:latin typeface="SimSun"/>
              <a:cs typeface="SimSun"/>
            </a:endParaRPr>
          </a:p>
          <a:p>
            <a:pPr marL="12700" marR="5080" indent="287020">
              <a:lnSpc>
                <a:spcPct val="136300"/>
              </a:lnSpc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陣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歡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呼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聲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簇擁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來比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賽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杉滿臉通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紅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很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不好意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思的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endParaRPr sz="1100">
              <a:latin typeface="SimSun"/>
              <a:cs typeface="SimSun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9387307" y="402192"/>
            <a:ext cx="121031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FAA819"/>
                </a:solidFill>
                <a:latin typeface="SimSun"/>
                <a:cs typeface="SimSun"/>
              </a:rPr>
              <a:t>原住民好好……</a:t>
            </a:r>
            <a:endParaRPr sz="1300">
              <a:latin typeface="SimSun"/>
              <a:cs typeface="SimSu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6084001" y="6051870"/>
              <a:ext cx="914400" cy="0"/>
            </a:xfrm>
            <a:custGeom>
              <a:avLst/>
              <a:gdLst/>
              <a:ahLst/>
              <a:cxnLst/>
              <a:rect l="l" t="t" r="r" b="b"/>
              <a:pathLst>
                <a:path w="914400" h="0">
                  <a:moveTo>
                    <a:pt x="0" y="0"/>
                  </a:moveTo>
                  <a:lnTo>
                    <a:pt x="914400" y="0"/>
                  </a:lnTo>
                </a:path>
              </a:pathLst>
            </a:custGeom>
            <a:ln w="1270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0" name="object 70"/>
          <p:cNvSpPr txBox="1"/>
          <p:nvPr/>
        </p:nvSpPr>
        <p:spPr>
          <a:xfrm>
            <a:off x="6044794" y="964809"/>
            <a:ext cx="4330700" cy="1154430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algn="just" marL="38100" marR="30480">
              <a:lnSpc>
                <a:spcPct val="135300"/>
              </a:lnSpc>
              <a:spcBef>
                <a:spcPts val="55"/>
              </a:spcBef>
            </a:pP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運動被視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可打</a:t>
            </a:r>
            <a:r>
              <a:rPr dirty="0" baseline="2525" sz="1650" spc="-82">
                <a:solidFill>
                  <a:srgbClr val="231F20"/>
                </a:solidFill>
                <a:latin typeface="SimSun"/>
                <a:cs typeface="SimSun"/>
              </a:rPr>
              <a:t>造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群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融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合</a:t>
            </a:r>
            <a:r>
              <a:rPr dirty="0" baseline="2525" sz="1650" spc="-31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baseline="2525" sz="1650" spc="-52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-35">
                <a:solidFill>
                  <a:srgbClr val="231F20"/>
                </a:solidFill>
                <a:latin typeface="Verdana"/>
                <a:cs typeface="Verdana"/>
              </a:rPr>
              <a:t>ethnic</a:t>
            </a:r>
            <a:r>
              <a:rPr dirty="0" sz="11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100" spc="-65">
                <a:solidFill>
                  <a:srgbClr val="231F20"/>
                </a:solidFill>
                <a:latin typeface="Verdana"/>
                <a:cs typeface="Verdana"/>
              </a:rPr>
              <a:t>assimilation</a:t>
            </a:r>
            <a:r>
              <a:rPr dirty="0" baseline="2525" sz="1650" spc="-97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工</a:t>
            </a:r>
            <a:r>
              <a:rPr dirty="0" baseline="2525" sz="1650" spc="-75">
                <a:solidFill>
                  <a:srgbClr val="231F20"/>
                </a:solidFill>
                <a:latin typeface="SimSun"/>
                <a:cs typeface="SimSun"/>
              </a:rPr>
              <a:t>具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消耗 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弱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勢族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群的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抗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勢</a:t>
            </a:r>
            <a:r>
              <a:rPr dirty="0" sz="1100" spc="-5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-15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將他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吸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納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至主流體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1100" spc="-29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112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baseline="42735" sz="975" spc="-16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1100" spc="-15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也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已有許多研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究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探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討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運動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場域與族群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不平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等的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-45">
                <a:solidFill>
                  <a:srgbClr val="231F20"/>
                </a:solidFill>
                <a:latin typeface="SimSun"/>
                <a:cs typeface="SimSun"/>
              </a:rPr>
              <a:t>係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當刻板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象甚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或國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家體育政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策 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積極鼓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勵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原住民投身運</a:t>
            </a:r>
            <a:r>
              <a:rPr dirty="0" sz="1100" spc="-55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16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是棒</a:t>
            </a:r>
            <a:r>
              <a:rPr dirty="0" sz="1100" spc="-50">
                <a:solidFill>
                  <a:srgbClr val="231F20"/>
                </a:solidFill>
                <a:latin typeface="SimSun"/>
                <a:cs typeface="SimSun"/>
              </a:rPr>
              <a:t>球</a:t>
            </a:r>
            <a:r>
              <a:rPr dirty="0" sz="1100" spc="-16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其看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似促成身處社經地位劣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勢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少數族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群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上流</a:t>
            </a:r>
            <a:r>
              <a:rPr dirty="0" sz="1100" spc="-55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實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在無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形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中加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深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部殖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壓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迫</a:t>
            </a:r>
            <a:r>
              <a:rPr dirty="0" sz="1100" spc="-28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97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baseline="42735" sz="975" spc="-15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26</a:t>
            </a:r>
            <a:endParaRPr sz="10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27</a:t>
            </a:r>
            <a:endParaRPr sz="10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044824" y="2322389"/>
            <a:ext cx="4366260" cy="3454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38100" marR="30480" indent="288290">
              <a:lnSpc>
                <a:spcPct val="136400"/>
              </a:lnSpc>
              <a:spcBef>
                <a:spcPts val="100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居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區的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原住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民兒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因為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不熟悉其母體語言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-54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加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上不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符刻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板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象的特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質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被嘲笑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是假原住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使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住民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兒少常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遇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群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同的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問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但都會區原住民兒少不諳族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語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並非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簡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單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地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理因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素可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解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釋</a:t>
            </a:r>
            <a:r>
              <a:rPr dirty="0" sz="1100" spc="-3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其背後承載著世代族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人的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歷史創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傷</a:t>
            </a:r>
            <a:r>
              <a:rPr dirty="0" sz="1100" spc="-29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在殖民時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原住民族經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歷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被禁止使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語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禁止從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傳統文化活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動的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壓迫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歧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是因為這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些傳統被外來勢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視為無價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值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野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蠻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對原住民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傳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統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文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打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壓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與削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弱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時至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今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仍有形或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形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的存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更使上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世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代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原住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內化污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甚至傳給下一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代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像是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護我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代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讓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一代能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夠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⋯⋯，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所以不要去學文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不要去學母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語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或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覺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得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們的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文化不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夠好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⋯⋯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長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期下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來不僅強化歧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也可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能導致原住民兒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降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低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甚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至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出現憂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鬱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焦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慮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創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傷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後壓 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症候群等心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理困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擾</a:t>
            </a:r>
            <a:r>
              <a:rPr dirty="0" baseline="2525" sz="1650" spc="-38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7008" sz="975" spc="-7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baseline="47008" sz="975" spc="-127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兒童權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委員會也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號一般性意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見中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提 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確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保學校課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教材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歷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史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科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書公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平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準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確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翔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實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地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描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述原住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人民的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社會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文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sz="1100" spc="-25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7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baseline="42735" sz="975" spc="-127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就此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點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我國在教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材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上應加強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近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代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語化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運動及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地政策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原住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影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響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介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紹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才有助於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消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070945" y="6055427"/>
            <a:ext cx="4274185" cy="655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74625" indent="-162560">
              <a:lnSpc>
                <a:spcPct val="100000"/>
              </a:lnSpc>
              <a:spcBef>
                <a:spcPts val="100"/>
              </a:spcBef>
              <a:buFont typeface="Verdana"/>
              <a:buAutoNum type="arabicPlain" startAt="20"/>
              <a:tabLst>
                <a:tab pos="175260" algn="l"/>
              </a:tabLst>
            </a:pP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林文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蘭</a:t>
            </a:r>
            <a:r>
              <a:rPr dirty="0" baseline="3472" sz="1200" spc="-27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運動參與的族群不平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baseline="3472" sz="1200" spc="-27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觀點和範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baseline="3472" sz="1200" spc="-27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華體育季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刊</a:t>
            </a:r>
            <a:r>
              <a:rPr dirty="0" baseline="3472" sz="1200" spc="-27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卷</a:t>
            </a:r>
            <a:r>
              <a:rPr dirty="0" baseline="3472" sz="1200" spc="-34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80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baseline="3472" sz="1200" spc="-27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頁</a:t>
            </a:r>
            <a:r>
              <a:rPr dirty="0" baseline="3472" sz="1200" spc="-34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39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-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800" spc="-190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baseline="3472" sz="1200" spc="-127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6</a:t>
            </a:r>
            <a:endParaRPr sz="800">
              <a:latin typeface="Verdana"/>
              <a:cs typeface="Verdana"/>
            </a:endParaRPr>
          </a:p>
          <a:p>
            <a:pPr marL="174625">
              <a:lnSpc>
                <a:spcPct val="100000"/>
              </a:lnSpc>
            </a:pPr>
            <a:r>
              <a:rPr dirty="0" sz="800" spc="-1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800" spc="-125">
                <a:solidFill>
                  <a:srgbClr val="231F20"/>
                </a:solidFill>
                <a:latin typeface="SimSun"/>
                <a:cs typeface="SimSun"/>
              </a:rPr>
              <a:t>）。</a:t>
            </a:r>
            <a:endParaRPr sz="800">
              <a:latin typeface="SimSun"/>
              <a:cs typeface="SimSun"/>
            </a:endParaRPr>
          </a:p>
          <a:p>
            <a:pPr marL="173990" indent="-161925">
              <a:lnSpc>
                <a:spcPct val="100000"/>
              </a:lnSpc>
              <a:spcBef>
                <a:spcPts val="80"/>
              </a:spcBef>
              <a:buFont typeface="Verdana"/>
              <a:buAutoNum type="arabicPlain" startAt="21"/>
              <a:tabLst>
                <a:tab pos="174625" algn="l"/>
              </a:tabLst>
            </a:pP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林伯</a:t>
            </a:r>
            <a:r>
              <a:rPr dirty="0" baseline="3472" sz="1200" spc="-15">
                <a:solidFill>
                  <a:srgbClr val="231F20"/>
                </a:solidFill>
                <a:latin typeface="SimSun"/>
                <a:cs typeface="SimSun"/>
              </a:rPr>
              <a:t>修</a:t>
            </a:r>
            <a:r>
              <a:rPr dirty="0" baseline="3472" sz="1200" spc="-14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洪煌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佳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台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灣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職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棒中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的種族堆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疊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體育學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報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6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卷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頁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73</a:t>
            </a: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-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baseline="3472" sz="1200" spc="-127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15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3472" sz="1200" spc="-187">
                <a:solidFill>
                  <a:srgbClr val="231F20"/>
                </a:solidFill>
                <a:latin typeface="SimSun"/>
                <a:cs typeface="SimSun"/>
              </a:rPr>
              <a:t>）。</a:t>
            </a:r>
            <a:endParaRPr baseline="3472" sz="1200">
              <a:latin typeface="SimSun"/>
              <a:cs typeface="SimSun"/>
            </a:endParaRPr>
          </a:p>
          <a:p>
            <a:pPr marL="174625" indent="-162560">
              <a:lnSpc>
                <a:spcPct val="100000"/>
              </a:lnSpc>
              <a:spcBef>
                <a:spcPts val="40"/>
              </a:spcBef>
              <a:buFont typeface="Verdana"/>
              <a:buAutoNum type="arabicPlain" startAt="21"/>
              <a:tabLst>
                <a:tab pos="175260" algn="l"/>
              </a:tabLst>
            </a:pP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摘自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本彙編焦點座談討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論內</a:t>
            </a:r>
            <a:r>
              <a:rPr dirty="0" baseline="3472" sz="1200" spc="-15">
                <a:solidFill>
                  <a:srgbClr val="231F20"/>
                </a:solidFill>
                <a:latin typeface="SimSun"/>
                <a:cs typeface="SimSun"/>
              </a:rPr>
              <a:t>容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3472" sz="1200">
              <a:latin typeface="SimSun"/>
              <a:cs typeface="SimSun"/>
            </a:endParaRPr>
          </a:p>
          <a:p>
            <a:pPr marL="173990" indent="-161925">
              <a:lnSpc>
                <a:spcPct val="100000"/>
              </a:lnSpc>
              <a:spcBef>
                <a:spcPts val="40"/>
              </a:spcBef>
              <a:buFont typeface="Verdana"/>
              <a:buAutoNum type="arabicPlain" startAt="21"/>
              <a:tabLst>
                <a:tab pos="174625" algn="l"/>
              </a:tabLst>
            </a:pP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兒童權利委員會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2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號一般性意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2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15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3472" sz="12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70382" y="1004636"/>
            <a:ext cx="4279265" cy="12420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DB9134"/>
                </a:solidFill>
                <a:latin typeface="MS UI Gothic"/>
                <a:cs typeface="MS UI Gothic"/>
              </a:rPr>
              <a:t>議題討論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8290">
              <a:lnSpc>
                <a:spcPct val="136400"/>
              </a:lnSpc>
              <a:spcBef>
                <a:spcPts val="575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從故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事中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以看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杉因為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住民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身分而被標籤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又被迫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去參加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賽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以符合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大眾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刻板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象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這些刻板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象是怎麼形成的 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呢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原住民與非原住民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兒少一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起念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書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試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就等於獲得平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等的教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育 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權了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嗎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行的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升學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度對原住民兒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影響又會是什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麼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70562" y="2503235"/>
            <a:ext cx="4281170" cy="23850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DB9134"/>
                </a:solidFill>
                <a:latin typeface="MS UI Gothic"/>
                <a:cs typeface="MS UI Gothic"/>
              </a:rPr>
              <a:t>議題分析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7655">
              <a:lnSpc>
                <a:spcPct val="136400"/>
              </a:lnSpc>
              <a:spcBef>
                <a:spcPts val="575"/>
              </a:spcBef>
            </a:pP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對原住民族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來</a:t>
            </a:r>
            <a:r>
              <a:rPr dirty="0" sz="1100" spc="-45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最原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始的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壓迫是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來自</a:t>
            </a:r>
            <a:r>
              <a:rPr dirty="0" sz="1100" spc="-50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殖民歷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史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5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歷史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創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傷</a:t>
            </a:r>
            <a:r>
              <a:rPr dirty="0" sz="1100" spc="-20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關原住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題討</a:t>
            </a:r>
            <a:r>
              <a:rPr dirty="0" sz="1100" spc="-45">
                <a:solidFill>
                  <a:srgbClr val="231F20"/>
                </a:solidFill>
                <a:latin typeface="SimSun"/>
                <a:cs typeface="SimSun"/>
              </a:rPr>
              <a:t>論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包含原住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族長期承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受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歧 </a:t>
            </a:r>
            <a:r>
              <a:rPr dirty="0" sz="1100" spc="-4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5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不可避免地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都要回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溯探究過往殖民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史</a:t>
            </a:r>
            <a:r>
              <a:rPr dirty="0" sz="1100" spc="-14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殖民壓迫導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致的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歷史創</a:t>
            </a:r>
            <a:r>
              <a:rPr dirty="0" sz="1100" spc="-45">
                <a:solidFill>
                  <a:srgbClr val="231F20"/>
                </a:solidFill>
                <a:latin typeface="SimSun"/>
                <a:cs typeface="SimSun"/>
              </a:rPr>
              <a:t>傷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透過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-40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家</a:t>
            </a:r>
            <a:r>
              <a:rPr dirty="0" sz="1100" spc="-40">
                <a:solidFill>
                  <a:srgbClr val="231F20"/>
                </a:solidFill>
                <a:latin typeface="SimSun"/>
                <a:cs typeface="SimSun"/>
              </a:rPr>
              <a:t>庭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部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落群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記憶和傳</a:t>
            </a:r>
            <a:r>
              <a:rPr dirty="0" sz="1100" spc="-45">
                <a:solidFill>
                  <a:srgbClr val="231F20"/>
                </a:solidFill>
                <a:latin typeface="SimSun"/>
                <a:cs typeface="SimSun"/>
              </a:rPr>
              <a:t>遞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地影響原住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身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認同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及心理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健</a:t>
            </a:r>
            <a:r>
              <a:rPr dirty="0" sz="1100" spc="-45">
                <a:solidFill>
                  <a:srgbClr val="231F20"/>
                </a:solidFill>
                <a:latin typeface="SimSun"/>
                <a:cs typeface="SimSun"/>
              </a:rPr>
              <a:t>康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再加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上殖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民統治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推行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化政策及福利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民政 </a:t>
            </a:r>
            <a:r>
              <a:rPr dirty="0" sz="1100" spc="-45">
                <a:solidFill>
                  <a:srgbClr val="231F20"/>
                </a:solidFill>
                <a:latin typeface="SimSun"/>
                <a:cs typeface="SimSun"/>
              </a:rPr>
              <a:t>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更讓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主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流社會歧視原住民與原住民將歧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-45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為一個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難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解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 循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環</a:t>
            </a:r>
            <a:r>
              <a:rPr dirty="0" sz="1100" spc="-14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原住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民族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不同面向面臨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視問</a:t>
            </a:r>
            <a:r>
              <a:rPr dirty="0" sz="1100" spc="-4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不是簡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單的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表面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4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5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其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牽涉前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述的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歷史脈絡跟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-50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必須要有清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楚的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梳</a:t>
            </a:r>
            <a:r>
              <a:rPr dirty="0" sz="1100" spc="-45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有可能促進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社 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會的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理解及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集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體療癒過</a:t>
            </a:r>
            <a:r>
              <a:rPr dirty="0" sz="1100" spc="-45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-2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也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才能根本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地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回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應對原住民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族的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歧視議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670322" y="5091064"/>
            <a:ext cx="4280535" cy="1168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2575">
              <a:lnSpc>
                <a:spcPct val="136400"/>
              </a:lnSpc>
              <a:spcBef>
                <a:spcPts val="100"/>
              </a:spcBef>
            </a:pPr>
            <a:r>
              <a:rPr dirty="0" sz="1100" spc="-6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你是原住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定很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唱歌跳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舞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」，</a:t>
            </a:r>
            <a:r>
              <a:rPr dirty="0" sz="1100" spc="-6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你皮膚為什麼那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麼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白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點也不像原住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這些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是社會上對原住民非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常常見的刻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板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象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。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故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杉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因為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原住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身分而被認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很好擅長運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即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便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已經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說自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己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沒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運動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天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還是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逼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迫他參加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比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賽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甚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至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又因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為皮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膚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白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仍在學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族語而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被同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嘲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笑是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假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原住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958714" y="6523548"/>
            <a:ext cx="3991610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原住民擅長運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動的刻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板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象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亦可追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溯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至日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治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殖民統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治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9387307" y="402192"/>
            <a:ext cx="121031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FAA819"/>
                </a:solidFill>
                <a:latin typeface="SimSun"/>
                <a:cs typeface="SimSun"/>
              </a:rPr>
              <a:t>原住民好好……</a:t>
            </a:r>
            <a:endParaRPr sz="1300">
              <a:latin typeface="SimSun"/>
              <a:cs typeface="SimSu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9" name="object 6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458931" y="3300006"/>
              <a:ext cx="3576238" cy="3498176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684000" y="6432868"/>
              <a:ext cx="914400" cy="0"/>
            </a:xfrm>
            <a:custGeom>
              <a:avLst/>
              <a:gdLst/>
              <a:ahLst/>
              <a:cxnLst/>
              <a:rect l="l" t="t" r="r" b="b"/>
              <a:pathLst>
                <a:path w="914400" h="0">
                  <a:moveTo>
                    <a:pt x="0" y="0"/>
                  </a:moveTo>
                  <a:lnTo>
                    <a:pt x="914400" y="0"/>
                  </a:lnTo>
                </a:path>
              </a:pathLst>
            </a:custGeom>
            <a:ln w="1270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1" name="object 71"/>
          <p:cNvSpPr txBox="1"/>
          <p:nvPr/>
        </p:nvSpPr>
        <p:spPr>
          <a:xfrm>
            <a:off x="6070003" y="950839"/>
            <a:ext cx="4281170" cy="1397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635">
              <a:lnSpc>
                <a:spcPct val="136400"/>
              </a:lnSpc>
              <a:spcBef>
                <a:spcPts val="100"/>
              </a:spcBef>
            </a:pP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之規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政府應依原住民之民族意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願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障原住民族教育之權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培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住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民族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所需人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才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住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民族發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定本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故事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升學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障政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策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是依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據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升學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障辦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提供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高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以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上原住民學生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升學管道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優待機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且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明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校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額採外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加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方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式辦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因此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壓縮非原住民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學生的名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額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也確保原住民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族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生受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憲法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保障的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教育權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28</a:t>
            </a:r>
            <a:endParaRPr sz="10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29</a:t>
            </a:r>
            <a:endParaRPr sz="10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070605" y="2550938"/>
            <a:ext cx="4275455" cy="482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287655">
              <a:lnSpc>
                <a:spcPct val="136400"/>
              </a:lnSpc>
              <a:spcBef>
                <a:spcPts val="100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有鑑於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消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除歧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尊重多元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文化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暸解原住民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歷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史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要同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進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在教育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場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專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人員若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能理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解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原住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民族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升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44716" y="943803"/>
            <a:ext cx="4327525" cy="2318385"/>
          </a:xfrm>
          <a:prstGeom prst="rect">
            <a:avLst/>
          </a:prstGeom>
        </p:spPr>
        <p:txBody>
          <a:bodyPr wrap="square" lIns="0" tIns="8064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635"/>
              </a:spcBef>
            </a:pP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除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目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前原住民族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面臨的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歧視議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38100" marR="30480" indent="282575">
              <a:lnSpc>
                <a:spcPct val="135800"/>
              </a:lnSpc>
              <a:spcBef>
                <a:spcPts val="60"/>
              </a:spcBef>
            </a:pPr>
            <a:r>
              <a:rPr dirty="0" baseline="2525" sz="1650" spc="-104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童權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7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110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條特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別立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障少數民族與原住民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兒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享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己的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文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信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己的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宗教並舉行宗教儀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或使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自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己的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語言之權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⋯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⋯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舉措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-60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原住民學生升學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障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及原住民公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費留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學辦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85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以下簡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稱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升學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障辦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65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42735" sz="975" spc="-7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baseline="42735" sz="975" spc="-142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考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外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加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額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於取得原住民族文化及語言能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證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明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原住民學生優於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考 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量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可於總積分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增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加</a:t>
            </a:r>
            <a:r>
              <a:rPr dirty="0" baseline="2525" sz="1650" spc="-37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1100" spc="-70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1100" spc="-335">
                <a:solidFill>
                  <a:srgbClr val="231F20"/>
                </a:solidFill>
                <a:latin typeface="Verdana"/>
                <a:cs typeface="Verdana"/>
              </a:rPr>
              <a:t>%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計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算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或者在繁星推薦及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人申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請外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加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名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額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引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校系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將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原住民學生族群文化學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歷程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多元表現成果納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入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參採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標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即為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鼓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勵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住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民族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學生學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語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振興原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住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民族文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舉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措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而非外界所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福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70">
                <a:solidFill>
                  <a:srgbClr val="231F20"/>
                </a:solidFill>
                <a:latin typeface="SimSun"/>
                <a:cs typeface="SimSun"/>
              </a:rPr>
              <a:t>」。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70548" y="3465438"/>
            <a:ext cx="4283075" cy="32404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just" marL="12700" marR="5080" indent="287655">
              <a:lnSpc>
                <a:spcPct val="136700"/>
              </a:lnSpc>
              <a:spcBef>
                <a:spcPts val="95"/>
              </a:spcBef>
            </a:pP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另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一個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住民兒少常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面臨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來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住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生升學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障政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策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例中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學對小杉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原住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隨便考考都會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或是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貶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低原住民學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生的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努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們一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定是靠升學保障政策才能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取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得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就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般人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只有在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鄉等教育資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足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區的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原住民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學生才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應該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被保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而居住於都會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區的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原住民所享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有的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教育資源及經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濟水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準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已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對趕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一般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為什麼還可以享有這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項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福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呢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這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不 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僅強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化了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原住民就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該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貧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窮</a:t>
            </a:r>
            <a:r>
              <a:rPr dirty="0" sz="1100" spc="-170">
                <a:solidFill>
                  <a:srgbClr val="231F20"/>
                </a:solidFill>
                <a:latin typeface="SimSun"/>
                <a:cs typeface="SimSun"/>
              </a:rPr>
              <a:t>」、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弱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勢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刻板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象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也忽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略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原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住民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過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去因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為殖民政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策被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擠壓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都會區生活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所受的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殖民創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傷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以及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失去謀生資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源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面臨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種族歧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階級歧視等長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久困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原住民學生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升 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保障的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法源依據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原住民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基本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8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條前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政府應依原住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民族意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願</a:t>
            </a:r>
            <a:r>
              <a:rPr dirty="0" sz="11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本多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元</a:t>
            </a:r>
            <a:r>
              <a:rPr dirty="0" sz="1100" spc="-14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平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-14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尊重之精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神</a:t>
            </a:r>
            <a:r>
              <a:rPr dirty="0" sz="11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障原住民族教育之權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95">
                <a:solidFill>
                  <a:srgbClr val="231F20"/>
                </a:solidFill>
                <a:latin typeface="SimSun"/>
                <a:cs typeface="SimSun"/>
              </a:rPr>
              <a:t>」， </a:t>
            </a:r>
            <a:r>
              <a:rPr dirty="0" sz="1100" spc="-54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baseline="2525" sz="1650" spc="-112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原住民族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教育法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8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明</a:t>
            </a:r>
            <a:r>
              <a:rPr dirty="0" baseline="2525" sz="1650" spc="-27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根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據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憲法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增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修條文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十條</a:t>
            </a:r>
            <a:endParaRPr baseline="2525" sz="1650">
              <a:latin typeface="SimSun"/>
              <a:cs typeface="SimSu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350">
              <a:latin typeface="SimSun"/>
              <a:cs typeface="SimSun"/>
            </a:endParaRPr>
          </a:p>
          <a:p>
            <a:pPr marL="174625" marR="8890" indent="-161925">
              <a:lnSpc>
                <a:spcPct val="100000"/>
              </a:lnSpc>
              <a:spcBef>
                <a:spcPts val="5"/>
              </a:spcBef>
            </a:pP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80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根</a:t>
            </a:r>
            <a:r>
              <a:rPr dirty="0" baseline="3472" sz="1200" spc="-89">
                <a:solidFill>
                  <a:srgbClr val="231F20"/>
                </a:solidFill>
                <a:latin typeface="SimSun"/>
                <a:cs typeface="SimSun"/>
              </a:rPr>
              <a:t>據</a:t>
            </a:r>
            <a:r>
              <a:rPr dirty="0" baseline="3472" sz="1200" spc="-104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原住民族教育法</a:t>
            </a:r>
            <a:r>
              <a:rPr dirty="0" baseline="3472" sz="1200" spc="-209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31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89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高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級中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等以上學</a:t>
            </a:r>
            <a:r>
              <a:rPr dirty="0" baseline="3472" sz="1200" spc="-22">
                <a:solidFill>
                  <a:srgbClr val="231F20"/>
                </a:solidFill>
                <a:latin typeface="SimSun"/>
                <a:cs typeface="SimSun"/>
              </a:rPr>
              <a:t>校</a:t>
            </a:r>
            <a:r>
              <a:rPr dirty="0" baseline="3472" sz="1200" spc="-20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應保障原住民學生入學及就學機</a:t>
            </a:r>
            <a:r>
              <a:rPr dirty="0" baseline="3472" sz="1200" spc="-22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baseline="3472" sz="1200" spc="-89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必要</a:t>
            </a:r>
            <a:r>
              <a:rPr dirty="0" sz="800" spc="-20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8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得採額外保障辦</a:t>
            </a:r>
            <a:r>
              <a:rPr dirty="0" sz="800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sz="800" spc="-10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所訂</a:t>
            </a:r>
            <a:r>
              <a:rPr dirty="0" sz="800" spc="-1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800" spc="-8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800">
              <a:latin typeface="SimSun"/>
              <a:cs typeface="SimSun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9387307" y="402192"/>
            <a:ext cx="121031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FAA819"/>
                </a:solidFill>
                <a:latin typeface="SimSun"/>
                <a:cs typeface="SimSun"/>
              </a:rPr>
              <a:t>原住民好好……</a:t>
            </a:r>
            <a:endParaRPr sz="1300">
              <a:latin typeface="SimSun"/>
              <a:cs typeface="SimSu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9" name="object 69"/>
          <p:cNvSpPr txBox="1"/>
          <p:nvPr/>
        </p:nvSpPr>
        <p:spPr>
          <a:xfrm>
            <a:off x="6226958" y="950839"/>
            <a:ext cx="4126229" cy="5511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340995" marR="11430" indent="1270">
              <a:lnSpc>
                <a:spcPct val="136400"/>
              </a:lnSpc>
              <a:spcBef>
                <a:spcPts val="100"/>
              </a:spcBef>
            </a:pP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止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並澄清對原住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民的刻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板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象或污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讓所有學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明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白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每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都有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獨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多元的特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質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而不是</a:t>
            </a:r>
            <a:r>
              <a:rPr dirty="0" sz="1100" spc="-4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住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民應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該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要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怎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樣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框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架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套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在原住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民同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學身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告訴原住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民同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大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家是開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玩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笑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太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等消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極作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助於消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除歧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問 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更可能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增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加原住民兒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感</a:t>
            </a:r>
            <a:r>
              <a:rPr dirty="0" baseline="2525" sz="1650" spc="-75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-50">
                <a:solidFill>
                  <a:srgbClr val="231F20"/>
                </a:solidFill>
                <a:latin typeface="Verdana"/>
                <a:cs typeface="Verdana"/>
              </a:rPr>
              <a:t>powerlessness</a:t>
            </a:r>
            <a:r>
              <a:rPr dirty="0" baseline="2525" sz="1650" spc="-75">
                <a:solidFill>
                  <a:srgbClr val="231F20"/>
                </a:solidFill>
                <a:latin typeface="SimSun"/>
                <a:cs typeface="SimSun"/>
              </a:rPr>
              <a:t>），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影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響其身心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發展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與自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342265" marR="5715" indent="-330200">
              <a:lnSpc>
                <a:spcPct val="132200"/>
              </a:lnSpc>
              <a:spcBef>
                <a:spcPts val="110"/>
              </a:spcBef>
              <a:buSzPct val="90909"/>
              <a:buAutoNum type="arabicPlain" startAt="2"/>
              <a:tabLst>
                <a:tab pos="342900" algn="l"/>
              </a:tabLst>
            </a:pP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族群公共事務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或活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創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造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會並且鼓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勵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住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學生多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參與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族群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公共事務或活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增進族群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認同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感及參與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感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341630" marR="5080" indent="-329565">
              <a:lnSpc>
                <a:spcPct val="135700"/>
              </a:lnSpc>
              <a:spcBef>
                <a:spcPts val="60"/>
              </a:spcBef>
              <a:buSzPct val="90909"/>
              <a:buAutoNum type="arabicPlain" startAt="2"/>
              <a:tabLst>
                <a:tab pos="342900" algn="l"/>
              </a:tabLst>
            </a:pP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族群平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等的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課程規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劃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教育專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業人員可以透過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充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實自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我對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原 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住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民族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歷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史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識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進一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步透過課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設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計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帶動學生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多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認識原住民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族的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殖民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歷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史與文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讓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能夠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避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免因傳統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刻板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象及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誤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解所帶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來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開設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課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講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座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校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等活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增加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對原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住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民族環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境的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接觸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交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流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亦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可善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教育部及原住民族課程發展協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作中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心所發展規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劃的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各科原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住民族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材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342265" marR="5715" indent="-330200">
              <a:lnSpc>
                <a:spcPct val="134300"/>
              </a:lnSpc>
              <a:spcBef>
                <a:spcPts val="85"/>
              </a:spcBef>
              <a:buSzPct val="90909"/>
              <a:buAutoNum type="arabicPlain" startAt="2"/>
              <a:tabLst>
                <a:tab pos="342900" algn="l"/>
              </a:tabLst>
            </a:pP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住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生反歧視培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提升原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住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生對族群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認同及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原住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民族歷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史的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識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進而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增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強自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認同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及自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信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培養其面對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任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何不友善或歧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視的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社會環境之能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342265" marR="5715" indent="-329565">
              <a:lnSpc>
                <a:spcPct val="134300"/>
              </a:lnSpc>
              <a:spcBef>
                <a:spcPts val="85"/>
              </a:spcBef>
              <a:buSzPct val="90909"/>
              <a:buAutoNum type="arabicPlain" startAt="2"/>
              <a:tabLst>
                <a:tab pos="342900" algn="l"/>
              </a:tabLst>
            </a:pP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掘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原住民兒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少的不同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長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處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避免過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度單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強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調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對原住民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少的刻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板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象而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忽略其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他的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特質或長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處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壓縮原住民兒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少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各方面均衡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342265" marR="5080" indent="-330200">
              <a:lnSpc>
                <a:spcPct val="134300"/>
              </a:lnSpc>
              <a:spcBef>
                <a:spcPts val="80"/>
              </a:spcBef>
              <a:buSzPct val="90909"/>
              <a:buAutoNum type="arabicPlain" startAt="2"/>
              <a:tabLst>
                <a:tab pos="342900" algn="l"/>
              </a:tabLst>
            </a:pP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協助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原住民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少組織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學生團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體或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團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透過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其他原住民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兒 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少或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長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際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網絡的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立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創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造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更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多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情緒支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持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歸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屬感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與文化連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結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且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增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加對母體文化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30</a:t>
            </a:r>
            <a:endParaRPr sz="10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31</a:t>
            </a:r>
            <a:endParaRPr sz="10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70455" y="950839"/>
            <a:ext cx="4277995" cy="939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36400"/>
              </a:lnSpc>
              <a:spcBef>
                <a:spcPts val="100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就學優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施的歷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史背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景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及刻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板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為兒少帶來的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響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就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難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以同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理學生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遇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視議題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解同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儕對原住民兒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最重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要的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消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弭歧視有賴於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群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理解與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而教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育場域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即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是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該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基本素養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培育環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70747" y="2109535"/>
            <a:ext cx="4277995" cy="14706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DB9134"/>
                </a:solidFill>
                <a:latin typeface="MS UI Gothic"/>
                <a:cs typeface="MS UI Gothic"/>
              </a:rPr>
              <a:t>建議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7655">
              <a:lnSpc>
                <a:spcPct val="136400"/>
              </a:lnSpc>
              <a:spcBef>
                <a:spcPts val="575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故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事中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有兩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主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要的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族群議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其中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包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含族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群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刻板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象以 及針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特定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族群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優惠待遇帶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來的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視議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這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些問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源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於長久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殖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民統治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及同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化帶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來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的傷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害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非單獨依靠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一線工作方法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改變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就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能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解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決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須從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措施上去著手才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有效解決歧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視帶來的傷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害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相關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建議綜述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下﹕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68587" y="3744532"/>
            <a:ext cx="4283710" cy="2312035"/>
          </a:xfrm>
          <a:prstGeom prst="rect">
            <a:avLst/>
          </a:prstGeom>
        </p:spPr>
        <p:txBody>
          <a:bodyPr wrap="square" lIns="0" tIns="71755" rIns="0" bIns="0" rtlCol="0" vert="horz">
            <a:spAutoFit/>
          </a:bodyPr>
          <a:lstStyle/>
          <a:p>
            <a:pPr marL="214629" indent="-202565">
              <a:lnSpc>
                <a:spcPct val="100000"/>
              </a:lnSpc>
              <a:spcBef>
                <a:spcPts val="565"/>
              </a:spcBef>
              <a:buAutoNum type="arabicPeriod"/>
              <a:tabLst>
                <a:tab pos="215265" algn="l"/>
              </a:tabLst>
            </a:pPr>
            <a:r>
              <a:rPr dirty="0" sz="1200" spc="15">
                <a:solidFill>
                  <a:srgbClr val="DB9134"/>
                </a:solidFill>
                <a:latin typeface="MS UI Gothic"/>
                <a:cs typeface="MS UI Gothic"/>
              </a:rPr>
              <a:t>教育</a:t>
            </a:r>
            <a:r>
              <a:rPr dirty="0" sz="1200" spc="20">
                <a:solidFill>
                  <a:srgbClr val="DB9134"/>
                </a:solidFill>
                <a:latin typeface="MS UI Gothic"/>
                <a:cs typeface="MS UI Gothic"/>
              </a:rPr>
              <a:t>體</a:t>
            </a:r>
            <a:r>
              <a:rPr dirty="0" sz="1200" spc="15">
                <a:solidFill>
                  <a:srgbClr val="DB9134"/>
                </a:solidFill>
                <a:latin typeface="MS UI Gothic"/>
                <a:cs typeface="MS UI Gothic"/>
              </a:rPr>
              <a:t>系政策</a:t>
            </a:r>
            <a:r>
              <a:rPr dirty="0" sz="1200" spc="20">
                <a:solidFill>
                  <a:srgbClr val="DB9134"/>
                </a:solidFill>
                <a:latin typeface="MS UI Gothic"/>
                <a:cs typeface="MS UI Gothic"/>
              </a:rPr>
              <a:t>建</a:t>
            </a:r>
            <a:r>
              <a:rPr dirty="0" sz="1200">
                <a:solidFill>
                  <a:srgbClr val="DB9134"/>
                </a:solidFill>
                <a:latin typeface="MS UI Gothic"/>
                <a:cs typeface="MS UI Gothic"/>
              </a:rPr>
              <a:t>議</a:t>
            </a:r>
            <a:endParaRPr sz="1200">
              <a:latin typeface="MS UI Gothic"/>
              <a:cs typeface="MS UI Gothic"/>
            </a:endParaRPr>
          </a:p>
          <a:p>
            <a:pPr lvl="1" marL="500380" marR="5080" indent="-330200">
              <a:lnSpc>
                <a:spcPct val="132200"/>
              </a:lnSpc>
              <a:spcBef>
                <a:spcPts val="5"/>
              </a:spcBef>
              <a:buSzPct val="90909"/>
              <a:buAutoNum type="arabicPlain"/>
              <a:tabLst>
                <a:tab pos="501015" algn="l"/>
              </a:tabLst>
            </a:pP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培體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系的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課程安</a:t>
            </a:r>
            <a:r>
              <a:rPr dirty="0" baseline="2525" sz="1650" spc="-52">
                <a:solidFill>
                  <a:srgbClr val="231F20"/>
                </a:solidFill>
                <a:latin typeface="SimSun"/>
                <a:cs typeface="SimSun"/>
              </a:rPr>
              <a:t>排</a:t>
            </a:r>
            <a:r>
              <a:rPr dirty="0" baseline="2525" sz="1650" spc="-217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資培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育的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前端安排必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／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選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修課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增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進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教育工作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對台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灣原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住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民族殖民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史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識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對族群</a:t>
            </a:r>
            <a:endParaRPr sz="1100">
              <a:latin typeface="SimSun"/>
              <a:cs typeface="SimSun"/>
            </a:endParaRPr>
          </a:p>
          <a:p>
            <a:pPr marL="500380" marR="5080" indent="-635">
              <a:lnSpc>
                <a:spcPct val="136400"/>
              </a:lnSpc>
            </a:pP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平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等政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策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歷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史背景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脈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絡的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解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以培養具備對原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住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民族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歷史創傷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敏感度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及同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lvl="1" marL="500380" marR="5080" indent="-329565">
              <a:lnSpc>
                <a:spcPct val="135300"/>
              </a:lnSpc>
              <a:spcBef>
                <a:spcPts val="70"/>
              </a:spcBef>
              <a:buSzPct val="90909"/>
              <a:buAutoNum type="arabicPlain" startAt="2"/>
              <a:tabLst>
                <a:tab pos="501015" algn="l"/>
              </a:tabLst>
            </a:pP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深化原住民兒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身分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認同及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文化連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結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央及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地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方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和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原民事務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單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位應投入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源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辦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理都市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原住民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學生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支持 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計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畫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例如增加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族語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文化課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舉辦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寒暑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返鄉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營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隊</a:t>
            </a:r>
            <a:r>
              <a:rPr dirty="0" sz="1100" spc="-14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或發展部落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／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社區部落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打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實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機會等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-14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協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都會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原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住民學生有機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會回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原生部落尋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根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建立身分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70325" y="6221034"/>
            <a:ext cx="4283075" cy="490220"/>
          </a:xfrm>
          <a:prstGeom prst="rect">
            <a:avLst/>
          </a:prstGeom>
        </p:spPr>
        <p:txBody>
          <a:bodyPr wrap="square" lIns="0" tIns="7175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dirty="0" sz="1200" spc="275">
                <a:solidFill>
                  <a:srgbClr val="DB9134"/>
                </a:solidFill>
                <a:latin typeface="MS UI Gothic"/>
                <a:cs typeface="MS UI Gothic"/>
              </a:rPr>
              <a:t>2</a:t>
            </a:r>
            <a:r>
              <a:rPr dirty="0" sz="1200" spc="175">
                <a:solidFill>
                  <a:srgbClr val="DB9134"/>
                </a:solidFill>
                <a:latin typeface="MS UI Gothic"/>
                <a:cs typeface="MS UI Gothic"/>
              </a:rPr>
              <a:t>.</a:t>
            </a:r>
            <a:r>
              <a:rPr dirty="0" sz="1200" spc="-50">
                <a:solidFill>
                  <a:srgbClr val="DB9134"/>
                </a:solidFill>
                <a:latin typeface="MS UI Gothic"/>
                <a:cs typeface="MS UI Gothic"/>
              </a:rPr>
              <a:t> </a:t>
            </a:r>
            <a:r>
              <a:rPr dirty="0" sz="1200" spc="15">
                <a:solidFill>
                  <a:srgbClr val="DB9134"/>
                </a:solidFill>
                <a:latin typeface="MS UI Gothic"/>
                <a:cs typeface="MS UI Gothic"/>
              </a:rPr>
              <a:t>教育專業人</a:t>
            </a:r>
            <a:r>
              <a:rPr dirty="0" sz="1200">
                <a:solidFill>
                  <a:srgbClr val="DB9134"/>
                </a:solidFill>
                <a:latin typeface="MS UI Gothic"/>
                <a:cs typeface="MS UI Gothic"/>
              </a:rPr>
              <a:t>員</a:t>
            </a:r>
            <a:endParaRPr sz="1200">
              <a:latin typeface="MS UI Gothic"/>
              <a:cs typeface="MS UI Gothic"/>
            </a:endParaRPr>
          </a:p>
          <a:p>
            <a:pPr marL="168910">
              <a:lnSpc>
                <a:spcPct val="100000"/>
              </a:lnSpc>
              <a:spcBef>
                <a:spcPts val="430"/>
              </a:spcBef>
            </a:pP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-10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教學現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場的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澄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清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若遇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到學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生對原住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民同儕的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應當予</a:t>
            </a:r>
            <a:endParaRPr baseline="2525" sz="1650">
              <a:latin typeface="SimSun"/>
              <a:cs typeface="SimSun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5508002" y="0"/>
              <a:ext cx="5508625" cy="7776209"/>
            </a:xfrm>
            <a:custGeom>
              <a:avLst/>
              <a:gdLst/>
              <a:ahLst/>
              <a:cxnLst/>
              <a:rect l="l" t="t" r="r" b="b"/>
              <a:pathLst>
                <a:path w="5508625" h="7776209">
                  <a:moveTo>
                    <a:pt x="5508002" y="0"/>
                  </a:moveTo>
                  <a:lnTo>
                    <a:pt x="0" y="0"/>
                  </a:lnTo>
                  <a:lnTo>
                    <a:pt x="0" y="7776006"/>
                  </a:lnTo>
                  <a:lnTo>
                    <a:pt x="5508002" y="7776006"/>
                  </a:lnTo>
                  <a:lnTo>
                    <a:pt x="5508002" y="0"/>
                  </a:lnTo>
                  <a:close/>
                </a:path>
              </a:pathLst>
            </a:custGeom>
            <a:solidFill>
              <a:srgbClr val="72C9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508002" y="264083"/>
              <a:ext cx="5507990" cy="7050405"/>
            </a:xfrm>
            <a:custGeom>
              <a:avLst/>
              <a:gdLst/>
              <a:ahLst/>
              <a:cxnLst/>
              <a:rect l="l" t="t" r="r" b="b"/>
              <a:pathLst>
                <a:path w="5507990" h="7050405">
                  <a:moveTo>
                    <a:pt x="5507990" y="7042912"/>
                  </a:moveTo>
                  <a:lnTo>
                    <a:pt x="0" y="7042912"/>
                  </a:lnTo>
                  <a:lnTo>
                    <a:pt x="0" y="7049859"/>
                  </a:lnTo>
                  <a:lnTo>
                    <a:pt x="5507990" y="7049859"/>
                  </a:lnTo>
                  <a:lnTo>
                    <a:pt x="5507990" y="7042912"/>
                  </a:lnTo>
                  <a:close/>
                </a:path>
                <a:path w="5507990" h="7050405">
                  <a:moveTo>
                    <a:pt x="5507990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5507990" y="6946"/>
                  </a:lnTo>
                  <a:lnTo>
                    <a:pt x="5507990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0" y="0"/>
              <a:ext cx="5508625" cy="7776209"/>
            </a:xfrm>
            <a:custGeom>
              <a:avLst/>
              <a:gdLst/>
              <a:ahLst/>
              <a:cxnLst/>
              <a:rect l="l" t="t" r="r" b="b"/>
              <a:pathLst>
                <a:path w="5508625" h="7776209">
                  <a:moveTo>
                    <a:pt x="5508002" y="0"/>
                  </a:moveTo>
                  <a:lnTo>
                    <a:pt x="0" y="0"/>
                  </a:lnTo>
                  <a:lnTo>
                    <a:pt x="0" y="7776006"/>
                  </a:lnTo>
                  <a:lnTo>
                    <a:pt x="5508002" y="7776006"/>
                  </a:lnTo>
                  <a:lnTo>
                    <a:pt x="5508002" y="0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8" name="object 1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55723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4" name="object 44"/>
          <p:cNvSpPr txBox="1"/>
          <p:nvPr/>
        </p:nvSpPr>
        <p:spPr>
          <a:xfrm>
            <a:off x="670490" y="1004636"/>
            <a:ext cx="4314825" cy="16992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DB9134"/>
                </a:solidFill>
                <a:latin typeface="MS UI Gothic"/>
                <a:cs typeface="MS UI Gothic"/>
              </a:rPr>
              <a:t>延伸思考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7655">
              <a:lnSpc>
                <a:spcPct val="136400"/>
              </a:lnSpc>
              <a:spcBef>
                <a:spcPts val="575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政府透過福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輸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送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希望協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助弱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勢族群在資源落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差的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狀況下減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少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差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距</a:t>
            </a:r>
            <a:r>
              <a:rPr dirty="0" sz="1100" spc="-4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然而社會大眾期待獲得福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群體或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sz="1100" spc="-4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30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值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得</a:t>
            </a:r>
            <a:r>
              <a:rPr dirty="0" sz="1100" spc="-409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被協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是背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負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努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刻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板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象的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但不提供任何福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利資源予弱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勢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群體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卻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會加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劇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資源落差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社會排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除的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狀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況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試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想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若能改以從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權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點作為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提供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福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輸送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及教育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社會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大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眾的方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否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在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福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歧視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之間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取得平衡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點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endParaRPr sz="1100">
              <a:latin typeface="SimSun"/>
              <a:cs typeface="SimSun"/>
            </a:endParaRPr>
          </a:p>
        </p:txBody>
      </p:sp>
      <p:grpSp>
        <p:nvGrpSpPr>
          <p:cNvPr id="45" name="object 45"/>
          <p:cNvGrpSpPr/>
          <p:nvPr/>
        </p:nvGrpSpPr>
        <p:grpSpPr>
          <a:xfrm>
            <a:off x="5759996" y="1071065"/>
            <a:ext cx="5001260" cy="5454015"/>
            <a:chOff x="5759996" y="1071065"/>
            <a:chExt cx="5001260" cy="5454015"/>
          </a:xfrm>
        </p:grpSpPr>
        <p:pic>
          <p:nvPicPr>
            <p:cNvPr id="46" name="object 4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759996" y="1071065"/>
              <a:ext cx="5001209" cy="5453804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6337007" y="1466214"/>
              <a:ext cx="3663950" cy="2430780"/>
            </a:xfrm>
            <a:custGeom>
              <a:avLst/>
              <a:gdLst/>
              <a:ahLst/>
              <a:cxnLst/>
              <a:rect l="l" t="t" r="r" b="b"/>
              <a:pathLst>
                <a:path w="3663950" h="2430779">
                  <a:moveTo>
                    <a:pt x="3663696" y="0"/>
                  </a:moveTo>
                  <a:lnTo>
                    <a:pt x="0" y="0"/>
                  </a:lnTo>
                  <a:lnTo>
                    <a:pt x="0" y="2430780"/>
                  </a:lnTo>
                  <a:lnTo>
                    <a:pt x="3663696" y="2430780"/>
                  </a:lnTo>
                  <a:lnTo>
                    <a:pt x="3663696" y="0"/>
                  </a:lnTo>
                  <a:close/>
                </a:path>
              </a:pathLst>
            </a:custGeom>
            <a:solidFill>
              <a:srgbClr val="231F20">
                <a:alpha val="50000"/>
              </a:srgbClr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8" name="object 48"/>
          <p:cNvSpPr txBox="1"/>
          <p:nvPr/>
        </p:nvSpPr>
        <p:spPr>
          <a:xfrm rot="21300000">
            <a:off x="6225477" y="1504360"/>
            <a:ext cx="3747885" cy="7524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925"/>
              </a:lnSpc>
            </a:pPr>
            <a:r>
              <a:rPr dirty="0" sz="5900" spc="-130">
                <a:solidFill>
                  <a:srgbClr val="FFEF00"/>
                </a:solidFill>
                <a:latin typeface="Microsoft YaHei"/>
                <a:cs typeface="Microsoft YaHei"/>
              </a:rPr>
              <a:t>每個人都有</a:t>
            </a:r>
            <a:endParaRPr sz="5900">
              <a:latin typeface="Microsoft YaHei"/>
              <a:cs typeface="Microsoft YaHei"/>
            </a:endParaRPr>
          </a:p>
        </p:txBody>
      </p:sp>
      <p:sp>
        <p:nvSpPr>
          <p:cNvPr id="49" name="object 49"/>
          <p:cNvSpPr txBox="1"/>
          <p:nvPr/>
        </p:nvSpPr>
        <p:spPr>
          <a:xfrm rot="21300000">
            <a:off x="6297554" y="2288765"/>
            <a:ext cx="3747885" cy="7524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925"/>
              </a:lnSpc>
            </a:pPr>
            <a:r>
              <a:rPr dirty="0" sz="5900" spc="-130">
                <a:solidFill>
                  <a:srgbClr val="FFEF00"/>
                </a:solidFill>
                <a:latin typeface="Microsoft YaHei"/>
                <a:cs typeface="Microsoft YaHei"/>
              </a:rPr>
              <a:t>發揮潛能的</a:t>
            </a:r>
            <a:endParaRPr sz="5900">
              <a:latin typeface="Microsoft YaHei"/>
              <a:cs typeface="Microsoft YaHei"/>
            </a:endParaRPr>
          </a:p>
        </p:txBody>
      </p:sp>
      <p:sp>
        <p:nvSpPr>
          <p:cNvPr id="50" name="object 50"/>
          <p:cNvSpPr txBox="1"/>
          <p:nvPr/>
        </p:nvSpPr>
        <p:spPr>
          <a:xfrm rot="21300000">
            <a:off x="7417052" y="3073205"/>
            <a:ext cx="1651986" cy="7524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925"/>
              </a:lnSpc>
            </a:pPr>
            <a:r>
              <a:rPr dirty="0" sz="5900" spc="-130">
                <a:solidFill>
                  <a:srgbClr val="FFEF00"/>
                </a:solidFill>
                <a:latin typeface="Microsoft YaHei"/>
                <a:cs typeface="Microsoft YaHei"/>
              </a:rPr>
              <a:t>機會</a:t>
            </a:r>
            <a:endParaRPr sz="5900">
              <a:latin typeface="Microsoft YaHei"/>
              <a:cs typeface="Microsoft YaHe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6550102" y="4693573"/>
            <a:ext cx="3507740" cy="1092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8290">
              <a:lnSpc>
                <a:spcPct val="155600"/>
              </a:lnSpc>
              <a:spcBef>
                <a:spcPts val="100"/>
              </a:spcBef>
            </a:pPr>
            <a:r>
              <a:rPr dirty="0" sz="1500" spc="85">
                <a:solidFill>
                  <a:srgbClr val="2BADC2"/>
                </a:solidFill>
                <a:latin typeface="MS UI Gothic"/>
                <a:cs typeface="MS UI Gothic"/>
              </a:rPr>
              <a:t>在選任體</a:t>
            </a:r>
            <a:r>
              <a:rPr dirty="0" sz="1500" spc="80">
                <a:solidFill>
                  <a:srgbClr val="2BADC2"/>
                </a:solidFill>
                <a:latin typeface="MS UI Gothic"/>
                <a:cs typeface="MS UI Gothic"/>
              </a:rPr>
              <a:t>育</a:t>
            </a:r>
            <a:r>
              <a:rPr dirty="0" sz="1500" spc="85">
                <a:solidFill>
                  <a:srgbClr val="2BADC2"/>
                </a:solidFill>
                <a:latin typeface="MS UI Gothic"/>
                <a:cs typeface="MS UI Gothic"/>
              </a:rPr>
              <a:t>股</a:t>
            </a:r>
            <a:r>
              <a:rPr dirty="0" sz="1500" spc="80">
                <a:solidFill>
                  <a:srgbClr val="2BADC2"/>
                </a:solidFill>
                <a:latin typeface="MS UI Gothic"/>
                <a:cs typeface="MS UI Gothic"/>
              </a:rPr>
              <a:t>長</a:t>
            </a:r>
            <a:r>
              <a:rPr dirty="0" sz="1500" spc="10">
                <a:solidFill>
                  <a:srgbClr val="2BADC2"/>
                </a:solidFill>
                <a:latin typeface="MS UI Gothic"/>
                <a:cs typeface="MS UI Gothic"/>
              </a:rPr>
              <a:t>時</a:t>
            </a:r>
            <a:r>
              <a:rPr dirty="0" sz="1500" spc="530">
                <a:solidFill>
                  <a:srgbClr val="2BADC2"/>
                </a:solidFill>
                <a:latin typeface="MS UI Gothic"/>
                <a:cs typeface="MS UI Gothic"/>
              </a:rPr>
              <a:t>，</a:t>
            </a:r>
            <a:r>
              <a:rPr dirty="0" sz="1500" spc="85">
                <a:solidFill>
                  <a:srgbClr val="2BADC2"/>
                </a:solidFill>
                <a:latin typeface="MS UI Gothic"/>
                <a:cs typeface="MS UI Gothic"/>
              </a:rPr>
              <a:t>以性</a:t>
            </a:r>
            <a:r>
              <a:rPr dirty="0" sz="1500" spc="75">
                <a:solidFill>
                  <a:srgbClr val="2BADC2"/>
                </a:solidFill>
                <a:latin typeface="MS UI Gothic"/>
                <a:cs typeface="MS UI Gothic"/>
              </a:rPr>
              <a:t>別</a:t>
            </a:r>
            <a:r>
              <a:rPr dirty="0" sz="1500" spc="85">
                <a:solidFill>
                  <a:srgbClr val="2BADC2"/>
                </a:solidFill>
                <a:latin typeface="MS UI Gothic"/>
                <a:cs typeface="MS UI Gothic"/>
              </a:rPr>
              <a:t>而非</a:t>
            </a:r>
            <a:r>
              <a:rPr dirty="0" sz="1500" spc="80">
                <a:solidFill>
                  <a:srgbClr val="2BADC2"/>
                </a:solidFill>
                <a:latin typeface="MS UI Gothic"/>
                <a:cs typeface="MS UI Gothic"/>
              </a:rPr>
              <a:t>個</a:t>
            </a:r>
            <a:r>
              <a:rPr dirty="0" sz="1500">
                <a:solidFill>
                  <a:srgbClr val="2BADC2"/>
                </a:solidFill>
                <a:latin typeface="MS UI Gothic"/>
                <a:cs typeface="MS UI Gothic"/>
              </a:rPr>
              <a:t>人 </a:t>
            </a:r>
            <a:r>
              <a:rPr dirty="0" sz="1500" spc="140">
                <a:solidFill>
                  <a:srgbClr val="2BADC2"/>
                </a:solidFill>
                <a:latin typeface="MS UI Gothic"/>
                <a:cs typeface="MS UI Gothic"/>
              </a:rPr>
              <a:t>才</a:t>
            </a:r>
            <a:r>
              <a:rPr dirty="0" sz="1500" spc="5">
                <a:solidFill>
                  <a:srgbClr val="2BADC2"/>
                </a:solidFill>
                <a:latin typeface="MS UI Gothic"/>
                <a:cs typeface="MS UI Gothic"/>
              </a:rPr>
              <a:t>能</a:t>
            </a:r>
            <a:r>
              <a:rPr dirty="0" sz="1500" spc="590">
                <a:solidFill>
                  <a:srgbClr val="2BADC2"/>
                </a:solidFill>
                <a:latin typeface="MS UI Gothic"/>
                <a:cs typeface="MS UI Gothic"/>
              </a:rPr>
              <a:t>，</a:t>
            </a:r>
            <a:r>
              <a:rPr dirty="0" sz="1500" spc="140">
                <a:solidFill>
                  <a:srgbClr val="2BADC2"/>
                </a:solidFill>
                <a:latin typeface="MS UI Gothic"/>
                <a:cs typeface="MS UI Gothic"/>
              </a:rPr>
              <a:t>作為適任與</a:t>
            </a:r>
            <a:r>
              <a:rPr dirty="0" sz="1500" spc="135">
                <a:solidFill>
                  <a:srgbClr val="2BADC2"/>
                </a:solidFill>
                <a:latin typeface="MS UI Gothic"/>
                <a:cs typeface="MS UI Gothic"/>
              </a:rPr>
              <a:t>否</a:t>
            </a:r>
            <a:r>
              <a:rPr dirty="0" sz="1500" spc="140">
                <a:solidFill>
                  <a:srgbClr val="2BADC2"/>
                </a:solidFill>
                <a:latin typeface="MS UI Gothic"/>
                <a:cs typeface="MS UI Gothic"/>
              </a:rPr>
              <a:t>的基</a:t>
            </a:r>
            <a:r>
              <a:rPr dirty="0" sz="1500" spc="10">
                <a:solidFill>
                  <a:srgbClr val="2BADC2"/>
                </a:solidFill>
                <a:latin typeface="MS UI Gothic"/>
                <a:cs typeface="MS UI Gothic"/>
              </a:rPr>
              <a:t>礎</a:t>
            </a:r>
            <a:r>
              <a:rPr dirty="0" sz="1500" spc="590">
                <a:solidFill>
                  <a:srgbClr val="2BADC2"/>
                </a:solidFill>
                <a:latin typeface="MS UI Gothic"/>
                <a:cs typeface="MS UI Gothic"/>
              </a:rPr>
              <a:t>，</a:t>
            </a:r>
            <a:r>
              <a:rPr dirty="0" sz="1500" spc="140">
                <a:solidFill>
                  <a:srgbClr val="2BADC2"/>
                </a:solidFill>
                <a:latin typeface="MS UI Gothic"/>
                <a:cs typeface="MS UI Gothic"/>
              </a:rPr>
              <a:t>便是</a:t>
            </a:r>
            <a:r>
              <a:rPr dirty="0" sz="1500" spc="145">
                <a:solidFill>
                  <a:srgbClr val="2BADC2"/>
                </a:solidFill>
                <a:latin typeface="MS UI Gothic"/>
                <a:cs typeface="MS UI Gothic"/>
              </a:rPr>
              <a:t>基</a:t>
            </a:r>
            <a:r>
              <a:rPr dirty="0" sz="1500">
                <a:solidFill>
                  <a:srgbClr val="2BADC2"/>
                </a:solidFill>
                <a:latin typeface="MS UI Gothic"/>
                <a:cs typeface="MS UI Gothic"/>
              </a:rPr>
              <a:t>於 </a:t>
            </a:r>
            <a:r>
              <a:rPr dirty="0" sz="1500" spc="60">
                <a:solidFill>
                  <a:srgbClr val="2BADC2"/>
                </a:solidFill>
                <a:latin typeface="MS UI Gothic"/>
                <a:cs typeface="MS UI Gothic"/>
              </a:rPr>
              <a:t>性</a:t>
            </a:r>
            <a:r>
              <a:rPr dirty="0" sz="1500" spc="55">
                <a:solidFill>
                  <a:srgbClr val="2BADC2"/>
                </a:solidFill>
                <a:latin typeface="MS UI Gothic"/>
                <a:cs typeface="MS UI Gothic"/>
              </a:rPr>
              <a:t>別</a:t>
            </a:r>
            <a:r>
              <a:rPr dirty="0" sz="1500" spc="60">
                <a:solidFill>
                  <a:srgbClr val="2BADC2"/>
                </a:solidFill>
                <a:latin typeface="MS UI Gothic"/>
                <a:cs typeface="MS UI Gothic"/>
              </a:rPr>
              <a:t>所</a:t>
            </a:r>
            <a:r>
              <a:rPr dirty="0" sz="1500" spc="55">
                <a:solidFill>
                  <a:srgbClr val="2BADC2"/>
                </a:solidFill>
                <a:latin typeface="MS UI Gothic"/>
                <a:cs typeface="MS UI Gothic"/>
              </a:rPr>
              <a:t>致</a:t>
            </a:r>
            <a:r>
              <a:rPr dirty="0" sz="1500" spc="60">
                <a:solidFill>
                  <a:srgbClr val="2BADC2"/>
                </a:solidFill>
                <a:latin typeface="MS UI Gothic"/>
                <a:cs typeface="MS UI Gothic"/>
              </a:rPr>
              <a:t>的歧</a:t>
            </a:r>
            <a:r>
              <a:rPr dirty="0" sz="1500" spc="15">
                <a:solidFill>
                  <a:srgbClr val="2BADC2"/>
                </a:solidFill>
                <a:latin typeface="MS UI Gothic"/>
                <a:cs typeface="MS UI Gothic"/>
              </a:rPr>
              <a:t>視</a:t>
            </a:r>
            <a:r>
              <a:rPr dirty="0" sz="1500" spc="500">
                <a:solidFill>
                  <a:srgbClr val="2BADC2"/>
                </a:solidFill>
                <a:latin typeface="MS UI Gothic"/>
                <a:cs typeface="MS UI Gothic"/>
              </a:rPr>
              <a:t>。</a:t>
            </a:r>
            <a:endParaRPr sz="1500">
              <a:latin typeface="MS UI Gothic"/>
              <a:cs typeface="MS UI Gothic"/>
            </a:endParaRPr>
          </a:p>
        </p:txBody>
      </p:sp>
      <p:grpSp>
        <p:nvGrpSpPr>
          <p:cNvPr id="52" name="object 52"/>
          <p:cNvGrpSpPr/>
          <p:nvPr/>
        </p:nvGrpSpPr>
        <p:grpSpPr>
          <a:xfrm>
            <a:off x="5774472" y="720001"/>
            <a:ext cx="5009515" cy="6697980"/>
            <a:chOff x="5774472" y="720001"/>
            <a:chExt cx="5009515" cy="6697980"/>
          </a:xfrm>
        </p:grpSpPr>
        <p:sp>
          <p:nvSpPr>
            <p:cNvPr id="53" name="object 53"/>
            <p:cNvSpPr/>
            <p:nvPr/>
          </p:nvSpPr>
          <p:spPr>
            <a:xfrm>
              <a:off x="6563995" y="5079364"/>
              <a:ext cx="3475990" cy="737235"/>
            </a:xfrm>
            <a:custGeom>
              <a:avLst/>
              <a:gdLst/>
              <a:ahLst/>
              <a:cxnLst/>
              <a:rect l="l" t="t" r="r" b="b"/>
              <a:pathLst>
                <a:path w="3475990" h="737235">
                  <a:moveTo>
                    <a:pt x="1592859" y="715505"/>
                  </a:moveTo>
                  <a:lnTo>
                    <a:pt x="1586750" y="709383"/>
                  </a:lnTo>
                  <a:lnTo>
                    <a:pt x="6121" y="709383"/>
                  </a:lnTo>
                  <a:lnTo>
                    <a:pt x="12" y="715505"/>
                  </a:lnTo>
                  <a:lnTo>
                    <a:pt x="12" y="730580"/>
                  </a:lnTo>
                  <a:lnTo>
                    <a:pt x="6121" y="736688"/>
                  </a:lnTo>
                  <a:lnTo>
                    <a:pt x="1579206" y="736688"/>
                  </a:lnTo>
                  <a:lnTo>
                    <a:pt x="1586750" y="736688"/>
                  </a:lnTo>
                  <a:lnTo>
                    <a:pt x="1592859" y="730580"/>
                  </a:lnTo>
                  <a:lnTo>
                    <a:pt x="1592859" y="715505"/>
                  </a:lnTo>
                  <a:close/>
                </a:path>
                <a:path w="3475990" h="737235">
                  <a:moveTo>
                    <a:pt x="3475786" y="360807"/>
                  </a:moveTo>
                  <a:lnTo>
                    <a:pt x="3469678" y="354685"/>
                  </a:lnTo>
                  <a:lnTo>
                    <a:pt x="6121" y="354685"/>
                  </a:lnTo>
                  <a:lnTo>
                    <a:pt x="0" y="360807"/>
                  </a:lnTo>
                  <a:lnTo>
                    <a:pt x="0" y="375881"/>
                  </a:lnTo>
                  <a:lnTo>
                    <a:pt x="6121" y="381990"/>
                  </a:lnTo>
                  <a:lnTo>
                    <a:pt x="3462134" y="381990"/>
                  </a:lnTo>
                  <a:lnTo>
                    <a:pt x="3469678" y="381990"/>
                  </a:lnTo>
                  <a:lnTo>
                    <a:pt x="3475786" y="375881"/>
                  </a:lnTo>
                  <a:lnTo>
                    <a:pt x="3475786" y="360807"/>
                  </a:lnTo>
                  <a:close/>
                </a:path>
                <a:path w="3475990" h="737235">
                  <a:moveTo>
                    <a:pt x="3475786" y="6121"/>
                  </a:moveTo>
                  <a:lnTo>
                    <a:pt x="3469678" y="0"/>
                  </a:lnTo>
                  <a:lnTo>
                    <a:pt x="288874" y="0"/>
                  </a:lnTo>
                  <a:lnTo>
                    <a:pt x="282752" y="6121"/>
                  </a:lnTo>
                  <a:lnTo>
                    <a:pt x="282752" y="21196"/>
                  </a:lnTo>
                  <a:lnTo>
                    <a:pt x="288874" y="27305"/>
                  </a:lnTo>
                  <a:lnTo>
                    <a:pt x="3462134" y="27305"/>
                  </a:lnTo>
                  <a:lnTo>
                    <a:pt x="3469678" y="27305"/>
                  </a:lnTo>
                  <a:lnTo>
                    <a:pt x="3475786" y="21196"/>
                  </a:lnTo>
                  <a:lnTo>
                    <a:pt x="3475786" y="6121"/>
                  </a:lnTo>
                  <a:close/>
                </a:path>
              </a:pathLst>
            </a:custGeom>
            <a:solidFill>
              <a:srgbClr val="AFB9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9450658" y="2955482"/>
              <a:ext cx="629920" cy="441959"/>
            </a:xfrm>
            <a:custGeom>
              <a:avLst/>
              <a:gdLst/>
              <a:ahLst/>
              <a:cxnLst/>
              <a:rect l="l" t="t" r="r" b="b"/>
              <a:pathLst>
                <a:path w="629920" h="441960">
                  <a:moveTo>
                    <a:pt x="16456" y="0"/>
                  </a:moveTo>
                  <a:lnTo>
                    <a:pt x="11074" y="5698"/>
                  </a:lnTo>
                  <a:lnTo>
                    <a:pt x="8308" y="11306"/>
                  </a:lnTo>
                  <a:lnTo>
                    <a:pt x="4380" y="16659"/>
                  </a:lnTo>
                  <a:lnTo>
                    <a:pt x="49152" y="87547"/>
                  </a:lnTo>
                  <a:lnTo>
                    <a:pt x="84871" y="129883"/>
                  </a:lnTo>
                  <a:lnTo>
                    <a:pt x="105359" y="151050"/>
                  </a:lnTo>
                  <a:lnTo>
                    <a:pt x="108165" y="166671"/>
                  </a:lnTo>
                  <a:lnTo>
                    <a:pt x="112420" y="171852"/>
                  </a:lnTo>
                  <a:lnTo>
                    <a:pt x="182327" y="216194"/>
                  </a:lnTo>
                  <a:lnTo>
                    <a:pt x="331987" y="308695"/>
                  </a:lnTo>
                  <a:lnTo>
                    <a:pt x="548373" y="441651"/>
                  </a:lnTo>
                  <a:lnTo>
                    <a:pt x="629335" y="310816"/>
                  </a:lnTo>
                  <a:lnTo>
                    <a:pt x="199770" y="44967"/>
                  </a:lnTo>
                  <a:lnTo>
                    <a:pt x="170802" y="39201"/>
                  </a:lnTo>
                  <a:lnTo>
                    <a:pt x="81345" y="13610"/>
                  </a:lnTo>
                  <a:lnTo>
                    <a:pt x="34888" y="1590"/>
                  </a:lnTo>
                  <a:lnTo>
                    <a:pt x="16456" y="0"/>
                  </a:lnTo>
                  <a:close/>
                </a:path>
              </a:pathLst>
            </a:custGeom>
            <a:solidFill>
              <a:srgbClr val="E8BF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9582325" y="3008727"/>
              <a:ext cx="475615" cy="372110"/>
            </a:xfrm>
            <a:custGeom>
              <a:avLst/>
              <a:gdLst/>
              <a:ahLst/>
              <a:cxnLst/>
              <a:rect l="l" t="t" r="r" b="b"/>
              <a:pathLst>
                <a:path w="475615" h="372110">
                  <a:moveTo>
                    <a:pt x="81483" y="0"/>
                  </a:moveTo>
                  <a:lnTo>
                    <a:pt x="34654" y="70722"/>
                  </a:lnTo>
                  <a:lnTo>
                    <a:pt x="10556" y="108011"/>
                  </a:lnTo>
                  <a:lnTo>
                    <a:pt x="1551" y="124210"/>
                  </a:lnTo>
                  <a:lnTo>
                    <a:pt x="0" y="131660"/>
                  </a:lnTo>
                  <a:lnTo>
                    <a:pt x="13256" y="142537"/>
                  </a:lnTo>
                  <a:lnTo>
                    <a:pt x="49085" y="166247"/>
                  </a:lnTo>
                  <a:lnTo>
                    <a:pt x="101081" y="198988"/>
                  </a:lnTo>
                  <a:lnTo>
                    <a:pt x="162838" y="236955"/>
                  </a:lnTo>
                  <a:lnTo>
                    <a:pt x="227950" y="276347"/>
                  </a:lnTo>
                  <a:lnTo>
                    <a:pt x="290010" y="313359"/>
                  </a:lnTo>
                  <a:lnTo>
                    <a:pt x="342614" y="344188"/>
                  </a:lnTo>
                  <a:lnTo>
                    <a:pt x="379355" y="365031"/>
                  </a:lnTo>
                  <a:lnTo>
                    <a:pt x="393827" y="372084"/>
                  </a:lnTo>
                  <a:lnTo>
                    <a:pt x="408246" y="350720"/>
                  </a:lnTo>
                  <a:lnTo>
                    <a:pt x="436376" y="306676"/>
                  </a:lnTo>
                  <a:lnTo>
                    <a:pt x="463666" y="262570"/>
                  </a:lnTo>
                  <a:lnTo>
                    <a:pt x="475564" y="241020"/>
                  </a:lnTo>
                  <a:lnTo>
                    <a:pt x="413630" y="201818"/>
                  </a:lnTo>
                  <a:lnTo>
                    <a:pt x="278204" y="119138"/>
                  </a:lnTo>
                  <a:lnTo>
                    <a:pt x="81483" y="0"/>
                  </a:lnTo>
                  <a:close/>
                </a:path>
              </a:pathLst>
            </a:custGeom>
            <a:solidFill>
              <a:srgbClr val="E8C1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9604502" y="3024263"/>
              <a:ext cx="430530" cy="347345"/>
            </a:xfrm>
            <a:custGeom>
              <a:avLst/>
              <a:gdLst/>
              <a:ahLst/>
              <a:cxnLst/>
              <a:rect l="l" t="t" r="r" b="b"/>
              <a:pathLst>
                <a:path w="430529" h="347345">
                  <a:moveTo>
                    <a:pt x="121310" y="19075"/>
                  </a:moveTo>
                  <a:lnTo>
                    <a:pt x="85013" y="0"/>
                  </a:lnTo>
                  <a:lnTo>
                    <a:pt x="34048" y="77419"/>
                  </a:lnTo>
                  <a:lnTo>
                    <a:pt x="8331" y="117335"/>
                  </a:lnTo>
                  <a:lnTo>
                    <a:pt x="0" y="132422"/>
                  </a:lnTo>
                  <a:lnTo>
                    <a:pt x="1219" y="135394"/>
                  </a:lnTo>
                  <a:lnTo>
                    <a:pt x="8216" y="139192"/>
                  </a:lnTo>
                  <a:lnTo>
                    <a:pt x="33870" y="155600"/>
                  </a:lnTo>
                  <a:lnTo>
                    <a:pt x="121310" y="19075"/>
                  </a:lnTo>
                  <a:close/>
                </a:path>
                <a:path w="430529" h="347345">
                  <a:moveTo>
                    <a:pt x="306425" y="215379"/>
                  </a:moveTo>
                  <a:lnTo>
                    <a:pt x="291147" y="186283"/>
                  </a:lnTo>
                  <a:lnTo>
                    <a:pt x="250228" y="155270"/>
                  </a:lnTo>
                  <a:lnTo>
                    <a:pt x="199783" y="129209"/>
                  </a:lnTo>
                  <a:lnTo>
                    <a:pt x="155905" y="114909"/>
                  </a:lnTo>
                  <a:lnTo>
                    <a:pt x="134708" y="119214"/>
                  </a:lnTo>
                  <a:lnTo>
                    <a:pt x="132283" y="135940"/>
                  </a:lnTo>
                  <a:lnTo>
                    <a:pt x="135661" y="147942"/>
                  </a:lnTo>
                  <a:lnTo>
                    <a:pt x="174942" y="180860"/>
                  </a:lnTo>
                  <a:lnTo>
                    <a:pt x="217652" y="209156"/>
                  </a:lnTo>
                  <a:lnTo>
                    <a:pt x="259168" y="229260"/>
                  </a:lnTo>
                  <a:lnTo>
                    <a:pt x="291452" y="233794"/>
                  </a:lnTo>
                  <a:lnTo>
                    <a:pt x="306425" y="215379"/>
                  </a:lnTo>
                  <a:close/>
                </a:path>
                <a:path w="430529" h="347345">
                  <a:moveTo>
                    <a:pt x="430377" y="210350"/>
                  </a:moveTo>
                  <a:lnTo>
                    <a:pt x="394081" y="191274"/>
                  </a:lnTo>
                  <a:lnTo>
                    <a:pt x="343103" y="268693"/>
                  </a:lnTo>
                  <a:lnTo>
                    <a:pt x="317398" y="308597"/>
                  </a:lnTo>
                  <a:lnTo>
                    <a:pt x="309067" y="323697"/>
                  </a:lnTo>
                  <a:lnTo>
                    <a:pt x="310286" y="326669"/>
                  </a:lnTo>
                  <a:lnTo>
                    <a:pt x="317284" y="330466"/>
                  </a:lnTo>
                  <a:lnTo>
                    <a:pt x="342938" y="346875"/>
                  </a:lnTo>
                  <a:lnTo>
                    <a:pt x="430377" y="210350"/>
                  </a:lnTo>
                  <a:close/>
                </a:path>
              </a:pathLst>
            </a:custGeom>
            <a:solidFill>
              <a:srgbClr val="3D2D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9491218" y="2970455"/>
              <a:ext cx="114300" cy="46990"/>
            </a:xfrm>
            <a:custGeom>
              <a:avLst/>
              <a:gdLst/>
              <a:ahLst/>
              <a:cxnLst/>
              <a:rect l="l" t="t" r="r" b="b"/>
              <a:pathLst>
                <a:path w="114300" h="46989">
                  <a:moveTo>
                    <a:pt x="0" y="0"/>
                  </a:moveTo>
                  <a:lnTo>
                    <a:pt x="56607" y="32803"/>
                  </a:lnTo>
                  <a:lnTo>
                    <a:pt x="101886" y="46978"/>
                  </a:lnTo>
                  <a:lnTo>
                    <a:pt x="109701" y="45932"/>
                  </a:lnTo>
                  <a:lnTo>
                    <a:pt x="113760" y="42803"/>
                  </a:lnTo>
                  <a:lnTo>
                    <a:pt x="113391" y="38516"/>
                  </a:lnTo>
                  <a:lnTo>
                    <a:pt x="107918" y="33998"/>
                  </a:lnTo>
                  <a:lnTo>
                    <a:pt x="41692" y="10767"/>
                  </a:lnTo>
                  <a:lnTo>
                    <a:pt x="8927" y="2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6091696" y="1302509"/>
              <a:ext cx="260985" cy="255270"/>
            </a:xfrm>
            <a:custGeom>
              <a:avLst/>
              <a:gdLst/>
              <a:ahLst/>
              <a:cxnLst/>
              <a:rect l="l" t="t" r="r" b="b"/>
              <a:pathLst>
                <a:path w="260985" h="255269">
                  <a:moveTo>
                    <a:pt x="94177" y="0"/>
                  </a:moveTo>
                  <a:lnTo>
                    <a:pt x="70739" y="44889"/>
                  </a:lnTo>
                  <a:lnTo>
                    <a:pt x="70677" y="49594"/>
                  </a:lnTo>
                  <a:lnTo>
                    <a:pt x="72346" y="85407"/>
                  </a:lnTo>
                  <a:lnTo>
                    <a:pt x="50367" y="98680"/>
                  </a:lnTo>
                  <a:lnTo>
                    <a:pt x="15983" y="120983"/>
                  </a:lnTo>
                  <a:lnTo>
                    <a:pt x="0" y="138353"/>
                  </a:lnTo>
                  <a:lnTo>
                    <a:pt x="1285" y="143392"/>
                  </a:lnTo>
                  <a:lnTo>
                    <a:pt x="36849" y="162712"/>
                  </a:lnTo>
                  <a:lnTo>
                    <a:pt x="82239" y="170052"/>
                  </a:lnTo>
                  <a:lnTo>
                    <a:pt x="85892" y="194799"/>
                  </a:lnTo>
                  <a:lnTo>
                    <a:pt x="89176" y="215704"/>
                  </a:lnTo>
                  <a:lnTo>
                    <a:pt x="91722" y="231173"/>
                  </a:lnTo>
                  <a:lnTo>
                    <a:pt x="93161" y="239610"/>
                  </a:lnTo>
                  <a:lnTo>
                    <a:pt x="93415" y="251955"/>
                  </a:lnTo>
                  <a:lnTo>
                    <a:pt x="102483" y="254533"/>
                  </a:lnTo>
                  <a:lnTo>
                    <a:pt x="104362" y="254927"/>
                  </a:lnTo>
                  <a:lnTo>
                    <a:pt x="111195" y="254979"/>
                  </a:lnTo>
                  <a:lnTo>
                    <a:pt x="121701" y="247408"/>
                  </a:lnTo>
                  <a:lnTo>
                    <a:pt x="139156" y="224512"/>
                  </a:lnTo>
                  <a:lnTo>
                    <a:pt x="143176" y="217843"/>
                  </a:lnTo>
                  <a:lnTo>
                    <a:pt x="114192" y="217843"/>
                  </a:lnTo>
                  <a:lnTo>
                    <a:pt x="112682" y="208520"/>
                  </a:lnTo>
                  <a:lnTo>
                    <a:pt x="110987" y="197791"/>
                  </a:lnTo>
                  <a:lnTo>
                    <a:pt x="109161" y="185883"/>
                  </a:lnTo>
                  <a:lnTo>
                    <a:pt x="107258" y="173024"/>
                  </a:lnTo>
                  <a:lnTo>
                    <a:pt x="259714" y="173024"/>
                  </a:lnTo>
                  <a:lnTo>
                    <a:pt x="260897" y="166531"/>
                  </a:lnTo>
                  <a:lnTo>
                    <a:pt x="257728" y="158051"/>
                  </a:lnTo>
                  <a:lnTo>
                    <a:pt x="229254" y="158051"/>
                  </a:lnTo>
                  <a:lnTo>
                    <a:pt x="219335" y="157626"/>
                  </a:lnTo>
                  <a:lnTo>
                    <a:pt x="194354" y="156179"/>
                  </a:lnTo>
                  <a:lnTo>
                    <a:pt x="179762" y="155168"/>
                  </a:lnTo>
                  <a:lnTo>
                    <a:pt x="180897" y="153047"/>
                  </a:lnTo>
                  <a:lnTo>
                    <a:pt x="153207" y="153047"/>
                  </a:lnTo>
                  <a:lnTo>
                    <a:pt x="127669" y="150687"/>
                  </a:lnTo>
                  <a:lnTo>
                    <a:pt x="103778" y="148145"/>
                  </a:lnTo>
                  <a:lnTo>
                    <a:pt x="103377" y="145046"/>
                  </a:lnTo>
                  <a:lnTo>
                    <a:pt x="78823" y="145046"/>
                  </a:lnTo>
                  <a:lnTo>
                    <a:pt x="39326" y="138353"/>
                  </a:lnTo>
                  <a:lnTo>
                    <a:pt x="35109" y="137350"/>
                  </a:lnTo>
                  <a:lnTo>
                    <a:pt x="43098" y="132066"/>
                  </a:lnTo>
                  <a:lnTo>
                    <a:pt x="52510" y="126033"/>
                  </a:lnTo>
                  <a:lnTo>
                    <a:pt x="63172" y="119378"/>
                  </a:lnTo>
                  <a:lnTo>
                    <a:pt x="74911" y="112229"/>
                  </a:lnTo>
                  <a:lnTo>
                    <a:pt x="99397" y="112229"/>
                  </a:lnTo>
                  <a:lnTo>
                    <a:pt x="99153" y="110058"/>
                  </a:lnTo>
                  <a:lnTo>
                    <a:pt x="134493" y="78375"/>
                  </a:lnTo>
                  <a:lnTo>
                    <a:pt x="145714" y="72516"/>
                  </a:lnTo>
                  <a:lnTo>
                    <a:pt x="181386" y="72516"/>
                  </a:lnTo>
                  <a:lnTo>
                    <a:pt x="180693" y="71856"/>
                  </a:lnTo>
                  <a:lnTo>
                    <a:pt x="95790" y="71856"/>
                  </a:lnTo>
                  <a:lnTo>
                    <a:pt x="95185" y="59076"/>
                  </a:lnTo>
                  <a:lnTo>
                    <a:pt x="95061" y="55808"/>
                  </a:lnTo>
                  <a:lnTo>
                    <a:pt x="95081" y="40622"/>
                  </a:lnTo>
                  <a:lnTo>
                    <a:pt x="95231" y="36153"/>
                  </a:lnTo>
                  <a:lnTo>
                    <a:pt x="95790" y="30010"/>
                  </a:lnTo>
                  <a:lnTo>
                    <a:pt x="134382" y="30010"/>
                  </a:lnTo>
                  <a:lnTo>
                    <a:pt x="125005" y="22077"/>
                  </a:lnTo>
                  <a:lnTo>
                    <a:pt x="111991" y="11750"/>
                  </a:lnTo>
                  <a:lnTo>
                    <a:pt x="101238" y="4267"/>
                  </a:lnTo>
                  <a:lnTo>
                    <a:pt x="94177" y="0"/>
                  </a:lnTo>
                  <a:close/>
                </a:path>
                <a:path w="260985" h="255269">
                  <a:moveTo>
                    <a:pt x="259714" y="173024"/>
                  </a:moveTo>
                  <a:lnTo>
                    <a:pt x="107258" y="173024"/>
                  </a:lnTo>
                  <a:lnTo>
                    <a:pt x="140088" y="176314"/>
                  </a:lnTo>
                  <a:lnTo>
                    <a:pt x="132341" y="189444"/>
                  </a:lnTo>
                  <a:lnTo>
                    <a:pt x="125435" y="200702"/>
                  </a:lnTo>
                  <a:lnTo>
                    <a:pt x="119381" y="210148"/>
                  </a:lnTo>
                  <a:lnTo>
                    <a:pt x="114192" y="217843"/>
                  </a:lnTo>
                  <a:lnTo>
                    <a:pt x="143176" y="217843"/>
                  </a:lnTo>
                  <a:lnTo>
                    <a:pt x="166834" y="178587"/>
                  </a:lnTo>
                  <a:lnTo>
                    <a:pt x="257585" y="178587"/>
                  </a:lnTo>
                  <a:lnTo>
                    <a:pt x="259714" y="173024"/>
                  </a:lnTo>
                  <a:close/>
                </a:path>
                <a:path w="260985" h="255269">
                  <a:moveTo>
                    <a:pt x="257585" y="178587"/>
                  </a:moveTo>
                  <a:lnTo>
                    <a:pt x="166834" y="178587"/>
                  </a:lnTo>
                  <a:lnTo>
                    <a:pt x="193649" y="180523"/>
                  </a:lnTo>
                  <a:lnTo>
                    <a:pt x="217192" y="181884"/>
                  </a:lnTo>
                  <a:lnTo>
                    <a:pt x="235521" y="182571"/>
                  </a:lnTo>
                  <a:lnTo>
                    <a:pt x="246691" y="182486"/>
                  </a:lnTo>
                  <a:lnTo>
                    <a:pt x="252825" y="182041"/>
                  </a:lnTo>
                  <a:lnTo>
                    <a:pt x="257585" y="178587"/>
                  </a:lnTo>
                  <a:close/>
                </a:path>
                <a:path w="260985" h="255269">
                  <a:moveTo>
                    <a:pt x="229976" y="122085"/>
                  </a:moveTo>
                  <a:lnTo>
                    <a:pt x="196996" y="122085"/>
                  </a:lnTo>
                  <a:lnTo>
                    <a:pt x="208005" y="133612"/>
                  </a:lnTo>
                  <a:lnTo>
                    <a:pt x="217044" y="143518"/>
                  </a:lnTo>
                  <a:lnTo>
                    <a:pt x="223960" y="151510"/>
                  </a:lnTo>
                  <a:lnTo>
                    <a:pt x="229254" y="158051"/>
                  </a:lnTo>
                  <a:lnTo>
                    <a:pt x="257728" y="158051"/>
                  </a:lnTo>
                  <a:lnTo>
                    <a:pt x="256566" y="154941"/>
                  </a:lnTo>
                  <a:lnTo>
                    <a:pt x="240957" y="133857"/>
                  </a:lnTo>
                  <a:lnTo>
                    <a:pt x="229976" y="122085"/>
                  </a:lnTo>
                  <a:close/>
                </a:path>
                <a:path w="260985" h="255269">
                  <a:moveTo>
                    <a:pt x="181386" y="72516"/>
                  </a:moveTo>
                  <a:lnTo>
                    <a:pt x="145714" y="72516"/>
                  </a:lnTo>
                  <a:lnTo>
                    <a:pt x="154131" y="80286"/>
                  </a:lnTo>
                  <a:lnTo>
                    <a:pt x="162502" y="88145"/>
                  </a:lnTo>
                  <a:lnTo>
                    <a:pt x="170765" y="96036"/>
                  </a:lnTo>
                  <a:lnTo>
                    <a:pt x="178861" y="103898"/>
                  </a:lnTo>
                  <a:lnTo>
                    <a:pt x="172875" y="115859"/>
                  </a:lnTo>
                  <a:lnTo>
                    <a:pt x="166542" y="128155"/>
                  </a:lnTo>
                  <a:lnTo>
                    <a:pt x="159957" y="140608"/>
                  </a:lnTo>
                  <a:lnTo>
                    <a:pt x="153207" y="153047"/>
                  </a:lnTo>
                  <a:lnTo>
                    <a:pt x="180897" y="153047"/>
                  </a:lnTo>
                  <a:lnTo>
                    <a:pt x="184232" y="146811"/>
                  </a:lnTo>
                  <a:lnTo>
                    <a:pt x="188946" y="137833"/>
                  </a:lnTo>
                  <a:lnTo>
                    <a:pt x="192877" y="130220"/>
                  </a:lnTo>
                  <a:lnTo>
                    <a:pt x="196996" y="122085"/>
                  </a:lnTo>
                  <a:lnTo>
                    <a:pt x="229976" y="122085"/>
                  </a:lnTo>
                  <a:lnTo>
                    <a:pt x="208312" y="98856"/>
                  </a:lnTo>
                  <a:lnTo>
                    <a:pt x="216368" y="80670"/>
                  </a:lnTo>
                  <a:lnTo>
                    <a:pt x="189897" y="80670"/>
                  </a:lnTo>
                  <a:lnTo>
                    <a:pt x="181386" y="72516"/>
                  </a:lnTo>
                  <a:close/>
                </a:path>
                <a:path w="260985" h="255269">
                  <a:moveTo>
                    <a:pt x="99397" y="112229"/>
                  </a:moveTo>
                  <a:lnTo>
                    <a:pt x="74911" y="112229"/>
                  </a:lnTo>
                  <a:lnTo>
                    <a:pt x="76014" y="122139"/>
                  </a:lnTo>
                  <a:lnTo>
                    <a:pt x="76714" y="128155"/>
                  </a:lnTo>
                  <a:lnTo>
                    <a:pt x="78823" y="145046"/>
                  </a:lnTo>
                  <a:lnTo>
                    <a:pt x="103377" y="145046"/>
                  </a:lnTo>
                  <a:lnTo>
                    <a:pt x="101720" y="132066"/>
                  </a:lnTo>
                  <a:lnTo>
                    <a:pt x="100203" y="119378"/>
                  </a:lnTo>
                  <a:lnTo>
                    <a:pt x="99397" y="112229"/>
                  </a:lnTo>
                  <a:close/>
                </a:path>
                <a:path w="260985" h="255269">
                  <a:moveTo>
                    <a:pt x="228162" y="48120"/>
                  </a:moveTo>
                  <a:lnTo>
                    <a:pt x="203016" y="48120"/>
                  </a:lnTo>
                  <a:lnTo>
                    <a:pt x="201234" y="53416"/>
                  </a:lnTo>
                  <a:lnTo>
                    <a:pt x="198571" y="60461"/>
                  </a:lnTo>
                  <a:lnTo>
                    <a:pt x="194851" y="69472"/>
                  </a:lnTo>
                  <a:lnTo>
                    <a:pt x="189897" y="80670"/>
                  </a:lnTo>
                  <a:lnTo>
                    <a:pt x="216368" y="80670"/>
                  </a:lnTo>
                  <a:lnTo>
                    <a:pt x="219876" y="72749"/>
                  </a:lnTo>
                  <a:lnTo>
                    <a:pt x="226046" y="56094"/>
                  </a:lnTo>
                  <a:lnTo>
                    <a:pt x="228162" y="48120"/>
                  </a:lnTo>
                  <a:close/>
                </a:path>
                <a:path w="260985" h="255269">
                  <a:moveTo>
                    <a:pt x="134382" y="30010"/>
                  </a:moveTo>
                  <a:lnTo>
                    <a:pt x="95790" y="30010"/>
                  </a:lnTo>
                  <a:lnTo>
                    <a:pt x="102014" y="34778"/>
                  </a:lnTo>
                  <a:lnTo>
                    <a:pt x="109257" y="40622"/>
                  </a:lnTo>
                  <a:lnTo>
                    <a:pt x="117402" y="47449"/>
                  </a:lnTo>
                  <a:lnTo>
                    <a:pt x="126333" y="55168"/>
                  </a:lnTo>
                  <a:lnTo>
                    <a:pt x="118968" y="59076"/>
                  </a:lnTo>
                  <a:lnTo>
                    <a:pt x="111405" y="63169"/>
                  </a:lnTo>
                  <a:lnTo>
                    <a:pt x="95790" y="71856"/>
                  </a:lnTo>
                  <a:lnTo>
                    <a:pt x="180693" y="71856"/>
                  </a:lnTo>
                  <a:lnTo>
                    <a:pt x="174425" y="65938"/>
                  </a:lnTo>
                  <a:lnTo>
                    <a:pt x="169196" y="61061"/>
                  </a:lnTo>
                  <a:lnTo>
                    <a:pt x="181101" y="55808"/>
                  </a:lnTo>
                  <a:lnTo>
                    <a:pt x="190530" y="52071"/>
                  </a:lnTo>
                  <a:lnTo>
                    <a:pt x="197748" y="49594"/>
                  </a:lnTo>
                  <a:lnTo>
                    <a:pt x="203016" y="48120"/>
                  </a:lnTo>
                  <a:lnTo>
                    <a:pt x="228162" y="48120"/>
                  </a:lnTo>
                  <a:lnTo>
                    <a:pt x="228556" y="46637"/>
                  </a:lnTo>
                  <a:lnTo>
                    <a:pt x="228982" y="43345"/>
                  </a:lnTo>
                  <a:lnTo>
                    <a:pt x="149714" y="43345"/>
                  </a:lnTo>
                  <a:lnTo>
                    <a:pt x="138141" y="33190"/>
                  </a:lnTo>
                  <a:lnTo>
                    <a:pt x="134382" y="30010"/>
                  </a:lnTo>
                  <a:close/>
                </a:path>
                <a:path w="260985" h="255269">
                  <a:moveTo>
                    <a:pt x="207457" y="22912"/>
                  </a:moveTo>
                  <a:lnTo>
                    <a:pt x="195447" y="24985"/>
                  </a:lnTo>
                  <a:lnTo>
                    <a:pt x="176874" y="31257"/>
                  </a:lnTo>
                  <a:lnTo>
                    <a:pt x="149714" y="43345"/>
                  </a:lnTo>
                  <a:lnTo>
                    <a:pt x="228982" y="43345"/>
                  </a:lnTo>
                  <a:lnTo>
                    <a:pt x="229140" y="42125"/>
                  </a:lnTo>
                  <a:lnTo>
                    <a:pt x="229800" y="32740"/>
                  </a:lnTo>
                  <a:lnTo>
                    <a:pt x="224225" y="25387"/>
                  </a:lnTo>
                  <a:lnTo>
                    <a:pt x="214929" y="23418"/>
                  </a:lnTo>
                  <a:lnTo>
                    <a:pt x="207457" y="22912"/>
                  </a:lnTo>
                  <a:close/>
                </a:path>
              </a:pathLst>
            </a:custGeom>
            <a:solidFill>
              <a:srgbClr val="D3772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6084778" y="936104"/>
              <a:ext cx="324485" cy="267970"/>
            </a:xfrm>
            <a:custGeom>
              <a:avLst/>
              <a:gdLst/>
              <a:ahLst/>
              <a:cxnLst/>
              <a:rect l="l" t="t" r="r" b="b"/>
              <a:pathLst>
                <a:path w="324485" h="267969">
                  <a:moveTo>
                    <a:pt x="10490" y="0"/>
                  </a:moveTo>
                  <a:lnTo>
                    <a:pt x="2717" y="4546"/>
                  </a:lnTo>
                  <a:lnTo>
                    <a:pt x="0" y="13182"/>
                  </a:lnTo>
                  <a:lnTo>
                    <a:pt x="3267" y="42547"/>
                  </a:lnTo>
                  <a:lnTo>
                    <a:pt x="20444" y="90053"/>
                  </a:lnTo>
                  <a:lnTo>
                    <a:pt x="46515" y="145848"/>
                  </a:lnTo>
                  <a:lnTo>
                    <a:pt x="76465" y="200082"/>
                  </a:lnTo>
                  <a:lnTo>
                    <a:pt x="105278" y="242904"/>
                  </a:lnTo>
                  <a:lnTo>
                    <a:pt x="139052" y="267411"/>
                  </a:lnTo>
                  <a:lnTo>
                    <a:pt x="147777" y="267385"/>
                  </a:lnTo>
                  <a:lnTo>
                    <a:pt x="157264" y="260515"/>
                  </a:lnTo>
                  <a:lnTo>
                    <a:pt x="171012" y="242773"/>
                  </a:lnTo>
                  <a:lnTo>
                    <a:pt x="140258" y="242773"/>
                  </a:lnTo>
                  <a:lnTo>
                    <a:pt x="138137" y="242328"/>
                  </a:lnTo>
                  <a:lnTo>
                    <a:pt x="91527" y="178035"/>
                  </a:lnTo>
                  <a:lnTo>
                    <a:pt x="62816" y="124113"/>
                  </a:lnTo>
                  <a:lnTo>
                    <a:pt x="38418" y="71392"/>
                  </a:lnTo>
                  <a:lnTo>
                    <a:pt x="24434" y="31724"/>
                  </a:lnTo>
                  <a:lnTo>
                    <a:pt x="234524" y="31724"/>
                  </a:lnTo>
                  <a:lnTo>
                    <a:pt x="203167" y="25925"/>
                  </a:lnTo>
                  <a:lnTo>
                    <a:pt x="156587" y="19005"/>
                  </a:lnTo>
                  <a:lnTo>
                    <a:pt x="110899" y="13161"/>
                  </a:lnTo>
                  <a:lnTo>
                    <a:pt x="38146" y="4602"/>
                  </a:lnTo>
                  <a:lnTo>
                    <a:pt x="26721" y="3092"/>
                  </a:lnTo>
                  <a:lnTo>
                    <a:pt x="19342" y="1866"/>
                  </a:lnTo>
                  <a:lnTo>
                    <a:pt x="10490" y="0"/>
                  </a:lnTo>
                  <a:close/>
                </a:path>
                <a:path w="324485" h="267969">
                  <a:moveTo>
                    <a:pt x="234524" y="31724"/>
                  </a:moveTo>
                  <a:lnTo>
                    <a:pt x="24434" y="31724"/>
                  </a:lnTo>
                  <a:lnTo>
                    <a:pt x="78900" y="62641"/>
                  </a:lnTo>
                  <a:lnTo>
                    <a:pt x="128049" y="92865"/>
                  </a:lnTo>
                  <a:lnTo>
                    <a:pt x="165018" y="118503"/>
                  </a:lnTo>
                  <a:lnTo>
                    <a:pt x="182943" y="135661"/>
                  </a:lnTo>
                  <a:lnTo>
                    <a:pt x="177955" y="161209"/>
                  </a:lnTo>
                  <a:lnTo>
                    <a:pt x="168741" y="192959"/>
                  </a:lnTo>
                  <a:lnTo>
                    <a:pt x="156636" y="222349"/>
                  </a:lnTo>
                  <a:lnTo>
                    <a:pt x="142976" y="240817"/>
                  </a:lnTo>
                  <a:lnTo>
                    <a:pt x="140258" y="242773"/>
                  </a:lnTo>
                  <a:lnTo>
                    <a:pt x="171012" y="242773"/>
                  </a:lnTo>
                  <a:lnTo>
                    <a:pt x="178588" y="232996"/>
                  </a:lnTo>
                  <a:lnTo>
                    <a:pt x="193963" y="194456"/>
                  </a:lnTo>
                  <a:lnTo>
                    <a:pt x="203505" y="157991"/>
                  </a:lnTo>
                  <a:lnTo>
                    <a:pt x="207327" y="136702"/>
                  </a:lnTo>
                  <a:lnTo>
                    <a:pt x="206225" y="127898"/>
                  </a:lnTo>
                  <a:lnTo>
                    <a:pt x="197919" y="115585"/>
                  </a:lnTo>
                  <a:lnTo>
                    <a:pt x="177427" y="97515"/>
                  </a:lnTo>
                  <a:lnTo>
                    <a:pt x="139763" y="71437"/>
                  </a:lnTo>
                  <a:lnTo>
                    <a:pt x="207821" y="71437"/>
                  </a:lnTo>
                  <a:lnTo>
                    <a:pt x="170192" y="56798"/>
                  </a:lnTo>
                  <a:lnTo>
                    <a:pt x="122961" y="39166"/>
                  </a:lnTo>
                  <a:lnTo>
                    <a:pt x="267192" y="39166"/>
                  </a:lnTo>
                  <a:lnTo>
                    <a:pt x="246405" y="33921"/>
                  </a:lnTo>
                  <a:lnTo>
                    <a:pt x="234524" y="31724"/>
                  </a:lnTo>
                  <a:close/>
                </a:path>
                <a:path w="324485" h="267969">
                  <a:moveTo>
                    <a:pt x="207821" y="71437"/>
                  </a:moveTo>
                  <a:lnTo>
                    <a:pt x="139763" y="71437"/>
                  </a:lnTo>
                  <a:lnTo>
                    <a:pt x="174074" y="84354"/>
                  </a:lnTo>
                  <a:lnTo>
                    <a:pt x="203084" y="95594"/>
                  </a:lnTo>
                  <a:lnTo>
                    <a:pt x="224404" y="104321"/>
                  </a:lnTo>
                  <a:lnTo>
                    <a:pt x="235648" y="109702"/>
                  </a:lnTo>
                  <a:lnTo>
                    <a:pt x="239217" y="112941"/>
                  </a:lnTo>
                  <a:lnTo>
                    <a:pt x="244576" y="115341"/>
                  </a:lnTo>
                  <a:lnTo>
                    <a:pt x="251587" y="116840"/>
                  </a:lnTo>
                  <a:lnTo>
                    <a:pt x="265475" y="118428"/>
                  </a:lnTo>
                  <a:lnTo>
                    <a:pt x="280852" y="117514"/>
                  </a:lnTo>
                  <a:lnTo>
                    <a:pt x="296037" y="113612"/>
                  </a:lnTo>
                  <a:lnTo>
                    <a:pt x="309346" y="106235"/>
                  </a:lnTo>
                  <a:lnTo>
                    <a:pt x="315591" y="100176"/>
                  </a:lnTo>
                  <a:lnTo>
                    <a:pt x="319556" y="94109"/>
                  </a:lnTo>
                  <a:lnTo>
                    <a:pt x="266222" y="94109"/>
                  </a:lnTo>
                  <a:lnTo>
                    <a:pt x="256654" y="93027"/>
                  </a:lnTo>
                  <a:lnTo>
                    <a:pt x="253860" y="92430"/>
                  </a:lnTo>
                  <a:lnTo>
                    <a:pt x="252450" y="91821"/>
                  </a:lnTo>
                  <a:lnTo>
                    <a:pt x="252282" y="91782"/>
                  </a:lnTo>
                  <a:lnTo>
                    <a:pt x="252120" y="91782"/>
                  </a:lnTo>
                  <a:lnTo>
                    <a:pt x="238450" y="84317"/>
                  </a:lnTo>
                  <a:lnTo>
                    <a:pt x="209915" y="72251"/>
                  </a:lnTo>
                  <a:lnTo>
                    <a:pt x="207821" y="71437"/>
                  </a:lnTo>
                  <a:close/>
                </a:path>
                <a:path w="324485" h="267969">
                  <a:moveTo>
                    <a:pt x="267192" y="39166"/>
                  </a:moveTo>
                  <a:lnTo>
                    <a:pt x="122961" y="39166"/>
                  </a:lnTo>
                  <a:lnTo>
                    <a:pt x="153320" y="43121"/>
                  </a:lnTo>
                  <a:lnTo>
                    <a:pt x="183999" y="47536"/>
                  </a:lnTo>
                  <a:lnTo>
                    <a:pt x="241350" y="57734"/>
                  </a:lnTo>
                  <a:lnTo>
                    <a:pt x="286626" y="70257"/>
                  </a:lnTo>
                  <a:lnTo>
                    <a:pt x="299821" y="77343"/>
                  </a:lnTo>
                  <a:lnTo>
                    <a:pt x="299377" y="81381"/>
                  </a:lnTo>
                  <a:lnTo>
                    <a:pt x="266222" y="94109"/>
                  </a:lnTo>
                  <a:lnTo>
                    <a:pt x="319556" y="94109"/>
                  </a:lnTo>
                  <a:lnTo>
                    <a:pt x="320192" y="93137"/>
                  </a:lnTo>
                  <a:lnTo>
                    <a:pt x="323098" y="85223"/>
                  </a:lnTo>
                  <a:lnTo>
                    <a:pt x="324256" y="76542"/>
                  </a:lnTo>
                  <a:lnTo>
                    <a:pt x="320278" y="63709"/>
                  </a:lnTo>
                  <a:lnTo>
                    <a:pt x="306752" y="52751"/>
                  </a:lnTo>
                  <a:lnTo>
                    <a:pt x="282515" y="43033"/>
                  </a:lnTo>
                  <a:lnTo>
                    <a:pt x="267192" y="39166"/>
                  </a:lnTo>
                  <a:close/>
                </a:path>
                <a:path w="324485" h="267969">
                  <a:moveTo>
                    <a:pt x="252171" y="91757"/>
                  </a:moveTo>
                  <a:close/>
                </a:path>
              </a:pathLst>
            </a:custGeom>
            <a:solidFill>
              <a:srgbClr val="C7799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0" name="object 6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258027" y="1035645"/>
              <a:ext cx="84399" cy="136791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6452807" y="1201403"/>
              <a:ext cx="1512570" cy="324485"/>
            </a:xfrm>
            <a:custGeom>
              <a:avLst/>
              <a:gdLst/>
              <a:ahLst/>
              <a:cxnLst/>
              <a:rect l="l" t="t" r="r" b="b"/>
              <a:pathLst>
                <a:path w="1512570" h="324484">
                  <a:moveTo>
                    <a:pt x="505307" y="283262"/>
                  </a:moveTo>
                  <a:lnTo>
                    <a:pt x="531148" y="313091"/>
                  </a:lnTo>
                  <a:lnTo>
                    <a:pt x="540727" y="314695"/>
                  </a:lnTo>
                  <a:lnTo>
                    <a:pt x="544588" y="290654"/>
                  </a:lnTo>
                  <a:lnTo>
                    <a:pt x="535313" y="289102"/>
                  </a:lnTo>
                  <a:lnTo>
                    <a:pt x="525994" y="287423"/>
                  </a:lnTo>
                  <a:lnTo>
                    <a:pt x="516672" y="285623"/>
                  </a:lnTo>
                  <a:lnTo>
                    <a:pt x="505307" y="283262"/>
                  </a:lnTo>
                  <a:close/>
                </a:path>
                <a:path w="1512570" h="324484">
                  <a:moveTo>
                    <a:pt x="428117" y="262625"/>
                  </a:moveTo>
                  <a:lnTo>
                    <a:pt x="450366" y="294697"/>
                  </a:lnTo>
                  <a:lnTo>
                    <a:pt x="460209" y="297398"/>
                  </a:lnTo>
                  <a:lnTo>
                    <a:pt x="466509" y="273890"/>
                  </a:lnTo>
                  <a:lnTo>
                    <a:pt x="456942" y="271260"/>
                  </a:lnTo>
                  <a:lnTo>
                    <a:pt x="447332" y="268500"/>
                  </a:lnTo>
                  <a:lnTo>
                    <a:pt x="437712" y="265619"/>
                  </a:lnTo>
                  <a:lnTo>
                    <a:pt x="428117" y="262625"/>
                  </a:lnTo>
                  <a:close/>
                </a:path>
                <a:path w="1512570" h="324484">
                  <a:moveTo>
                    <a:pt x="584123" y="295899"/>
                  </a:moveTo>
                  <a:lnTo>
                    <a:pt x="615416" y="322874"/>
                  </a:lnTo>
                  <a:lnTo>
                    <a:pt x="622731" y="323217"/>
                  </a:lnTo>
                  <a:lnTo>
                    <a:pt x="623887" y="298909"/>
                  </a:lnTo>
                  <a:lnTo>
                    <a:pt x="616826" y="298566"/>
                  </a:lnTo>
                  <a:lnTo>
                    <a:pt x="609727" y="298121"/>
                  </a:lnTo>
                  <a:lnTo>
                    <a:pt x="596417" y="297093"/>
                  </a:lnTo>
                  <a:lnTo>
                    <a:pt x="590257" y="296534"/>
                  </a:lnTo>
                  <a:lnTo>
                    <a:pt x="584123" y="295899"/>
                  </a:lnTo>
                  <a:close/>
                </a:path>
                <a:path w="1512570" h="324484">
                  <a:moveTo>
                    <a:pt x="352945" y="234964"/>
                  </a:moveTo>
                  <a:lnTo>
                    <a:pt x="372330" y="268884"/>
                  </a:lnTo>
                  <a:lnTo>
                    <a:pt x="381838" y="272442"/>
                  </a:lnTo>
                  <a:lnTo>
                    <a:pt x="390258" y="249607"/>
                  </a:lnTo>
                  <a:lnTo>
                    <a:pt x="380981" y="246135"/>
                  </a:lnTo>
                  <a:lnTo>
                    <a:pt x="371649" y="242529"/>
                  </a:lnTo>
                  <a:lnTo>
                    <a:pt x="362294" y="238801"/>
                  </a:lnTo>
                  <a:lnTo>
                    <a:pt x="352945" y="234964"/>
                  </a:lnTo>
                  <a:close/>
                </a:path>
                <a:path w="1512570" h="324484">
                  <a:moveTo>
                    <a:pt x="703656" y="298350"/>
                  </a:moveTo>
                  <a:lnTo>
                    <a:pt x="693672" y="298893"/>
                  </a:lnTo>
                  <a:lnTo>
                    <a:pt x="683672" y="299301"/>
                  </a:lnTo>
                  <a:lnTo>
                    <a:pt x="673691" y="299573"/>
                  </a:lnTo>
                  <a:lnTo>
                    <a:pt x="663765" y="299709"/>
                  </a:lnTo>
                  <a:lnTo>
                    <a:pt x="663943" y="324055"/>
                  </a:lnTo>
                  <a:lnTo>
                    <a:pt x="674188" y="323910"/>
                  </a:lnTo>
                  <a:lnTo>
                    <a:pt x="684495" y="323626"/>
                  </a:lnTo>
                  <a:lnTo>
                    <a:pt x="694825" y="323205"/>
                  </a:lnTo>
                  <a:lnTo>
                    <a:pt x="705142" y="322645"/>
                  </a:lnTo>
                  <a:lnTo>
                    <a:pt x="703656" y="298350"/>
                  </a:lnTo>
                  <a:close/>
                </a:path>
                <a:path w="1512570" h="324484">
                  <a:moveTo>
                    <a:pt x="280149" y="201259"/>
                  </a:moveTo>
                  <a:lnTo>
                    <a:pt x="269087" y="222937"/>
                  </a:lnTo>
                  <a:lnTo>
                    <a:pt x="278290" y="227581"/>
                  </a:lnTo>
                  <a:lnTo>
                    <a:pt x="287531" y="232131"/>
                  </a:lnTo>
                  <a:lnTo>
                    <a:pt x="296776" y="236573"/>
                  </a:lnTo>
                  <a:lnTo>
                    <a:pt x="305993" y="240895"/>
                  </a:lnTo>
                  <a:lnTo>
                    <a:pt x="316230" y="218810"/>
                  </a:lnTo>
                  <a:lnTo>
                    <a:pt x="307215" y="214583"/>
                  </a:lnTo>
                  <a:lnTo>
                    <a:pt x="298175" y="210239"/>
                  </a:lnTo>
                  <a:lnTo>
                    <a:pt x="289142" y="205792"/>
                  </a:lnTo>
                  <a:lnTo>
                    <a:pt x="280149" y="201259"/>
                  </a:lnTo>
                  <a:close/>
                </a:path>
                <a:path w="1512570" h="324484">
                  <a:moveTo>
                    <a:pt x="782929" y="289193"/>
                  </a:moveTo>
                  <a:lnTo>
                    <a:pt x="773089" y="290800"/>
                  </a:lnTo>
                  <a:lnTo>
                    <a:pt x="763196" y="292281"/>
                  </a:lnTo>
                  <a:lnTo>
                    <a:pt x="753290" y="293631"/>
                  </a:lnTo>
                  <a:lnTo>
                    <a:pt x="743407" y="294845"/>
                  </a:lnTo>
                  <a:lnTo>
                    <a:pt x="746213" y="319013"/>
                  </a:lnTo>
                  <a:lnTo>
                    <a:pt x="756418" y="317766"/>
                  </a:lnTo>
                  <a:lnTo>
                    <a:pt x="766645" y="316375"/>
                  </a:lnTo>
                  <a:lnTo>
                    <a:pt x="776857" y="314845"/>
                  </a:lnTo>
                  <a:lnTo>
                    <a:pt x="787019" y="313184"/>
                  </a:lnTo>
                  <a:lnTo>
                    <a:pt x="782929" y="289193"/>
                  </a:lnTo>
                  <a:close/>
                </a:path>
                <a:path w="1512570" h="324484">
                  <a:moveTo>
                    <a:pt x="209905" y="162282"/>
                  </a:moveTo>
                  <a:lnTo>
                    <a:pt x="197370" y="183148"/>
                  </a:lnTo>
                  <a:lnTo>
                    <a:pt x="206176" y="188384"/>
                  </a:lnTo>
                  <a:lnTo>
                    <a:pt x="215049" y="193562"/>
                  </a:lnTo>
                  <a:lnTo>
                    <a:pt x="223959" y="198665"/>
                  </a:lnTo>
                  <a:lnTo>
                    <a:pt x="232879" y="203672"/>
                  </a:lnTo>
                  <a:lnTo>
                    <a:pt x="244690" y="182386"/>
                  </a:lnTo>
                  <a:lnTo>
                    <a:pt x="235957" y="177484"/>
                  </a:lnTo>
                  <a:lnTo>
                    <a:pt x="227226" y="172487"/>
                  </a:lnTo>
                  <a:lnTo>
                    <a:pt x="218532" y="167413"/>
                  </a:lnTo>
                  <a:lnTo>
                    <a:pt x="209905" y="162282"/>
                  </a:lnTo>
                  <a:close/>
                </a:path>
                <a:path w="1512570" h="324484">
                  <a:moveTo>
                    <a:pt x="860729" y="271502"/>
                  </a:moveTo>
                  <a:lnTo>
                    <a:pt x="851160" y="274163"/>
                  </a:lnTo>
                  <a:lnTo>
                    <a:pt x="841505" y="276708"/>
                  </a:lnTo>
                  <a:lnTo>
                    <a:pt x="831797" y="279126"/>
                  </a:lnTo>
                  <a:lnTo>
                    <a:pt x="822071" y="281408"/>
                  </a:lnTo>
                  <a:lnTo>
                    <a:pt x="827455" y="305145"/>
                  </a:lnTo>
                  <a:lnTo>
                    <a:pt x="837515" y="302786"/>
                  </a:lnTo>
                  <a:lnTo>
                    <a:pt x="847553" y="300287"/>
                  </a:lnTo>
                  <a:lnTo>
                    <a:pt x="857534" y="297654"/>
                  </a:lnTo>
                  <a:lnTo>
                    <a:pt x="867422" y="294896"/>
                  </a:lnTo>
                  <a:lnTo>
                    <a:pt x="860729" y="271502"/>
                  </a:lnTo>
                  <a:close/>
                </a:path>
                <a:path w="1512570" h="324484">
                  <a:moveTo>
                    <a:pt x="142367" y="118658"/>
                  </a:moveTo>
                  <a:lnTo>
                    <a:pt x="128511" y="138673"/>
                  </a:lnTo>
                  <a:lnTo>
                    <a:pt x="136969" y="144478"/>
                  </a:lnTo>
                  <a:lnTo>
                    <a:pt x="145484" y="150224"/>
                  </a:lnTo>
                  <a:lnTo>
                    <a:pt x="154028" y="155893"/>
                  </a:lnTo>
                  <a:lnTo>
                    <a:pt x="162572" y="161469"/>
                  </a:lnTo>
                  <a:lnTo>
                    <a:pt x="175793" y="141022"/>
                  </a:lnTo>
                  <a:lnTo>
                    <a:pt x="167404" y="135556"/>
                  </a:lnTo>
                  <a:lnTo>
                    <a:pt x="159018" y="129993"/>
                  </a:lnTo>
                  <a:lnTo>
                    <a:pt x="150663" y="124353"/>
                  </a:lnTo>
                  <a:lnTo>
                    <a:pt x="142367" y="118658"/>
                  </a:lnTo>
                  <a:close/>
                </a:path>
                <a:path w="1512570" h="324484">
                  <a:moveTo>
                    <a:pt x="77762" y="70779"/>
                  </a:moveTo>
                  <a:lnTo>
                    <a:pt x="62636" y="89854"/>
                  </a:lnTo>
                  <a:lnTo>
                    <a:pt x="70656" y="96161"/>
                  </a:lnTo>
                  <a:lnTo>
                    <a:pt x="78773" y="102435"/>
                  </a:lnTo>
                  <a:lnTo>
                    <a:pt x="86959" y="108655"/>
                  </a:lnTo>
                  <a:lnTo>
                    <a:pt x="95186" y="114797"/>
                  </a:lnTo>
                  <a:lnTo>
                    <a:pt x="109677" y="95239"/>
                  </a:lnTo>
                  <a:lnTo>
                    <a:pt x="101609" y="89213"/>
                  </a:lnTo>
                  <a:lnTo>
                    <a:pt x="93581" y="83114"/>
                  </a:lnTo>
                  <a:lnTo>
                    <a:pt x="85622" y="76962"/>
                  </a:lnTo>
                  <a:lnTo>
                    <a:pt x="77762" y="70779"/>
                  </a:lnTo>
                  <a:close/>
                </a:path>
                <a:path w="1512570" h="324484">
                  <a:moveTo>
                    <a:pt x="935939" y="245188"/>
                  </a:moveTo>
                  <a:lnTo>
                    <a:pt x="926803" y="248927"/>
                  </a:lnTo>
                  <a:lnTo>
                    <a:pt x="917535" y="252555"/>
                  </a:lnTo>
                  <a:lnTo>
                    <a:pt x="908169" y="256062"/>
                  </a:lnTo>
                  <a:lnTo>
                    <a:pt x="898740" y="259437"/>
                  </a:lnTo>
                  <a:lnTo>
                    <a:pt x="906767" y="282424"/>
                  </a:lnTo>
                  <a:lnTo>
                    <a:pt x="916540" y="278921"/>
                  </a:lnTo>
                  <a:lnTo>
                    <a:pt x="926252" y="275281"/>
                  </a:lnTo>
                  <a:lnTo>
                    <a:pt x="935863" y="271516"/>
                  </a:lnTo>
                  <a:lnTo>
                    <a:pt x="945337" y="267641"/>
                  </a:lnTo>
                  <a:lnTo>
                    <a:pt x="935939" y="245188"/>
                  </a:lnTo>
                  <a:close/>
                </a:path>
                <a:path w="1512570" h="324484">
                  <a:moveTo>
                    <a:pt x="17005" y="18620"/>
                  </a:moveTo>
                  <a:lnTo>
                    <a:pt x="0" y="36032"/>
                  </a:lnTo>
                  <a:lnTo>
                    <a:pt x="2238" y="38176"/>
                  </a:lnTo>
                  <a:lnTo>
                    <a:pt x="8212" y="43737"/>
                  </a:lnTo>
                  <a:lnTo>
                    <a:pt x="17807" y="52380"/>
                  </a:lnTo>
                  <a:lnTo>
                    <a:pt x="30911" y="63768"/>
                  </a:lnTo>
                  <a:lnTo>
                    <a:pt x="46710" y="45264"/>
                  </a:lnTo>
                  <a:lnTo>
                    <a:pt x="34041" y="34241"/>
                  </a:lnTo>
                  <a:lnTo>
                    <a:pt x="24747" y="25870"/>
                  </a:lnTo>
                  <a:lnTo>
                    <a:pt x="19008" y="20535"/>
                  </a:lnTo>
                  <a:lnTo>
                    <a:pt x="17005" y="18620"/>
                  </a:lnTo>
                  <a:close/>
                </a:path>
                <a:path w="1512570" h="324484">
                  <a:moveTo>
                    <a:pt x="1006982" y="209717"/>
                  </a:moveTo>
                  <a:lnTo>
                    <a:pt x="998558" y="214603"/>
                  </a:lnTo>
                  <a:lnTo>
                    <a:pt x="989918" y="219401"/>
                  </a:lnTo>
                  <a:lnTo>
                    <a:pt x="981095" y="224094"/>
                  </a:lnTo>
                  <a:lnTo>
                    <a:pt x="972121" y="228665"/>
                  </a:lnTo>
                  <a:lnTo>
                    <a:pt x="982967" y="250446"/>
                  </a:lnTo>
                  <a:lnTo>
                    <a:pt x="992339" y="245679"/>
                  </a:lnTo>
                  <a:lnTo>
                    <a:pt x="1001556" y="240781"/>
                  </a:lnTo>
                  <a:lnTo>
                    <a:pt x="1010588" y="235769"/>
                  </a:lnTo>
                  <a:lnTo>
                    <a:pt x="1019403" y="230659"/>
                  </a:lnTo>
                  <a:lnTo>
                    <a:pt x="1006982" y="209717"/>
                  </a:lnTo>
                  <a:close/>
                </a:path>
                <a:path w="1512570" h="324484">
                  <a:moveTo>
                    <a:pt x="1504619" y="275731"/>
                  </a:moveTo>
                  <a:lnTo>
                    <a:pt x="1482902" y="286742"/>
                  </a:lnTo>
                  <a:lnTo>
                    <a:pt x="1485303" y="291467"/>
                  </a:lnTo>
                  <a:lnTo>
                    <a:pt x="1487639" y="296496"/>
                  </a:lnTo>
                  <a:lnTo>
                    <a:pt x="1489862" y="301690"/>
                  </a:lnTo>
                  <a:lnTo>
                    <a:pt x="1512239" y="292127"/>
                  </a:lnTo>
                  <a:lnTo>
                    <a:pt x="1509814" y="286450"/>
                  </a:lnTo>
                  <a:lnTo>
                    <a:pt x="1507248" y="280926"/>
                  </a:lnTo>
                  <a:lnTo>
                    <a:pt x="1504619" y="275731"/>
                  </a:lnTo>
                  <a:close/>
                </a:path>
                <a:path w="1512570" h="324484">
                  <a:moveTo>
                    <a:pt x="1066736" y="135625"/>
                  </a:moveTo>
                  <a:lnTo>
                    <a:pt x="1047076" y="149976"/>
                  </a:lnTo>
                  <a:lnTo>
                    <a:pt x="1051050" y="155092"/>
                  </a:lnTo>
                  <a:lnTo>
                    <a:pt x="1055309" y="159977"/>
                  </a:lnTo>
                  <a:lnTo>
                    <a:pt x="1059849" y="164624"/>
                  </a:lnTo>
                  <a:lnTo>
                    <a:pt x="1064666" y="169026"/>
                  </a:lnTo>
                  <a:lnTo>
                    <a:pt x="1058846" y="173877"/>
                  </a:lnTo>
                  <a:lnTo>
                    <a:pt x="1052806" y="178691"/>
                  </a:lnTo>
                  <a:lnTo>
                    <a:pt x="1046558" y="183456"/>
                  </a:lnTo>
                  <a:lnTo>
                    <a:pt x="1040117" y="188165"/>
                  </a:lnTo>
                  <a:lnTo>
                    <a:pt x="1054290" y="207951"/>
                  </a:lnTo>
                  <a:lnTo>
                    <a:pt x="1062995" y="201548"/>
                  </a:lnTo>
                  <a:lnTo>
                    <a:pt x="1071373" y="195039"/>
                  </a:lnTo>
                  <a:lnTo>
                    <a:pt x="1079391" y="188449"/>
                  </a:lnTo>
                  <a:lnTo>
                    <a:pt x="1087018" y="181802"/>
                  </a:lnTo>
                  <a:lnTo>
                    <a:pt x="1082471" y="176722"/>
                  </a:lnTo>
                  <a:lnTo>
                    <a:pt x="1092987" y="159691"/>
                  </a:lnTo>
                  <a:lnTo>
                    <a:pt x="1085435" y="154527"/>
                  </a:lnTo>
                  <a:lnTo>
                    <a:pt x="1078528" y="148782"/>
                  </a:lnTo>
                  <a:lnTo>
                    <a:pt x="1072288" y="142475"/>
                  </a:lnTo>
                  <a:lnTo>
                    <a:pt x="1066736" y="135625"/>
                  </a:lnTo>
                  <a:close/>
                </a:path>
                <a:path w="1512570" h="324484">
                  <a:moveTo>
                    <a:pt x="1126883" y="173674"/>
                  </a:moveTo>
                  <a:lnTo>
                    <a:pt x="1120914" y="197271"/>
                  </a:lnTo>
                  <a:lnTo>
                    <a:pt x="1123048" y="197817"/>
                  </a:lnTo>
                  <a:lnTo>
                    <a:pt x="1125245" y="198325"/>
                  </a:lnTo>
                  <a:lnTo>
                    <a:pt x="1162558" y="204192"/>
                  </a:lnTo>
                  <a:lnTo>
                    <a:pt x="1165199" y="179999"/>
                  </a:lnTo>
                  <a:lnTo>
                    <a:pt x="1157860" y="179123"/>
                  </a:lnTo>
                  <a:lnTo>
                    <a:pt x="1150588" y="178119"/>
                  </a:lnTo>
                  <a:lnTo>
                    <a:pt x="1143411" y="176991"/>
                  </a:lnTo>
                  <a:lnTo>
                    <a:pt x="1133068" y="175135"/>
                  </a:lnTo>
                  <a:lnTo>
                    <a:pt x="1129944" y="174449"/>
                  </a:lnTo>
                  <a:lnTo>
                    <a:pt x="1126883" y="173674"/>
                  </a:lnTo>
                  <a:close/>
                </a:path>
                <a:path w="1512570" h="324484">
                  <a:moveTo>
                    <a:pt x="1204683" y="182602"/>
                  </a:moveTo>
                  <a:lnTo>
                    <a:pt x="1204010" y="206935"/>
                  </a:lnTo>
                  <a:lnTo>
                    <a:pt x="1213568" y="207126"/>
                  </a:lnTo>
                  <a:lnTo>
                    <a:pt x="1223500" y="207182"/>
                  </a:lnTo>
                  <a:lnTo>
                    <a:pt x="1233987" y="207102"/>
                  </a:lnTo>
                  <a:lnTo>
                    <a:pt x="1245209" y="206885"/>
                  </a:lnTo>
                  <a:lnTo>
                    <a:pt x="1244619" y="182839"/>
                  </a:lnTo>
                  <a:lnTo>
                    <a:pt x="1223538" y="182839"/>
                  </a:lnTo>
                  <a:lnTo>
                    <a:pt x="1213921" y="182785"/>
                  </a:lnTo>
                  <a:lnTo>
                    <a:pt x="1204683" y="182602"/>
                  </a:lnTo>
                  <a:close/>
                </a:path>
                <a:path w="1512570" h="324484">
                  <a:moveTo>
                    <a:pt x="1244612" y="182551"/>
                  </a:moveTo>
                  <a:lnTo>
                    <a:pt x="1233710" y="182761"/>
                  </a:lnTo>
                  <a:lnTo>
                    <a:pt x="1223538" y="182839"/>
                  </a:lnTo>
                  <a:lnTo>
                    <a:pt x="1244619" y="182839"/>
                  </a:lnTo>
                  <a:lnTo>
                    <a:pt x="1244612" y="182551"/>
                  </a:lnTo>
                  <a:close/>
                </a:path>
                <a:path w="1512570" h="324484">
                  <a:moveTo>
                    <a:pt x="1449527" y="209399"/>
                  </a:moveTo>
                  <a:lnTo>
                    <a:pt x="1435696" y="229427"/>
                  </a:lnTo>
                  <a:lnTo>
                    <a:pt x="1442924" y="234828"/>
                  </a:lnTo>
                  <a:lnTo>
                    <a:pt x="1449781" y="240811"/>
                  </a:lnTo>
                  <a:lnTo>
                    <a:pt x="1456313" y="247421"/>
                  </a:lnTo>
                  <a:lnTo>
                    <a:pt x="1462570" y="254700"/>
                  </a:lnTo>
                  <a:lnTo>
                    <a:pt x="1481543" y="239447"/>
                  </a:lnTo>
                  <a:lnTo>
                    <a:pt x="1474162" y="230884"/>
                  </a:lnTo>
                  <a:lnTo>
                    <a:pt x="1466345" y="223004"/>
                  </a:lnTo>
                  <a:lnTo>
                    <a:pt x="1458123" y="215834"/>
                  </a:lnTo>
                  <a:lnTo>
                    <a:pt x="1449527" y="209399"/>
                  </a:lnTo>
                  <a:close/>
                </a:path>
                <a:path w="1512570" h="324484">
                  <a:moveTo>
                    <a:pt x="1325968" y="180075"/>
                  </a:moveTo>
                  <a:lnTo>
                    <a:pt x="1315606" y="180190"/>
                  </a:lnTo>
                  <a:lnTo>
                    <a:pt x="1305255" y="180432"/>
                  </a:lnTo>
                  <a:lnTo>
                    <a:pt x="1284998" y="181142"/>
                  </a:lnTo>
                  <a:lnTo>
                    <a:pt x="1285925" y="205462"/>
                  </a:lnTo>
                  <a:lnTo>
                    <a:pt x="1305831" y="204764"/>
                  </a:lnTo>
                  <a:lnTo>
                    <a:pt x="1315963" y="204523"/>
                  </a:lnTo>
                  <a:lnTo>
                    <a:pt x="1326070" y="204408"/>
                  </a:lnTo>
                  <a:lnTo>
                    <a:pt x="1325968" y="180075"/>
                  </a:lnTo>
                  <a:close/>
                </a:path>
                <a:path w="1512570" h="324484">
                  <a:moveTo>
                    <a:pt x="1367764" y="181828"/>
                  </a:moveTo>
                  <a:lnTo>
                    <a:pt x="1365288" y="206046"/>
                  </a:lnTo>
                  <a:lnTo>
                    <a:pt x="1375489" y="207308"/>
                  </a:lnTo>
                  <a:lnTo>
                    <a:pt x="1385063" y="208947"/>
                  </a:lnTo>
                  <a:lnTo>
                    <a:pt x="1394068" y="210974"/>
                  </a:lnTo>
                  <a:lnTo>
                    <a:pt x="1402562" y="213400"/>
                  </a:lnTo>
                  <a:lnTo>
                    <a:pt x="1409928" y="190210"/>
                  </a:lnTo>
                  <a:lnTo>
                    <a:pt x="1400234" y="187428"/>
                  </a:lnTo>
                  <a:lnTo>
                    <a:pt x="1390022" y="185114"/>
                  </a:lnTo>
                  <a:lnTo>
                    <a:pt x="1379222" y="183252"/>
                  </a:lnTo>
                  <a:lnTo>
                    <a:pt x="1367764" y="181828"/>
                  </a:lnTo>
                  <a:close/>
                </a:path>
                <a:path w="1512570" h="324484">
                  <a:moveTo>
                    <a:pt x="1117600" y="104434"/>
                  </a:moveTo>
                  <a:lnTo>
                    <a:pt x="1113774" y="112113"/>
                  </a:lnTo>
                  <a:lnTo>
                    <a:pt x="1109148" y="119929"/>
                  </a:lnTo>
                  <a:lnTo>
                    <a:pt x="1103741" y="127853"/>
                  </a:lnTo>
                  <a:lnTo>
                    <a:pt x="1097572" y="135854"/>
                  </a:lnTo>
                  <a:lnTo>
                    <a:pt x="1116444" y="151233"/>
                  </a:lnTo>
                  <a:lnTo>
                    <a:pt x="1123570" y="141968"/>
                  </a:lnTo>
                  <a:lnTo>
                    <a:pt x="1129850" y="132728"/>
                  </a:lnTo>
                  <a:lnTo>
                    <a:pt x="1135266" y="123542"/>
                  </a:lnTo>
                  <a:lnTo>
                    <a:pt x="1139799" y="114441"/>
                  </a:lnTo>
                  <a:lnTo>
                    <a:pt x="1117600" y="104434"/>
                  </a:lnTo>
                  <a:close/>
                </a:path>
                <a:path w="1512570" h="324484">
                  <a:moveTo>
                    <a:pt x="1025918" y="64238"/>
                  </a:moveTo>
                  <a:lnTo>
                    <a:pt x="1024915" y="75397"/>
                  </a:lnTo>
                  <a:lnTo>
                    <a:pt x="1024966" y="86692"/>
                  </a:lnTo>
                  <a:lnTo>
                    <a:pt x="1026065" y="97967"/>
                  </a:lnTo>
                  <a:lnTo>
                    <a:pt x="1028204" y="109069"/>
                  </a:lnTo>
                  <a:lnTo>
                    <a:pt x="1051864" y="103342"/>
                  </a:lnTo>
                  <a:lnTo>
                    <a:pt x="1050148" y="94480"/>
                  </a:lnTo>
                  <a:lnTo>
                    <a:pt x="1049267" y="85485"/>
                  </a:lnTo>
                  <a:lnTo>
                    <a:pt x="1049322" y="75397"/>
                  </a:lnTo>
                  <a:lnTo>
                    <a:pt x="1050023" y="67591"/>
                  </a:lnTo>
                  <a:lnTo>
                    <a:pt x="1025918" y="64238"/>
                  </a:lnTo>
                  <a:close/>
                </a:path>
                <a:path w="1512570" h="324484">
                  <a:moveTo>
                    <a:pt x="1129728" y="25694"/>
                  </a:moveTo>
                  <a:lnTo>
                    <a:pt x="1111529" y="41848"/>
                  </a:lnTo>
                  <a:lnTo>
                    <a:pt x="1113256" y="43855"/>
                  </a:lnTo>
                  <a:lnTo>
                    <a:pt x="1117784" y="50104"/>
                  </a:lnTo>
                  <a:lnTo>
                    <a:pt x="1121189" y="56737"/>
                  </a:lnTo>
                  <a:lnTo>
                    <a:pt x="1123463" y="63730"/>
                  </a:lnTo>
                  <a:lnTo>
                    <a:pt x="1124597" y="71058"/>
                  </a:lnTo>
                  <a:lnTo>
                    <a:pt x="1148880" y="69242"/>
                  </a:lnTo>
                  <a:lnTo>
                    <a:pt x="1131912" y="28221"/>
                  </a:lnTo>
                  <a:lnTo>
                    <a:pt x="1131189" y="27357"/>
                  </a:lnTo>
                  <a:lnTo>
                    <a:pt x="1129728" y="25694"/>
                  </a:lnTo>
                  <a:close/>
                </a:path>
                <a:path w="1512570" h="324484">
                  <a:moveTo>
                    <a:pt x="1076169" y="0"/>
                  </a:moveTo>
                  <a:lnTo>
                    <a:pt x="1063820" y="3547"/>
                  </a:lnTo>
                  <a:lnTo>
                    <a:pt x="1052488" y="10649"/>
                  </a:lnTo>
                  <a:lnTo>
                    <a:pt x="1042581" y="21122"/>
                  </a:lnTo>
                  <a:lnTo>
                    <a:pt x="1062062" y="35714"/>
                  </a:lnTo>
                  <a:lnTo>
                    <a:pt x="1066134" y="31059"/>
                  </a:lnTo>
                  <a:lnTo>
                    <a:pt x="1071364" y="26991"/>
                  </a:lnTo>
                  <a:lnTo>
                    <a:pt x="1077734" y="24411"/>
                  </a:lnTo>
                  <a:lnTo>
                    <a:pt x="1085227" y="24221"/>
                  </a:lnTo>
                  <a:lnTo>
                    <a:pt x="1089126" y="192"/>
                  </a:lnTo>
                  <a:lnTo>
                    <a:pt x="1076169" y="0"/>
                  </a:lnTo>
                  <a:close/>
                </a:path>
              </a:pathLst>
            </a:custGeom>
            <a:solidFill>
              <a:srgbClr val="E8BF6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2" name="object 6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094430" y="6782637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/>
            <p:cNvSpPr/>
            <p:nvPr/>
          </p:nvSpPr>
          <p:spPr>
            <a:xfrm>
              <a:off x="7353388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/>
            <p:cNvSpPr/>
            <p:nvPr/>
          </p:nvSpPr>
          <p:spPr>
            <a:xfrm>
              <a:off x="9721964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/>
            <p:cNvSpPr/>
            <p:nvPr/>
          </p:nvSpPr>
          <p:spPr>
            <a:xfrm>
              <a:off x="991770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/>
            <p:cNvSpPr/>
            <p:nvPr/>
          </p:nvSpPr>
          <p:spPr>
            <a:xfrm>
              <a:off x="10268368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/>
            <p:cNvSpPr/>
            <p:nvPr/>
          </p:nvSpPr>
          <p:spPr>
            <a:xfrm>
              <a:off x="10467136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2" name="object 92"/>
          <p:cNvSpPr txBox="1"/>
          <p:nvPr/>
        </p:nvSpPr>
        <p:spPr>
          <a:xfrm>
            <a:off x="8541170" y="402192"/>
            <a:ext cx="205613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2BADC2"/>
                </a:solidFill>
                <a:latin typeface="Microsoft YaHei"/>
                <a:cs typeface="Microsoft YaHei"/>
              </a:rPr>
              <a:t>每個人都有發揮潛能的機會</a:t>
            </a:r>
            <a:endParaRPr sz="1300">
              <a:latin typeface="Microsoft YaHei"/>
              <a:cs typeface="Microsoft YaHei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32</a:t>
            </a:r>
            <a:endParaRPr sz="100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10517107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33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72C9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8541170" y="402192"/>
            <a:ext cx="205613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2BADC2"/>
                </a:solidFill>
                <a:latin typeface="SimSun"/>
                <a:cs typeface="SimSun"/>
              </a:rPr>
              <a:t>每個人都有發揮潛能的機會</a:t>
            </a:r>
            <a:endParaRPr sz="1300">
              <a:latin typeface="SimSun"/>
              <a:cs typeface="SimSu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9" name="object 6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7273" y="3784244"/>
              <a:ext cx="4439712" cy="3170458"/>
            </a:xfrm>
            <a:prstGeom prst="rect">
              <a:avLst/>
            </a:prstGeom>
          </p:spPr>
        </p:pic>
      </p:grpSp>
      <p:sp>
        <p:nvSpPr>
          <p:cNvPr id="70" name="object 70"/>
          <p:cNvSpPr txBox="1"/>
          <p:nvPr/>
        </p:nvSpPr>
        <p:spPr>
          <a:xfrm>
            <a:off x="6065080" y="950839"/>
            <a:ext cx="4286885" cy="2311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7780" marR="6350" indent="287655">
              <a:lnSpc>
                <a:spcPct val="136300"/>
              </a:lnSpc>
              <a:spcBef>
                <a:spcPts val="100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下課時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如抱著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遺憾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跟困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惑問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麼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總是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選不上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體育股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長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呢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我體育成績很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好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也很認真學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而且我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真的真的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很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想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要當一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次體育股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長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為什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麼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呢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問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好幾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學得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的答案都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endParaRPr sz="1100">
              <a:latin typeface="SimSun"/>
              <a:cs typeface="SimSun"/>
            </a:endParaRPr>
          </a:p>
          <a:p>
            <a:pPr algn="just" marL="17780" marR="5080" indent="-5715">
              <a:lnSpc>
                <a:spcPct val="136400"/>
              </a:lnSpc>
            </a:pP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妳是女生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欸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應該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男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生比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較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適合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吧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-32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帶操這種事女生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做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來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吧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！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時候沒有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要聽妳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帶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操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-18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妳體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績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是很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好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⋯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⋯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但也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不是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頂尖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吧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！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而且比起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男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女生本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來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就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比較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弱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聽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完同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回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如感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到更困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惑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百思不得其解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最後帶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著同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答案去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找了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完回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答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她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體育股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長的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工作需要借器材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帶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操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安排參加運 動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比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員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這些工作都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比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累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女生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做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來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男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生願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意的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話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還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是優先選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男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吧</a:t>
            </a:r>
            <a:r>
              <a:rPr dirty="0" sz="1100" spc="-150">
                <a:solidFill>
                  <a:srgbClr val="231F20"/>
                </a:solidFill>
                <a:latin typeface="SimSun"/>
                <a:cs typeface="SimSun"/>
              </a:rPr>
              <a:t>！」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34</a:t>
            </a:r>
            <a:endParaRPr sz="10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35</a:t>
            </a:r>
            <a:endParaRPr sz="10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070325" y="3465440"/>
            <a:ext cx="4279900" cy="2667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7655">
              <a:lnSpc>
                <a:spcPct val="136300"/>
              </a:lnSpc>
              <a:spcBef>
                <a:spcPts val="100"/>
              </a:spcBef>
            </a:pP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小如聽完這些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理由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後感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難以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接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受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裡有滿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滿的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解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為什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麼需要體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工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女生就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做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來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麼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任體育股長是以性別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作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為優先考量而不是能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呢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為什麼女生就不適合當體育股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長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呢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？」</a:t>
            </a:r>
            <a:endParaRPr sz="1100">
              <a:latin typeface="SimSun"/>
              <a:cs typeface="SimSun"/>
            </a:endParaRPr>
          </a:p>
          <a:p>
            <a:pPr>
              <a:lnSpc>
                <a:spcPct val="100000"/>
              </a:lnSpc>
            </a:pPr>
            <a:endParaRPr sz="1100">
              <a:latin typeface="SimSun"/>
              <a:cs typeface="SimSun"/>
            </a:endParaRPr>
          </a:p>
          <a:p>
            <a:pPr marL="13335">
              <a:lnSpc>
                <a:spcPct val="100000"/>
              </a:lnSpc>
              <a:spcBef>
                <a:spcPts val="815"/>
              </a:spcBef>
            </a:pPr>
            <a:r>
              <a:rPr dirty="0" sz="1500" spc="35">
                <a:solidFill>
                  <a:srgbClr val="2BADC2"/>
                </a:solidFill>
                <a:latin typeface="MS UI Gothic"/>
                <a:cs typeface="MS UI Gothic"/>
              </a:rPr>
              <a:t>議題討論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8290">
              <a:lnSpc>
                <a:spcPct val="136400"/>
              </a:lnSpc>
              <a:spcBef>
                <a:spcPts val="575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學校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裡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有所謂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什麼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樣的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情是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男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生才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做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者是女生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才能做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嗎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更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多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候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是鼓勵學生在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科中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加強表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依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照學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生的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特性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來因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材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適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-2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或者僅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是因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就有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區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隔</a:t>
            </a:r>
            <a:r>
              <a:rPr dirty="0" sz="1100" spc="-27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排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擠</a:t>
            </a:r>
            <a:r>
              <a:rPr dirty="0" sz="1100" spc="-27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限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？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相同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場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域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如果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把性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調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師把所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有重要的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領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工作都交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給女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針對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男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同學的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抗議卻僅</a:t>
            </a:r>
            <a:r>
              <a:rPr dirty="0" sz="1100" spc="-4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女生比較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較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適合擔任領導 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來回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覆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這樣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回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答對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男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生來說會不會覺得是種性別歧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呢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70595" y="1004636"/>
            <a:ext cx="4283075" cy="12420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2BADC2"/>
                </a:solidFill>
                <a:latin typeface="MS UI Gothic"/>
                <a:cs typeface="MS UI Gothic"/>
              </a:rPr>
              <a:t>案例故事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7655">
              <a:lnSpc>
                <a:spcPct val="136400"/>
              </a:lnSpc>
              <a:spcBef>
                <a:spcPts val="575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國小六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級的女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對體育運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非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有興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趣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也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很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天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從來不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為自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己設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限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盡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地在運動場上表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尤其在運動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會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和運動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比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賽的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現場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總有她活躍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影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績向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來也是班上前三 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熱愛體育運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動的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70631" y="2449438"/>
            <a:ext cx="4279900" cy="939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7655">
              <a:lnSpc>
                <a:spcPct val="136400"/>
              </a:lnSpc>
              <a:spcBef>
                <a:spcPts val="100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一次的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班級幹部投票又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這次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樣積極參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毛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薦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競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選擔任體育股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長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直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以來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採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開舉手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投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票或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指定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方式來選任體育股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長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每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她都參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加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卻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從來沒有被選上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過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選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上的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都是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男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最後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很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幸的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還是落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選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01" y="1803"/>
            <a:ext cx="11015345" cy="7774305"/>
            <a:chOff x="901" y="1803"/>
            <a:chExt cx="11015345" cy="7774305"/>
          </a:xfrm>
        </p:grpSpPr>
        <p:sp>
          <p:nvSpPr>
            <p:cNvPr id="3" name="object 3"/>
            <p:cNvSpPr/>
            <p:nvPr/>
          </p:nvSpPr>
          <p:spPr>
            <a:xfrm>
              <a:off x="5615101" y="1828"/>
              <a:ext cx="5401310" cy="7774305"/>
            </a:xfrm>
            <a:custGeom>
              <a:avLst/>
              <a:gdLst/>
              <a:ahLst/>
              <a:cxnLst/>
              <a:rect l="l" t="t" r="r" b="b"/>
              <a:pathLst>
                <a:path w="5401309" h="7774305">
                  <a:moveTo>
                    <a:pt x="0" y="7774178"/>
                  </a:moveTo>
                  <a:lnTo>
                    <a:pt x="5400903" y="7774178"/>
                  </a:lnTo>
                  <a:lnTo>
                    <a:pt x="5400903" y="0"/>
                  </a:lnTo>
                  <a:lnTo>
                    <a:pt x="0" y="0"/>
                  </a:lnTo>
                  <a:lnTo>
                    <a:pt x="0" y="7774178"/>
                  </a:lnTo>
                  <a:close/>
                </a:path>
              </a:pathLst>
            </a:custGeom>
            <a:solidFill>
              <a:srgbClr val="80D2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596940" y="3243469"/>
              <a:ext cx="3058160" cy="2350135"/>
            </a:xfrm>
            <a:custGeom>
              <a:avLst/>
              <a:gdLst/>
              <a:ahLst/>
              <a:cxnLst/>
              <a:rect l="l" t="t" r="r" b="b"/>
              <a:pathLst>
                <a:path w="3058159" h="2350135">
                  <a:moveTo>
                    <a:pt x="73410" y="0"/>
                  </a:moveTo>
                  <a:lnTo>
                    <a:pt x="20899" y="1908"/>
                  </a:lnTo>
                  <a:lnTo>
                    <a:pt x="1927" y="16375"/>
                  </a:lnTo>
                  <a:lnTo>
                    <a:pt x="0" y="47180"/>
                  </a:lnTo>
                  <a:lnTo>
                    <a:pt x="5730" y="427084"/>
                  </a:lnTo>
                  <a:lnTo>
                    <a:pt x="32766" y="2333688"/>
                  </a:lnTo>
                  <a:lnTo>
                    <a:pt x="1449006" y="2339670"/>
                  </a:lnTo>
                  <a:lnTo>
                    <a:pt x="3046006" y="2350109"/>
                  </a:lnTo>
                  <a:lnTo>
                    <a:pt x="3057664" y="4635"/>
                  </a:lnTo>
                  <a:lnTo>
                    <a:pt x="175958" y="6871"/>
                  </a:lnTo>
                  <a:lnTo>
                    <a:pt x="73410" y="0"/>
                  </a:lnTo>
                  <a:close/>
                </a:path>
              </a:pathLst>
            </a:custGeom>
            <a:solidFill>
              <a:srgbClr val="E5C78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325068" y="4271316"/>
              <a:ext cx="58720" cy="34712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0449860" y="4276999"/>
              <a:ext cx="40640" cy="24130"/>
            </a:xfrm>
            <a:custGeom>
              <a:avLst/>
              <a:gdLst/>
              <a:ahLst/>
              <a:cxnLst/>
              <a:rect l="l" t="t" r="r" b="b"/>
              <a:pathLst>
                <a:path w="40640" h="24129">
                  <a:moveTo>
                    <a:pt x="39402" y="17627"/>
                  </a:moveTo>
                  <a:lnTo>
                    <a:pt x="32597" y="17627"/>
                  </a:lnTo>
                  <a:lnTo>
                    <a:pt x="35912" y="23622"/>
                  </a:lnTo>
                  <a:lnTo>
                    <a:pt x="39402" y="17627"/>
                  </a:lnTo>
                  <a:close/>
                </a:path>
                <a:path w="40640" h="24129">
                  <a:moveTo>
                    <a:pt x="20875" y="10731"/>
                  </a:moveTo>
                  <a:lnTo>
                    <a:pt x="20875" y="15036"/>
                  </a:lnTo>
                  <a:lnTo>
                    <a:pt x="25167" y="15036"/>
                  </a:lnTo>
                  <a:lnTo>
                    <a:pt x="28152" y="23279"/>
                  </a:lnTo>
                  <a:lnTo>
                    <a:pt x="32597" y="17627"/>
                  </a:lnTo>
                  <a:lnTo>
                    <a:pt x="39402" y="17627"/>
                  </a:lnTo>
                  <a:lnTo>
                    <a:pt x="39661" y="17183"/>
                  </a:lnTo>
                  <a:lnTo>
                    <a:pt x="29473" y="17183"/>
                  </a:lnTo>
                  <a:lnTo>
                    <a:pt x="28863" y="13716"/>
                  </a:lnTo>
                  <a:lnTo>
                    <a:pt x="31354" y="13487"/>
                  </a:lnTo>
                  <a:lnTo>
                    <a:pt x="23694" y="13487"/>
                  </a:lnTo>
                  <a:lnTo>
                    <a:pt x="20875" y="10731"/>
                  </a:lnTo>
                  <a:close/>
                </a:path>
                <a:path w="40640" h="24129">
                  <a:moveTo>
                    <a:pt x="10253" y="12325"/>
                  </a:moveTo>
                  <a:lnTo>
                    <a:pt x="9076" y="13246"/>
                  </a:lnTo>
                  <a:lnTo>
                    <a:pt x="3501" y="13411"/>
                  </a:lnTo>
                  <a:lnTo>
                    <a:pt x="1545" y="17183"/>
                  </a:lnTo>
                  <a:lnTo>
                    <a:pt x="7857" y="17754"/>
                  </a:lnTo>
                  <a:lnTo>
                    <a:pt x="9521" y="20142"/>
                  </a:lnTo>
                  <a:lnTo>
                    <a:pt x="12290" y="17183"/>
                  </a:lnTo>
                  <a:lnTo>
                    <a:pt x="7019" y="16941"/>
                  </a:lnTo>
                  <a:lnTo>
                    <a:pt x="10253" y="12325"/>
                  </a:lnTo>
                  <a:close/>
                </a:path>
                <a:path w="40640" h="24129">
                  <a:moveTo>
                    <a:pt x="10785" y="6438"/>
                  </a:moveTo>
                  <a:lnTo>
                    <a:pt x="10143" y="6438"/>
                  </a:lnTo>
                  <a:lnTo>
                    <a:pt x="10131" y="8585"/>
                  </a:lnTo>
                  <a:lnTo>
                    <a:pt x="11858" y="8991"/>
                  </a:lnTo>
                  <a:lnTo>
                    <a:pt x="12145" y="10150"/>
                  </a:lnTo>
                  <a:lnTo>
                    <a:pt x="14423" y="10731"/>
                  </a:lnTo>
                  <a:lnTo>
                    <a:pt x="14118" y="19367"/>
                  </a:lnTo>
                  <a:lnTo>
                    <a:pt x="19935" y="16408"/>
                  </a:lnTo>
                  <a:lnTo>
                    <a:pt x="25167" y="15036"/>
                  </a:lnTo>
                  <a:lnTo>
                    <a:pt x="20875" y="15036"/>
                  </a:lnTo>
                  <a:lnTo>
                    <a:pt x="14576" y="13208"/>
                  </a:lnTo>
                  <a:lnTo>
                    <a:pt x="23669" y="9626"/>
                  </a:lnTo>
                  <a:lnTo>
                    <a:pt x="23123" y="8585"/>
                  </a:lnTo>
                  <a:lnTo>
                    <a:pt x="14423" y="8585"/>
                  </a:lnTo>
                  <a:lnTo>
                    <a:pt x="10869" y="7277"/>
                  </a:lnTo>
                  <a:lnTo>
                    <a:pt x="10785" y="6438"/>
                  </a:lnTo>
                  <a:close/>
                </a:path>
                <a:path w="40640" h="24129">
                  <a:moveTo>
                    <a:pt x="30601" y="4292"/>
                  </a:moveTo>
                  <a:lnTo>
                    <a:pt x="20875" y="4292"/>
                  </a:lnTo>
                  <a:lnTo>
                    <a:pt x="27911" y="7277"/>
                  </a:lnTo>
                  <a:lnTo>
                    <a:pt x="36077" y="9131"/>
                  </a:lnTo>
                  <a:lnTo>
                    <a:pt x="38058" y="17183"/>
                  </a:lnTo>
                  <a:lnTo>
                    <a:pt x="39661" y="17183"/>
                  </a:lnTo>
                  <a:lnTo>
                    <a:pt x="40517" y="15714"/>
                  </a:lnTo>
                  <a:lnTo>
                    <a:pt x="37931" y="8812"/>
                  </a:lnTo>
                  <a:lnTo>
                    <a:pt x="30601" y="4292"/>
                  </a:lnTo>
                  <a:close/>
                </a:path>
                <a:path w="40640" h="24129">
                  <a:moveTo>
                    <a:pt x="31619" y="10731"/>
                  </a:moveTo>
                  <a:lnTo>
                    <a:pt x="28800" y="13487"/>
                  </a:lnTo>
                  <a:lnTo>
                    <a:pt x="31492" y="13474"/>
                  </a:lnTo>
                  <a:lnTo>
                    <a:pt x="31619" y="10731"/>
                  </a:lnTo>
                  <a:close/>
                </a:path>
                <a:path w="40640" h="24129">
                  <a:moveTo>
                    <a:pt x="7997" y="0"/>
                  </a:moveTo>
                  <a:lnTo>
                    <a:pt x="8085" y="5566"/>
                  </a:lnTo>
                  <a:lnTo>
                    <a:pt x="3800" y="8135"/>
                  </a:lnTo>
                  <a:lnTo>
                    <a:pt x="0" y="9860"/>
                  </a:lnTo>
                  <a:lnTo>
                    <a:pt x="1545" y="12890"/>
                  </a:lnTo>
                  <a:lnTo>
                    <a:pt x="3654" y="9982"/>
                  </a:lnTo>
                  <a:lnTo>
                    <a:pt x="7273" y="8585"/>
                  </a:lnTo>
                  <a:lnTo>
                    <a:pt x="10143" y="6438"/>
                  </a:lnTo>
                  <a:lnTo>
                    <a:pt x="10785" y="6438"/>
                  </a:lnTo>
                  <a:lnTo>
                    <a:pt x="10893" y="2095"/>
                  </a:lnTo>
                  <a:lnTo>
                    <a:pt x="7997" y="0"/>
                  </a:lnTo>
                  <a:close/>
                </a:path>
                <a:path w="40640" h="24129">
                  <a:moveTo>
                    <a:pt x="11832" y="10071"/>
                  </a:moveTo>
                  <a:lnTo>
                    <a:pt x="10253" y="12325"/>
                  </a:lnTo>
                  <a:lnTo>
                    <a:pt x="12290" y="10731"/>
                  </a:lnTo>
                  <a:lnTo>
                    <a:pt x="12145" y="10150"/>
                  </a:lnTo>
                  <a:lnTo>
                    <a:pt x="11832" y="10071"/>
                  </a:lnTo>
                  <a:close/>
                </a:path>
                <a:path w="40640" h="24129">
                  <a:moveTo>
                    <a:pt x="18728" y="2146"/>
                  </a:moveTo>
                  <a:lnTo>
                    <a:pt x="18843" y="5842"/>
                  </a:lnTo>
                  <a:lnTo>
                    <a:pt x="17077" y="7645"/>
                  </a:lnTo>
                  <a:lnTo>
                    <a:pt x="14423" y="8585"/>
                  </a:lnTo>
                  <a:lnTo>
                    <a:pt x="23123" y="8585"/>
                  </a:lnTo>
                  <a:lnTo>
                    <a:pt x="20875" y="4292"/>
                  </a:lnTo>
                  <a:lnTo>
                    <a:pt x="30601" y="4292"/>
                  </a:lnTo>
                  <a:lnTo>
                    <a:pt x="30039" y="3946"/>
                  </a:lnTo>
                  <a:lnTo>
                    <a:pt x="18728" y="214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10449860" y="4276999"/>
              <a:ext cx="40640" cy="24130"/>
            </a:xfrm>
            <a:custGeom>
              <a:avLst/>
              <a:gdLst/>
              <a:ahLst/>
              <a:cxnLst/>
              <a:rect l="l" t="t" r="r" b="b"/>
              <a:pathLst>
                <a:path w="40640" h="24129">
                  <a:moveTo>
                    <a:pt x="10143" y="6438"/>
                  </a:moveTo>
                  <a:lnTo>
                    <a:pt x="7273" y="8585"/>
                  </a:lnTo>
                  <a:lnTo>
                    <a:pt x="3654" y="9982"/>
                  </a:lnTo>
                  <a:lnTo>
                    <a:pt x="1545" y="12890"/>
                  </a:lnTo>
                  <a:lnTo>
                    <a:pt x="0" y="9860"/>
                  </a:lnTo>
                  <a:lnTo>
                    <a:pt x="3800" y="8135"/>
                  </a:lnTo>
                  <a:lnTo>
                    <a:pt x="8085" y="5566"/>
                  </a:lnTo>
                  <a:lnTo>
                    <a:pt x="7997" y="0"/>
                  </a:lnTo>
                  <a:lnTo>
                    <a:pt x="10893" y="2095"/>
                  </a:lnTo>
                  <a:lnTo>
                    <a:pt x="10766" y="7239"/>
                  </a:lnTo>
                  <a:lnTo>
                    <a:pt x="14423" y="8585"/>
                  </a:lnTo>
                  <a:lnTo>
                    <a:pt x="17077" y="7645"/>
                  </a:lnTo>
                  <a:lnTo>
                    <a:pt x="18843" y="5842"/>
                  </a:lnTo>
                  <a:lnTo>
                    <a:pt x="18728" y="2146"/>
                  </a:lnTo>
                  <a:lnTo>
                    <a:pt x="30039" y="3946"/>
                  </a:lnTo>
                  <a:lnTo>
                    <a:pt x="37931" y="8812"/>
                  </a:lnTo>
                  <a:lnTo>
                    <a:pt x="40517" y="15714"/>
                  </a:lnTo>
                  <a:lnTo>
                    <a:pt x="35912" y="23622"/>
                  </a:lnTo>
                  <a:lnTo>
                    <a:pt x="32597" y="17627"/>
                  </a:lnTo>
                  <a:lnTo>
                    <a:pt x="28152" y="23279"/>
                  </a:lnTo>
                  <a:lnTo>
                    <a:pt x="25167" y="15036"/>
                  </a:lnTo>
                  <a:lnTo>
                    <a:pt x="19935" y="16408"/>
                  </a:lnTo>
                  <a:lnTo>
                    <a:pt x="14118" y="19367"/>
                  </a:lnTo>
                  <a:lnTo>
                    <a:pt x="14423" y="10731"/>
                  </a:lnTo>
                  <a:lnTo>
                    <a:pt x="11832" y="10071"/>
                  </a:lnTo>
                  <a:lnTo>
                    <a:pt x="7019" y="16941"/>
                  </a:lnTo>
                  <a:lnTo>
                    <a:pt x="12290" y="17183"/>
                  </a:lnTo>
                  <a:lnTo>
                    <a:pt x="9521" y="20142"/>
                  </a:lnTo>
                  <a:lnTo>
                    <a:pt x="7857" y="17754"/>
                  </a:lnTo>
                  <a:lnTo>
                    <a:pt x="1545" y="17183"/>
                  </a:lnTo>
                  <a:lnTo>
                    <a:pt x="3501" y="13411"/>
                  </a:lnTo>
                  <a:lnTo>
                    <a:pt x="9076" y="13246"/>
                  </a:lnTo>
                  <a:lnTo>
                    <a:pt x="12290" y="10731"/>
                  </a:lnTo>
                  <a:lnTo>
                    <a:pt x="11858" y="8991"/>
                  </a:lnTo>
                  <a:lnTo>
                    <a:pt x="10131" y="8585"/>
                  </a:lnTo>
                  <a:lnTo>
                    <a:pt x="10143" y="6438"/>
                  </a:lnTo>
                  <a:close/>
                </a:path>
                <a:path w="40640" h="24129">
                  <a:moveTo>
                    <a:pt x="20875" y="4292"/>
                  </a:moveTo>
                  <a:lnTo>
                    <a:pt x="23669" y="9626"/>
                  </a:lnTo>
                  <a:lnTo>
                    <a:pt x="14576" y="13208"/>
                  </a:lnTo>
                  <a:lnTo>
                    <a:pt x="20875" y="15036"/>
                  </a:lnTo>
                  <a:lnTo>
                    <a:pt x="20875" y="10731"/>
                  </a:lnTo>
                  <a:lnTo>
                    <a:pt x="23694" y="13487"/>
                  </a:lnTo>
                  <a:lnTo>
                    <a:pt x="28800" y="13487"/>
                  </a:lnTo>
                  <a:lnTo>
                    <a:pt x="31619" y="10731"/>
                  </a:lnTo>
                  <a:lnTo>
                    <a:pt x="31492" y="13474"/>
                  </a:lnTo>
                  <a:lnTo>
                    <a:pt x="28863" y="13716"/>
                  </a:lnTo>
                  <a:lnTo>
                    <a:pt x="29473" y="17183"/>
                  </a:lnTo>
                  <a:lnTo>
                    <a:pt x="38058" y="17183"/>
                  </a:lnTo>
                  <a:lnTo>
                    <a:pt x="36077" y="9131"/>
                  </a:lnTo>
                  <a:lnTo>
                    <a:pt x="27911" y="7277"/>
                  </a:lnTo>
                  <a:lnTo>
                    <a:pt x="20875" y="429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10464436" y="4281293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5" h="13335">
                  <a:moveTo>
                    <a:pt x="21894" y="6438"/>
                  </a:moveTo>
                  <a:lnTo>
                    <a:pt x="17043" y="6438"/>
                  </a:lnTo>
                  <a:lnTo>
                    <a:pt x="16929" y="9182"/>
                  </a:lnTo>
                  <a:lnTo>
                    <a:pt x="14287" y="9423"/>
                  </a:lnTo>
                  <a:lnTo>
                    <a:pt x="14884" y="12890"/>
                  </a:lnTo>
                  <a:lnTo>
                    <a:pt x="23482" y="12890"/>
                  </a:lnTo>
                  <a:lnTo>
                    <a:pt x="21894" y="6438"/>
                  </a:lnTo>
                  <a:close/>
                </a:path>
                <a:path w="23495" h="13335">
                  <a:moveTo>
                    <a:pt x="6286" y="6439"/>
                  </a:moveTo>
                  <a:lnTo>
                    <a:pt x="0" y="8915"/>
                  </a:lnTo>
                  <a:lnTo>
                    <a:pt x="6286" y="10744"/>
                  </a:lnTo>
                  <a:lnTo>
                    <a:pt x="6286" y="6439"/>
                  </a:lnTo>
                  <a:close/>
                </a:path>
                <a:path w="23495" h="13335">
                  <a:moveTo>
                    <a:pt x="6286" y="0"/>
                  </a:moveTo>
                  <a:lnTo>
                    <a:pt x="9093" y="5333"/>
                  </a:lnTo>
                  <a:lnTo>
                    <a:pt x="6287" y="6439"/>
                  </a:lnTo>
                  <a:lnTo>
                    <a:pt x="9118" y="9207"/>
                  </a:lnTo>
                  <a:lnTo>
                    <a:pt x="14224" y="9207"/>
                  </a:lnTo>
                  <a:lnTo>
                    <a:pt x="17043" y="6438"/>
                  </a:lnTo>
                  <a:lnTo>
                    <a:pt x="21894" y="6438"/>
                  </a:lnTo>
                  <a:lnTo>
                    <a:pt x="21501" y="4838"/>
                  </a:lnTo>
                  <a:lnTo>
                    <a:pt x="13335" y="2984"/>
                  </a:lnTo>
                  <a:lnTo>
                    <a:pt x="6286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0464436" y="4281293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5" h="13335">
                  <a:moveTo>
                    <a:pt x="23482" y="12890"/>
                  </a:moveTo>
                  <a:lnTo>
                    <a:pt x="14884" y="12890"/>
                  </a:lnTo>
                  <a:lnTo>
                    <a:pt x="14287" y="9423"/>
                  </a:lnTo>
                  <a:lnTo>
                    <a:pt x="16929" y="9182"/>
                  </a:lnTo>
                  <a:lnTo>
                    <a:pt x="17043" y="6438"/>
                  </a:lnTo>
                  <a:lnTo>
                    <a:pt x="14224" y="9207"/>
                  </a:lnTo>
                  <a:lnTo>
                    <a:pt x="9118" y="9207"/>
                  </a:lnTo>
                  <a:lnTo>
                    <a:pt x="6286" y="6438"/>
                  </a:lnTo>
                  <a:lnTo>
                    <a:pt x="6286" y="10744"/>
                  </a:lnTo>
                  <a:lnTo>
                    <a:pt x="0" y="8915"/>
                  </a:lnTo>
                  <a:lnTo>
                    <a:pt x="9093" y="5333"/>
                  </a:lnTo>
                  <a:lnTo>
                    <a:pt x="6286" y="0"/>
                  </a:lnTo>
                  <a:lnTo>
                    <a:pt x="13335" y="2984"/>
                  </a:lnTo>
                  <a:lnTo>
                    <a:pt x="21501" y="4838"/>
                  </a:lnTo>
                  <a:lnTo>
                    <a:pt x="23482" y="1289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10490946" y="4279723"/>
              <a:ext cx="8890" cy="13970"/>
            </a:xfrm>
            <a:custGeom>
              <a:avLst/>
              <a:gdLst/>
              <a:ahLst/>
              <a:cxnLst/>
              <a:rect l="l" t="t" r="r" b="b"/>
              <a:pathLst>
                <a:path w="8890" h="13970">
                  <a:moveTo>
                    <a:pt x="0" y="0"/>
                  </a:moveTo>
                  <a:lnTo>
                    <a:pt x="5562" y="10160"/>
                  </a:lnTo>
                  <a:lnTo>
                    <a:pt x="7429" y="13563"/>
                  </a:lnTo>
                  <a:lnTo>
                    <a:pt x="8381" y="11544"/>
                  </a:lnTo>
                  <a:lnTo>
                    <a:pt x="6972" y="41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10490946" y="4279723"/>
              <a:ext cx="8890" cy="13970"/>
            </a:xfrm>
            <a:custGeom>
              <a:avLst/>
              <a:gdLst/>
              <a:ahLst/>
              <a:cxnLst/>
              <a:rect l="l" t="t" r="r" b="b"/>
              <a:pathLst>
                <a:path w="8890" h="13970">
                  <a:moveTo>
                    <a:pt x="5562" y="10160"/>
                  </a:moveTo>
                  <a:lnTo>
                    <a:pt x="0" y="0"/>
                  </a:lnTo>
                  <a:lnTo>
                    <a:pt x="6972" y="4152"/>
                  </a:lnTo>
                  <a:lnTo>
                    <a:pt x="7708" y="8013"/>
                  </a:lnTo>
                  <a:lnTo>
                    <a:pt x="8381" y="11544"/>
                  </a:lnTo>
                  <a:lnTo>
                    <a:pt x="7429" y="13563"/>
                  </a:lnTo>
                  <a:lnTo>
                    <a:pt x="5562" y="1016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067967" y="4283746"/>
              <a:ext cx="176211" cy="43768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928363" y="4306144"/>
              <a:ext cx="70054" cy="40703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343830" y="3970470"/>
              <a:ext cx="698600" cy="641850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172328" y="4028876"/>
              <a:ext cx="718492" cy="47149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167349" y="4851753"/>
              <a:ext cx="1413737" cy="716193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092385" y="1760724"/>
              <a:ext cx="3500348" cy="5280006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7265289" y="1725726"/>
              <a:ext cx="3278504" cy="974090"/>
            </a:xfrm>
            <a:custGeom>
              <a:avLst/>
              <a:gdLst/>
              <a:ahLst/>
              <a:cxnLst/>
              <a:rect l="l" t="t" r="r" b="b"/>
              <a:pathLst>
                <a:path w="3278504" h="974089">
                  <a:moveTo>
                    <a:pt x="3278124" y="0"/>
                  </a:moveTo>
                  <a:lnTo>
                    <a:pt x="0" y="0"/>
                  </a:lnTo>
                  <a:lnTo>
                    <a:pt x="0" y="973836"/>
                  </a:lnTo>
                  <a:lnTo>
                    <a:pt x="3278124" y="973836"/>
                  </a:lnTo>
                  <a:lnTo>
                    <a:pt x="3278124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" name="object 1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290124" y="1755096"/>
              <a:ext cx="3155984" cy="845967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901" y="1803"/>
              <a:ext cx="5614670" cy="7774305"/>
            </a:xfrm>
            <a:custGeom>
              <a:avLst/>
              <a:gdLst/>
              <a:ahLst/>
              <a:cxnLst/>
              <a:rect l="l" t="t" r="r" b="b"/>
              <a:pathLst>
                <a:path w="5614670" h="7774305">
                  <a:moveTo>
                    <a:pt x="5614200" y="0"/>
                  </a:moveTo>
                  <a:lnTo>
                    <a:pt x="0" y="0"/>
                  </a:lnTo>
                  <a:lnTo>
                    <a:pt x="0" y="7774203"/>
                  </a:lnTo>
                  <a:lnTo>
                    <a:pt x="5614200" y="7774203"/>
                  </a:lnTo>
                  <a:lnTo>
                    <a:pt x="5614200" y="0"/>
                  </a:lnTo>
                  <a:close/>
                </a:path>
              </a:pathLst>
            </a:custGeom>
            <a:solidFill>
              <a:srgbClr val="FFEC97"/>
            </a:solidFill>
          </p:spPr>
          <p:txBody>
            <a:bodyPr wrap="square" lIns="0" tIns="0" rIns="0" bIns="0" rtlCol="0"/>
            <a:lstStyle/>
            <a:p/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72C9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455723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" name="object 37"/>
          <p:cNvSpPr txBox="1"/>
          <p:nvPr/>
        </p:nvSpPr>
        <p:spPr>
          <a:xfrm>
            <a:off x="8541170" y="402192"/>
            <a:ext cx="205613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2BADC2"/>
                </a:solidFill>
                <a:latin typeface="Microsoft YaHei"/>
                <a:cs typeface="Microsoft YaHei"/>
              </a:rPr>
              <a:t>每個人都有發揮潛能的機會</a:t>
            </a:r>
            <a:endParaRPr sz="1300">
              <a:latin typeface="Microsoft YaHei"/>
              <a:cs typeface="Microsoft YaHei"/>
            </a:endParaRPr>
          </a:p>
        </p:txBody>
      </p:sp>
      <p:grpSp>
        <p:nvGrpSpPr>
          <p:cNvPr id="38" name="object 38"/>
          <p:cNvGrpSpPr/>
          <p:nvPr/>
        </p:nvGrpSpPr>
        <p:grpSpPr>
          <a:xfrm>
            <a:off x="677650" y="720001"/>
            <a:ext cx="9894570" cy="5764530"/>
            <a:chOff x="677650" y="720001"/>
            <a:chExt cx="9894570" cy="5764530"/>
          </a:xfrm>
        </p:grpSpPr>
        <p:sp>
          <p:nvSpPr>
            <p:cNvPr id="39" name="object 39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715314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7353388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81396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8341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9320008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9721964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91770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10268368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10467136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684000" y="6478005"/>
              <a:ext cx="914400" cy="0"/>
            </a:xfrm>
            <a:custGeom>
              <a:avLst/>
              <a:gdLst/>
              <a:ahLst/>
              <a:cxnLst/>
              <a:rect l="l" t="t" r="r" b="b"/>
              <a:pathLst>
                <a:path w="914400" h="0">
                  <a:moveTo>
                    <a:pt x="0" y="0"/>
                  </a:moveTo>
                  <a:lnTo>
                    <a:pt x="914400" y="0"/>
                  </a:lnTo>
                </a:path>
              </a:pathLst>
            </a:custGeom>
            <a:ln w="1270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4" name="object 64"/>
          <p:cNvSpPr txBox="1"/>
          <p:nvPr/>
        </p:nvSpPr>
        <p:spPr>
          <a:xfrm>
            <a:off x="6070206" y="943803"/>
            <a:ext cx="4279265" cy="208978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algn="just" marL="12700" marR="5080" indent="288290">
              <a:lnSpc>
                <a:spcPct val="136400"/>
              </a:lnSpc>
              <a:spcBef>
                <a:spcPts val="155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故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任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體育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股長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以性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非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個人才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能作為適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任 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否的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基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礎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便是基於性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致的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實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際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已違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背</a:t>
            </a:r>
            <a:r>
              <a:rPr dirty="0" baseline="2525" sz="1650" spc="-97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7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0">
                <a:solidFill>
                  <a:srgbClr val="231F20"/>
                </a:solidFill>
                <a:latin typeface="Verdana"/>
                <a:cs typeface="Verdana"/>
              </a:rPr>
              <a:t>2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條不歧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視的規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別刻板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象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影響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女性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往往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不被鼓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勵站在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前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線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發表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人意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擔任帶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領同儕的角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色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而導致女性公共參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與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比率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低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間接導致法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政策無法考慮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到不同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觀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點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。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而校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園中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民主機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是兒少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參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與公共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發展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能的第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步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因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為小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是女生而不適合擔任體育股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長的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做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僅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已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構成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性別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歧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還可能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侵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害小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受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公約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保障的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發展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較於其他場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域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校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園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作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社會參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與的前哨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站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更能透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過多元的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方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包括提高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女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70434" y="1004636"/>
            <a:ext cx="4314190" cy="2156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2BADC2"/>
                </a:solidFill>
                <a:latin typeface="MS UI Gothic"/>
                <a:cs typeface="MS UI Gothic"/>
              </a:rPr>
              <a:t>議題分析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7655">
              <a:lnSpc>
                <a:spcPct val="136400"/>
              </a:lnSpc>
              <a:spcBef>
                <a:spcPts val="575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故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呈現出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男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生較適合領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工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及女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天生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比較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弱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-54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不適合體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育運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動的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知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都是一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種先入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為主的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念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將社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性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典型特質套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在所有人身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忽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略了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人有差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異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產生的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性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刻板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象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像是男性是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具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領導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勇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敢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強壯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女性則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順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從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感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有同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情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柔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弱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這種對於每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個獨立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體進行概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括的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二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儘管看似武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斷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但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卻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也根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深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柢固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地存在我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7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文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活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別刻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板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象會造成某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在發展過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礙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進而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影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響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其享有或行使人權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基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本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形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632117" y="3363838"/>
            <a:ext cx="4359275" cy="33921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50800" marR="43180" indent="288290">
              <a:lnSpc>
                <a:spcPct val="136400"/>
              </a:lnSpc>
              <a:spcBef>
                <a:spcPts val="100"/>
              </a:spcBef>
            </a:pP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運動場上所強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調的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競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爭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量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主控等特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看似更符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合固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有認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知中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的男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性特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質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而與所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傳統女性特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質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呈現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不一致的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態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這樣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別刻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板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象使得女孩在投入運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動的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過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程中遭受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更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多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阻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礙與歧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譬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運動場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域中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對女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性的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排斥與不友善態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度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又或是當展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出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非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傳統女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特質形象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可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能因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此被貼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男人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婆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的標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籤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種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種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歧視性言行都可能使女孩打退堂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鼓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最終導致女性在運動領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域的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代表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性受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邊緣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故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事中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師認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體育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股長需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借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器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材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帶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操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安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排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參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加運動比賽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員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這些工作都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比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累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男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比較適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合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實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際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上是剝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奪了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女同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學參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與的機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也強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化了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女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生不須積極參與體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育活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動的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刻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板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象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82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baseline="42735" sz="975" spc="-142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更不符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兒童的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最佳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益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不能忽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略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體育運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對於成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長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階段的孩子來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是學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納自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我身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形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象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身心平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衡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開發潛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重要活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也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是受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公約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保障的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教育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發展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權及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休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閒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遊戲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）， </a:t>
            </a:r>
            <a:r>
              <a:rPr dirty="0" sz="1100" spc="-54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能因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遭受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差別待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遇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50">
              <a:latin typeface="SimSun"/>
              <a:cs typeface="SimSun"/>
            </a:endParaRPr>
          </a:p>
          <a:p>
            <a:pPr marL="213360" marR="50800" indent="-161925">
              <a:lnSpc>
                <a:spcPct val="104200"/>
              </a:lnSpc>
              <a:spcBef>
                <a:spcPts val="5"/>
              </a:spcBef>
            </a:pP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80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曾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郁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嫻</a:t>
            </a:r>
            <a:r>
              <a:rPr dirty="0" baseline="3472" sz="1200" spc="-14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平等教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融入體育與運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baseline="3472" sz="1200" spc="-142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從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90">
                <a:solidFill>
                  <a:srgbClr val="231F20"/>
                </a:solidFill>
                <a:latin typeface="Verdana"/>
                <a:cs typeface="Verdana"/>
              </a:rPr>
              <a:t>G</a:t>
            </a:r>
            <a:r>
              <a:rPr dirty="0" sz="800" spc="-140">
                <a:solidFill>
                  <a:srgbClr val="231F20"/>
                </a:solidFill>
                <a:latin typeface="Verdana"/>
                <a:cs typeface="Verdana"/>
              </a:rPr>
              <a:t>S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M</a:t>
            </a:r>
            <a:r>
              <a:rPr dirty="0" sz="800" spc="5">
                <a:solidFill>
                  <a:srgbClr val="231F20"/>
                </a:solidFill>
                <a:latin typeface="Verdana"/>
                <a:cs typeface="Verdana"/>
              </a:rPr>
              <a:t>P</a:t>
            </a:r>
            <a:r>
              <a:rPr dirty="0" baseline="3472" sz="1200" spc="-13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師行動計畫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一日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工作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坊</a:t>
            </a:r>
            <a:r>
              <a:rPr dirty="0" baseline="3472" sz="1200" spc="-14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平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等 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教育季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刊</a:t>
            </a:r>
            <a:r>
              <a:rPr dirty="0" baseline="3472" sz="1200" spc="-14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頁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23</a:t>
            </a: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-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baseline="3472" sz="1200" spc="-127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15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3472" sz="1200" spc="-187">
                <a:solidFill>
                  <a:srgbClr val="231F20"/>
                </a:solidFill>
                <a:latin typeface="SimSun"/>
                <a:cs typeface="SimSun"/>
              </a:rPr>
              <a:t>）。</a:t>
            </a:r>
            <a:endParaRPr baseline="3472" sz="1200">
              <a:latin typeface="SimSun"/>
              <a:cs typeface="SimSun"/>
            </a:endParaRPr>
          </a:p>
        </p:txBody>
      </p:sp>
      <p:grpSp>
        <p:nvGrpSpPr>
          <p:cNvPr id="67" name="object 67"/>
          <p:cNvGrpSpPr/>
          <p:nvPr/>
        </p:nvGrpSpPr>
        <p:grpSpPr>
          <a:xfrm>
            <a:off x="5961291" y="3228009"/>
            <a:ext cx="4822825" cy="4190365"/>
            <a:chOff x="5961291" y="3228009"/>
            <a:chExt cx="4822825" cy="4190365"/>
          </a:xfrm>
        </p:grpSpPr>
        <p:pic>
          <p:nvPicPr>
            <p:cNvPr id="68" name="object 6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961291" y="3228009"/>
              <a:ext cx="4439716" cy="3629914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/>
            <p:cNvSpPr/>
            <p:nvPr/>
          </p:nvSpPr>
          <p:spPr>
            <a:xfrm>
              <a:off x="10016985" y="6732016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/>
            <p:cNvSpPr/>
            <p:nvPr/>
          </p:nvSpPr>
          <p:spPr>
            <a:xfrm>
              <a:off x="10105530" y="6797205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5" name="object 75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36</a:t>
            </a:r>
            <a:endParaRPr sz="10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0517107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37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72C9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455723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676149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715314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7353388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81396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8341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8538252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9320008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9519882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9721964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991770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10268368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10467136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676149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715314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7353388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/>
            <p:cNvSpPr/>
            <p:nvPr/>
          </p:nvSpPr>
          <p:spPr>
            <a:xfrm>
              <a:off x="81396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/>
            <p:cNvSpPr/>
            <p:nvPr/>
          </p:nvSpPr>
          <p:spPr>
            <a:xfrm>
              <a:off x="8341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/>
            <p:cNvSpPr/>
            <p:nvPr/>
          </p:nvSpPr>
          <p:spPr>
            <a:xfrm>
              <a:off x="8538252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/>
            <p:cNvSpPr/>
            <p:nvPr/>
          </p:nvSpPr>
          <p:spPr>
            <a:xfrm>
              <a:off x="9320008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/>
            <p:cNvSpPr/>
            <p:nvPr/>
          </p:nvSpPr>
          <p:spPr>
            <a:xfrm>
              <a:off x="9519882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/>
            <p:cNvSpPr/>
            <p:nvPr/>
          </p:nvSpPr>
          <p:spPr>
            <a:xfrm>
              <a:off x="9721964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/>
            <p:cNvSpPr/>
            <p:nvPr/>
          </p:nvSpPr>
          <p:spPr>
            <a:xfrm>
              <a:off x="991770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/>
            <p:cNvSpPr/>
            <p:nvPr/>
          </p:nvSpPr>
          <p:spPr>
            <a:xfrm>
              <a:off x="10268368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/>
            <p:cNvSpPr/>
            <p:nvPr/>
          </p:nvSpPr>
          <p:spPr>
            <a:xfrm>
              <a:off x="10467136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5" name="object 85"/>
          <p:cNvSpPr txBox="1"/>
          <p:nvPr/>
        </p:nvSpPr>
        <p:spPr>
          <a:xfrm>
            <a:off x="6068588" y="1004637"/>
            <a:ext cx="4284980" cy="5585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2BADC2"/>
                </a:solidFill>
                <a:latin typeface="MS UI Gothic"/>
                <a:cs typeface="MS UI Gothic"/>
              </a:rPr>
              <a:t>建議</a:t>
            </a:r>
            <a:endParaRPr sz="1500">
              <a:latin typeface="MS UI Gothic"/>
              <a:cs typeface="MS UI Gothic"/>
            </a:endParaRPr>
          </a:p>
          <a:p>
            <a:pPr marL="214629" indent="-202565">
              <a:lnSpc>
                <a:spcPct val="100000"/>
              </a:lnSpc>
              <a:spcBef>
                <a:spcPts val="1040"/>
              </a:spcBef>
              <a:buAutoNum type="arabicPeriod"/>
              <a:tabLst>
                <a:tab pos="215265" algn="l"/>
              </a:tabLst>
            </a:pPr>
            <a:r>
              <a:rPr dirty="0" sz="1200" spc="15">
                <a:solidFill>
                  <a:srgbClr val="2BADC2"/>
                </a:solidFill>
                <a:latin typeface="MS UI Gothic"/>
                <a:cs typeface="MS UI Gothic"/>
              </a:rPr>
              <a:t>教育專業人</a:t>
            </a:r>
            <a:r>
              <a:rPr dirty="0" sz="1200">
                <a:solidFill>
                  <a:srgbClr val="2BADC2"/>
                </a:solidFill>
                <a:latin typeface="MS UI Gothic"/>
                <a:cs typeface="MS UI Gothic"/>
              </a:rPr>
              <a:t>員</a:t>
            </a:r>
            <a:endParaRPr sz="1200">
              <a:latin typeface="MS UI Gothic"/>
              <a:cs typeface="MS UI Gothic"/>
            </a:endParaRPr>
          </a:p>
          <a:p>
            <a:pPr lvl="1" marL="500380" marR="6350" indent="-330200">
              <a:lnSpc>
                <a:spcPct val="132200"/>
              </a:lnSpc>
              <a:spcBef>
                <a:spcPts val="5"/>
              </a:spcBef>
              <a:buSzPct val="90909"/>
              <a:buAutoNum type="arabicPlain"/>
              <a:tabLst>
                <a:tab pos="501015" algn="l"/>
              </a:tabLst>
            </a:pP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提升對於性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別刻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板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象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覺察能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提供性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平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等的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環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常教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融入性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平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等的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概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念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都能避免性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歧視於</a:t>
            </a:r>
            <a:endParaRPr sz="1100">
              <a:latin typeface="SimSun"/>
              <a:cs typeface="SimSun"/>
            </a:endParaRPr>
          </a:p>
          <a:p>
            <a:pPr marL="500380">
              <a:lnSpc>
                <a:spcPct val="100000"/>
              </a:lnSpc>
              <a:spcBef>
                <a:spcPts val="480"/>
              </a:spcBef>
            </a:pP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校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lvl="1" marL="500380" marR="12700" indent="-330200">
              <a:lnSpc>
                <a:spcPct val="132200"/>
              </a:lnSpc>
              <a:spcBef>
                <a:spcPts val="110"/>
              </a:spcBef>
              <a:buSzPct val="90909"/>
              <a:buAutoNum type="arabicPlain" startAt="2"/>
              <a:tabLst>
                <a:tab pos="501015" algn="l"/>
              </a:tabLst>
            </a:pP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在課程及教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材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融入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在各領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域的傑出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表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打破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性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別刻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板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象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lvl="1" marL="500380" marR="10160" indent="-330200">
              <a:lnSpc>
                <a:spcPct val="132200"/>
              </a:lnSpc>
              <a:spcBef>
                <a:spcPts val="110"/>
              </a:spcBef>
              <a:buSzPct val="90909"/>
              <a:buAutoNum type="arabicPlain" startAt="2"/>
              <a:tabLst>
                <a:tab pos="50101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無論是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幹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部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的選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清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潔工作的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配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班級活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參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都不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能因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差異而有差別待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遇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lvl="1" marL="499745" marR="5080" indent="-329565">
              <a:lnSpc>
                <a:spcPct val="134300"/>
              </a:lnSpc>
              <a:spcBef>
                <a:spcPts val="80"/>
              </a:spcBef>
              <a:buSzPct val="90909"/>
              <a:buAutoNum type="arabicPlain" startAt="2"/>
              <a:tabLst>
                <a:tab pos="501015" algn="l"/>
              </a:tabLst>
            </a:pP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除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提供平等機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會的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基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本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門檻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還必須更實質地考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量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如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何透過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學與學校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資源的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檢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鼓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勵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並提供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友善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讓不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學生可以修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非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傳統性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別刻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板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象之學科領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域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lvl="1" marL="500380" marR="7620" indent="-330200">
              <a:lnSpc>
                <a:spcPct val="135000"/>
              </a:lnSpc>
              <a:spcBef>
                <a:spcPts val="75"/>
              </a:spcBef>
              <a:buSzPct val="90909"/>
              <a:buAutoNum type="arabicPlain" startAt="2"/>
              <a:tabLst>
                <a:tab pos="50101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體育課程或是競技比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賽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2525" sz="1650" spc="-34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是過去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男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居多的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體育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項</a:t>
            </a:r>
            <a:r>
              <a:rPr dirty="0" baseline="2525" sz="1650" spc="-52">
                <a:solidFill>
                  <a:srgbClr val="231F20"/>
                </a:solidFill>
                <a:latin typeface="SimSun"/>
                <a:cs typeface="SimSun"/>
              </a:rPr>
              <a:t>目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例如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棒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球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拳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擊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⋯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⋯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應給予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平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等的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參與機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提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升教學環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境的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友善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度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杜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絕性別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視性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揶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揄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騷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擾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輕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視態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度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以優化體育領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域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平等條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件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lvl="1" marL="500380" marR="6350" indent="-329565">
              <a:lnSpc>
                <a:spcPct val="135000"/>
              </a:lnSpc>
              <a:spcBef>
                <a:spcPts val="75"/>
              </a:spcBef>
              <a:buSzPct val="90909"/>
              <a:buAutoNum type="arabicPlain" startAt="2"/>
              <a:tabLst>
                <a:tab pos="501015" algn="l"/>
              </a:tabLst>
            </a:pP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女性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領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域的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邊緣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也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肇因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於女性較不被鼓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勵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參與體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育活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競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賽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鼓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勵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促進女孩參與體育活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培養女孩對運 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動的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興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趣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於女孩在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領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域的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對於女孩接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納自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己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建立正面身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形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象亦有幫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lvl="1" marL="500380" marR="5080" indent="-329565">
              <a:lnSpc>
                <a:spcPct val="135000"/>
              </a:lnSpc>
              <a:spcBef>
                <a:spcPts val="75"/>
              </a:spcBef>
              <a:buSzPct val="90909"/>
              <a:buAutoNum type="arabicPlain" startAt="2"/>
              <a:tabLst>
                <a:tab pos="50101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增加女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與多元性別運動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員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練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體育運動管理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將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不同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別的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納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入決策討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論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提供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更多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運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動資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源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也讓女性 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能有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足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夠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的資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源與支持發展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其專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長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學習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參與公共事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才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可能鼓勵其持續投身運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670713" y="950839"/>
            <a:ext cx="4278630" cy="482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-635">
              <a:lnSpc>
                <a:spcPct val="136300"/>
              </a:lnSpc>
              <a:spcBef>
                <a:spcPts val="100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學在校務會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參與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校園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舉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比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率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達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別平等的民主參 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與目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標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670648" y="1650609"/>
            <a:ext cx="4280535" cy="1383030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algn="just" marL="12700" marR="5080" indent="287655">
              <a:lnSpc>
                <a:spcPct val="135500"/>
              </a:lnSpc>
              <a:spcBef>
                <a:spcPts val="55"/>
              </a:spcBef>
            </a:pP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台灣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baseline="2525" sz="1650" spc="-37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10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已經通過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baseline="2525" sz="1650" spc="-12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促進性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地位之實質平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消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除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性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平等教育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這也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目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前台灣教育在推動性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平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等工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作的重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要法源依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據</a:t>
            </a:r>
            <a:r>
              <a:rPr dirty="0" sz="1100" spc="-17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平等教育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學校必須提供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平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等的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教育資源與環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不僅不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能因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為學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生的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性別特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質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別認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傾向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而有差別待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更需要針對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處於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不利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學生提供協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改善其處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644786" y="3236838"/>
            <a:ext cx="4330700" cy="1854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38100" marR="30480" indent="288290">
              <a:lnSpc>
                <a:spcPct val="136400"/>
              </a:lnSpc>
              <a:spcBef>
                <a:spcPts val="100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教育場域理應為培養兒少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尊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重性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平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等的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礎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而非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長性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歧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視的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根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源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但在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現實生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活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教育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場域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仍時有沿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襲過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往帶有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視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教育模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若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未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仔細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檢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很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難覺察這些教學上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的習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慣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做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實際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已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侵害兒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童權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為兒少的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發展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帶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來不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影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響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權利委員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指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不符合性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平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等的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教學大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綱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制女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生獲益於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安 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排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⋯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⋯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等做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是在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長性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時也違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反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9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條所強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調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6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之目標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-6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使兒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童之人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格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才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能以及精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神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身體之潛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能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獲得最大程度之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-14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26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82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baseline="42735" sz="975" spc="-127">
                <a:solidFill>
                  <a:srgbClr val="231F20"/>
                </a:solidFill>
                <a:latin typeface="Verdana"/>
                <a:cs typeface="Verdana"/>
              </a:rPr>
              <a:t>6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670601" y="5294238"/>
            <a:ext cx="4314825" cy="1168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7655">
              <a:lnSpc>
                <a:spcPct val="136400"/>
              </a:lnSpc>
              <a:spcBef>
                <a:spcPts val="100"/>
              </a:spcBef>
            </a:pP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除了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校生活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家庭及社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會是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否提供性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別友善的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環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兒少專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業人員是否具有性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識</a:t>
            </a:r>
            <a:r>
              <a:rPr dirty="0" sz="1100" spc="-3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並透過言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-2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身教形塑兒少性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平等觀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念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都是革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除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社會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文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化中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性別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歧視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觀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念的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要因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素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此兒少專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業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人員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透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過檢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視自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我性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意識及適時地修正不符性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平等意識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互動方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參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與機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模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醫療環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兒童權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才可能實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684000" y="6605006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 h="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 txBox="1"/>
          <p:nvPr/>
        </p:nvSpPr>
        <p:spPr>
          <a:xfrm>
            <a:off x="670944" y="6608561"/>
            <a:ext cx="230759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6</a:t>
            </a:r>
            <a:r>
              <a:rPr dirty="0" sz="80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兒童權利委員會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2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號一般性建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2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15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3472" sz="1200">
              <a:latin typeface="SimSun"/>
              <a:cs typeface="SimSun"/>
            </a:endParaRPr>
          </a:p>
        </p:txBody>
      </p:sp>
      <p:grpSp>
        <p:nvGrpSpPr>
          <p:cNvPr id="92" name="object 92"/>
          <p:cNvGrpSpPr/>
          <p:nvPr/>
        </p:nvGrpSpPr>
        <p:grpSpPr>
          <a:xfrm>
            <a:off x="10016995" y="6732006"/>
            <a:ext cx="767080" cy="686435"/>
            <a:chOff x="10016995" y="6732006"/>
            <a:chExt cx="767080" cy="686435"/>
          </a:xfrm>
        </p:grpSpPr>
        <p:pic>
          <p:nvPicPr>
            <p:cNvPr id="93" name="object 9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6"/>
              <a:ext cx="68737" cy="83070"/>
            </a:xfrm>
            <a:prstGeom prst="rect">
              <a:avLst/>
            </a:prstGeom>
          </p:spPr>
        </p:pic>
        <p:sp>
          <p:nvSpPr>
            <p:cNvPr id="94" name="object 94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/>
            <p:cNvSpPr/>
            <p:nvPr/>
          </p:nvSpPr>
          <p:spPr>
            <a:xfrm>
              <a:off x="10016985" y="6732016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/>
            <p:cNvSpPr/>
            <p:nvPr/>
          </p:nvSpPr>
          <p:spPr>
            <a:xfrm>
              <a:off x="10105530" y="6797205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9" name="object 99"/>
          <p:cNvSpPr txBox="1"/>
          <p:nvPr/>
        </p:nvSpPr>
        <p:spPr>
          <a:xfrm>
            <a:off x="8541170" y="402192"/>
            <a:ext cx="205613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2BADC2"/>
                </a:solidFill>
                <a:latin typeface="Microsoft YaHei"/>
                <a:cs typeface="Microsoft YaHei"/>
              </a:rPr>
              <a:t>每個人都有發揮潛能的機會</a:t>
            </a:r>
            <a:endParaRPr sz="1300">
              <a:latin typeface="Microsoft YaHei"/>
              <a:cs typeface="Microsoft YaHei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38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10517107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39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72C9D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8541170" y="402192"/>
            <a:ext cx="205613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2BADC2"/>
                </a:solidFill>
                <a:latin typeface="SimSun"/>
                <a:cs typeface="SimSun"/>
              </a:rPr>
              <a:t>每個人都有發揮潛能的機會</a:t>
            </a:r>
            <a:endParaRPr sz="1300">
              <a:latin typeface="SimSun"/>
              <a:cs typeface="SimSu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9" name="object 69"/>
          <p:cNvSpPr txBox="1"/>
          <p:nvPr/>
        </p:nvSpPr>
        <p:spPr>
          <a:xfrm>
            <a:off x="670325" y="950532"/>
            <a:ext cx="4283075" cy="2997835"/>
          </a:xfrm>
          <a:prstGeom prst="rect">
            <a:avLst/>
          </a:prstGeom>
        </p:spPr>
        <p:txBody>
          <a:bodyPr wrap="square" lIns="0" tIns="71755" rIns="0" bIns="0" rtlCol="0" vert="horz">
            <a:spAutoFit/>
          </a:bodyPr>
          <a:lstStyle/>
          <a:p>
            <a:pPr marL="217804" indent="-205740">
              <a:lnSpc>
                <a:spcPct val="100000"/>
              </a:lnSpc>
              <a:spcBef>
                <a:spcPts val="565"/>
              </a:spcBef>
              <a:buAutoNum type="arabicPeriod" startAt="2"/>
              <a:tabLst>
                <a:tab pos="218440" algn="l"/>
              </a:tabLst>
            </a:pPr>
            <a:r>
              <a:rPr dirty="0" sz="1200" spc="20">
                <a:solidFill>
                  <a:srgbClr val="2BADC2"/>
                </a:solidFill>
                <a:latin typeface="MS UI Gothic"/>
                <a:cs typeface="MS UI Gothic"/>
              </a:rPr>
              <a:t>社政</a:t>
            </a:r>
            <a:r>
              <a:rPr dirty="0" sz="1200" spc="15">
                <a:solidFill>
                  <a:srgbClr val="2BADC2"/>
                </a:solidFill>
                <a:latin typeface="MS UI Gothic"/>
                <a:cs typeface="MS UI Gothic"/>
              </a:rPr>
              <a:t>專業人</a:t>
            </a:r>
            <a:r>
              <a:rPr dirty="0" sz="1200">
                <a:solidFill>
                  <a:srgbClr val="2BADC2"/>
                </a:solidFill>
                <a:latin typeface="MS UI Gothic"/>
                <a:cs typeface="MS UI Gothic"/>
              </a:rPr>
              <a:t>員</a:t>
            </a:r>
            <a:endParaRPr sz="1200">
              <a:latin typeface="MS UI Gothic"/>
              <a:cs typeface="MS UI Gothic"/>
            </a:endParaRPr>
          </a:p>
          <a:p>
            <a:pPr lvl="1" marL="497840" marR="12700" indent="-329565">
              <a:lnSpc>
                <a:spcPct val="132200"/>
              </a:lnSpc>
              <a:spcBef>
                <a:spcPts val="5"/>
              </a:spcBef>
              <a:buSzPct val="90909"/>
              <a:buAutoNum type="arabicPlain"/>
              <a:tabLst>
                <a:tab pos="499109" algn="l"/>
              </a:tabLst>
            </a:pP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在邀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請兒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代表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須重視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觀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點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考量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別比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率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確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不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兒少均能享有社會政策參與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lvl="1" marL="498475" marR="5080" indent="-330200">
              <a:lnSpc>
                <a:spcPct val="134300"/>
              </a:lnSpc>
              <a:spcBef>
                <a:spcPts val="85"/>
              </a:spcBef>
              <a:buSzPct val="90909"/>
              <a:buAutoNum type="arabicPlain"/>
              <a:tabLst>
                <a:tab pos="499745" algn="l"/>
              </a:tabLst>
            </a:pP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政策與服務規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劃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欲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瞭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解兒少需求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應蒐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集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統計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料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認識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別兒少生活情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況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以利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契合女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多元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兒少真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實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需求之服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lvl="1" marL="498475" marR="5080" indent="-330200">
              <a:lnSpc>
                <a:spcPct val="135000"/>
              </a:lnSpc>
              <a:spcBef>
                <a:spcPts val="70"/>
              </a:spcBef>
              <a:buSzPct val="90909"/>
              <a:buAutoNum type="arabicPlain"/>
              <a:tabLst>
                <a:tab pos="499745" algn="l"/>
              </a:tabLst>
            </a:pP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應注意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女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孩有別於男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孩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所面對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安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全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健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康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擬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訂政 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策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服務方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應將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性別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觀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點置於影響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女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孩安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全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健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康發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展政策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和方案的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核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從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別角度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思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考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為兒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少提供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完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善的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服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lvl="1" marL="498475" marR="9525" indent="-330200">
              <a:lnSpc>
                <a:spcPct val="134300"/>
              </a:lnSpc>
              <a:spcBef>
                <a:spcPts val="85"/>
              </a:spcBef>
              <a:buSzPct val="90909"/>
              <a:buAutoNum type="arabicPlain"/>
              <a:tabLst>
                <a:tab pos="499109" algn="l"/>
              </a:tabLst>
            </a:pP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服務兒少過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應檢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己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對於性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假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設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注意性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覺 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察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性別差異敏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感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度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提升性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別平等知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才能在兒少最佳利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益的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考量下進行正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確的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評估與處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遇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40</a:t>
            </a:r>
            <a:endParaRPr sz="10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41</a:t>
            </a:r>
            <a:endParaRPr sz="10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70138" y="4205035"/>
            <a:ext cx="4315460" cy="23850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2BADC2"/>
                </a:solidFill>
                <a:latin typeface="MS UI Gothic"/>
                <a:cs typeface="MS UI Gothic"/>
              </a:rPr>
              <a:t>延伸思考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8290">
              <a:lnSpc>
                <a:spcPct val="136400"/>
              </a:lnSpc>
              <a:spcBef>
                <a:spcPts val="575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育活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男性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體常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為預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象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動員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身體表現與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陽剛特質常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常被強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軟硬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體的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也常忽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別特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質與性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傾向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求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卻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以不適合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為由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直接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除他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參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我們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體育活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2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應該要以參與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兒少為主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sz="1100" spc="-2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將兒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多元性納入考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量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從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運動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場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館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設備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使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等硬體設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備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及依照兒少狀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況適性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調整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課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程設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計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整體重新規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劃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締造安全友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善的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運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動空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避免排擠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女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多元性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>
              <a:lnSpc>
                <a:spcPct val="100000"/>
              </a:lnSpc>
            </a:pPr>
            <a:endParaRPr sz="1100">
              <a:latin typeface="SimSun"/>
              <a:cs typeface="SimSun"/>
            </a:endParaRPr>
          </a:p>
          <a:p>
            <a:pPr marL="300990">
              <a:lnSpc>
                <a:spcPct val="100000"/>
              </a:lnSpc>
              <a:spcBef>
                <a:spcPts val="869"/>
              </a:spcBef>
            </a:pP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科中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隔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離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象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也常見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於體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外的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目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像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男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070738" y="943929"/>
            <a:ext cx="4279900" cy="94678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algn="just" marL="12700" marR="5080">
              <a:lnSpc>
                <a:spcPct val="136300"/>
              </a:lnSpc>
              <a:spcBef>
                <a:spcPts val="155"/>
              </a:spcBef>
            </a:pP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工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女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文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思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維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不僅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忽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略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個體的獨特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而獨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斷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地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以性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別去 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定一個人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才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更導致長久以來女性不被鼓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勵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baseline="2525" sz="1650" spc="-36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190">
                <a:solidFill>
                  <a:srgbClr val="231F20"/>
                </a:solidFill>
                <a:latin typeface="Verdana"/>
                <a:cs typeface="Verdana"/>
              </a:rPr>
              <a:t>S</a:t>
            </a:r>
            <a:r>
              <a:rPr dirty="0" sz="1100" spc="-195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1100" spc="50">
                <a:solidFill>
                  <a:srgbClr val="231F20"/>
                </a:solidFill>
                <a:latin typeface="Verdana"/>
                <a:cs typeface="Verdana"/>
              </a:rPr>
              <a:t>M</a:t>
            </a:r>
            <a:r>
              <a:rPr dirty="0" baseline="2525" sz="1650" spc="-120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科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技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術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工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領域發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教育環境應率先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打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破性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別刻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板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印象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迷思及性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隔離現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象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平等意識才能真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正向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下紮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根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12"/>
            <a:ext cx="11019790" cy="7776209"/>
            <a:chOff x="-3492" y="12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71996" y="12"/>
              <a:ext cx="10944225" cy="7776209"/>
            </a:xfrm>
            <a:custGeom>
              <a:avLst/>
              <a:gdLst/>
              <a:ahLst/>
              <a:cxnLst/>
              <a:rect l="l" t="t" r="r" b="b"/>
              <a:pathLst>
                <a:path w="10944225" h="7776209">
                  <a:moveTo>
                    <a:pt x="10943996" y="0"/>
                  </a:moveTo>
                  <a:lnTo>
                    <a:pt x="5508002" y="0"/>
                  </a:lnTo>
                  <a:lnTo>
                    <a:pt x="5436006" y="0"/>
                  </a:lnTo>
                  <a:lnTo>
                    <a:pt x="0" y="0"/>
                  </a:lnTo>
                  <a:lnTo>
                    <a:pt x="0" y="7775994"/>
                  </a:lnTo>
                  <a:lnTo>
                    <a:pt x="5436006" y="7775994"/>
                  </a:lnTo>
                  <a:lnTo>
                    <a:pt x="5508002" y="7775994"/>
                  </a:lnTo>
                  <a:lnTo>
                    <a:pt x="10943996" y="7775994"/>
                  </a:lnTo>
                  <a:lnTo>
                    <a:pt x="10943996" y="0"/>
                  </a:lnTo>
                  <a:close/>
                </a:path>
              </a:pathLst>
            </a:custGeom>
            <a:solidFill>
              <a:srgbClr val="5895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81702" y="0"/>
                  </a:lnTo>
                  <a:lnTo>
                    <a:pt x="43427" y="3737"/>
                  </a:lnTo>
                  <a:lnTo>
                    <a:pt x="0" y="19736"/>
                  </a:lnTo>
                  <a:lnTo>
                    <a:pt x="0" y="7023163"/>
                  </a:lnTo>
                  <a:lnTo>
                    <a:pt x="43427" y="7039162"/>
                  </a:lnTo>
                  <a:lnTo>
                    <a:pt x="181702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3672" y="267550"/>
              <a:ext cx="10942332" cy="7042912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158115" cy="74295"/>
            </a:xfrm>
            <a:custGeom>
              <a:avLst/>
              <a:gdLst/>
              <a:ahLst/>
              <a:cxnLst/>
              <a:rect l="l" t="t" r="r" b="b"/>
              <a:pathLst>
                <a:path w="158115" h="74295">
                  <a:moveTo>
                    <a:pt x="157647" y="0"/>
                  </a:moveTo>
                  <a:lnTo>
                    <a:pt x="131903" y="4252"/>
                  </a:lnTo>
                  <a:lnTo>
                    <a:pt x="100548" y="12501"/>
                  </a:lnTo>
                  <a:lnTo>
                    <a:pt x="66232" y="26072"/>
                  </a:lnTo>
                  <a:lnTo>
                    <a:pt x="31603" y="46289"/>
                  </a:lnTo>
                  <a:lnTo>
                    <a:pt x="0" y="73878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32116"/>
              <a:ext cx="164465" cy="78105"/>
            </a:xfrm>
            <a:custGeom>
              <a:avLst/>
              <a:gdLst/>
              <a:ahLst/>
              <a:cxnLst/>
              <a:rect l="l" t="t" r="r" b="b"/>
              <a:pathLst>
                <a:path w="164465" h="78104">
                  <a:moveTo>
                    <a:pt x="0" y="0"/>
                  </a:moveTo>
                  <a:lnTo>
                    <a:pt x="18819" y="21557"/>
                  </a:lnTo>
                  <a:lnTo>
                    <a:pt x="56305" y="48862"/>
                  </a:lnTo>
                  <a:lnTo>
                    <a:pt x="104413" y="68531"/>
                  </a:lnTo>
                  <a:lnTo>
                    <a:pt x="164468" y="77915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99034" y="264083"/>
              <a:ext cx="10817225" cy="7050405"/>
            </a:xfrm>
            <a:custGeom>
              <a:avLst/>
              <a:gdLst/>
              <a:ahLst/>
              <a:cxnLst/>
              <a:rect l="l" t="t" r="r" b="b"/>
              <a:pathLst>
                <a:path w="10817225" h="7050405">
                  <a:moveTo>
                    <a:pt x="10816958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16958" y="7049859"/>
                  </a:lnTo>
                  <a:lnTo>
                    <a:pt x="10816958" y="7042912"/>
                  </a:lnTo>
                  <a:close/>
                </a:path>
                <a:path w="10817225" h="7050405">
                  <a:moveTo>
                    <a:pt x="10816958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16958" y="6946"/>
                  </a:lnTo>
                  <a:lnTo>
                    <a:pt x="10816958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171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0" y="7287395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9092440" y="402192"/>
            <a:ext cx="150114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5895CF"/>
                </a:solidFill>
                <a:latin typeface="Microsoft YaHei"/>
                <a:cs typeface="Microsoft YaHei"/>
              </a:rPr>
              <a:t>我的性傾向誰決</a:t>
            </a:r>
            <a:r>
              <a:rPr dirty="0" sz="1300">
                <a:solidFill>
                  <a:srgbClr val="5895CF"/>
                </a:solidFill>
                <a:latin typeface="Microsoft YaHei"/>
                <a:cs typeface="Microsoft YaHei"/>
              </a:rPr>
              <a:t>定</a:t>
            </a:r>
            <a:r>
              <a:rPr dirty="0" sz="1300" spc="-30">
                <a:solidFill>
                  <a:srgbClr val="5895CF"/>
                </a:solidFill>
                <a:latin typeface="Microsoft YaHei"/>
                <a:cs typeface="Microsoft YaHei"/>
              </a:rPr>
              <a:t> </a:t>
            </a:r>
            <a:r>
              <a:rPr dirty="0" sz="1300">
                <a:solidFill>
                  <a:srgbClr val="5895CF"/>
                </a:solidFill>
                <a:latin typeface="Microsoft YaHei"/>
                <a:cs typeface="Microsoft YaHei"/>
              </a:rPr>
              <a:t>?</a:t>
            </a:r>
            <a:endParaRPr sz="1300">
              <a:latin typeface="Microsoft YaHei"/>
              <a:cs typeface="Microsoft YaHei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450004" y="402371"/>
            <a:ext cx="10333990" cy="7016115"/>
            <a:chOff x="450004" y="402371"/>
            <a:chExt cx="10333990" cy="7016115"/>
          </a:xfrm>
        </p:grpSpPr>
        <p:pic>
          <p:nvPicPr>
            <p:cNvPr id="20" name="object 2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50004" y="402371"/>
              <a:ext cx="944037" cy="246846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19542" y="422964"/>
              <a:ext cx="812457" cy="208083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165249" y="6926555"/>
              <a:ext cx="68737" cy="83070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0016986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485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68243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879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1079969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1275715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147302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167326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186467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2064918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226368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2458034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265534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285116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305287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3249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3440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3643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3833863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4031538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423141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443349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4629226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87" y="16687"/>
                  </a:moveTo>
                  <a:lnTo>
                    <a:pt x="163957" y="10147"/>
                  </a:lnTo>
                  <a:lnTo>
                    <a:pt x="162115" y="39547"/>
                  </a:lnTo>
                  <a:lnTo>
                    <a:pt x="266446" y="46075"/>
                  </a:lnTo>
                  <a:lnTo>
                    <a:pt x="268287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4979885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5178666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597090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7353388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8931811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/>
            <p:cNvSpPr/>
            <p:nvPr/>
          </p:nvSpPr>
          <p:spPr>
            <a:xfrm>
              <a:off x="9721964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/>
            <p:cNvSpPr/>
            <p:nvPr/>
          </p:nvSpPr>
          <p:spPr>
            <a:xfrm>
              <a:off x="991770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/>
            <p:cNvSpPr/>
            <p:nvPr/>
          </p:nvSpPr>
          <p:spPr>
            <a:xfrm>
              <a:off x="10467136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6" name="object 7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759995" y="1071065"/>
              <a:ext cx="5001209" cy="5453804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6262331" y="1632673"/>
              <a:ext cx="3775075" cy="1766570"/>
            </a:xfrm>
            <a:custGeom>
              <a:avLst/>
              <a:gdLst/>
              <a:ahLst/>
              <a:cxnLst/>
              <a:rect l="l" t="t" r="r" b="b"/>
              <a:pathLst>
                <a:path w="3775075" h="1766570">
                  <a:moveTo>
                    <a:pt x="3774948" y="0"/>
                  </a:moveTo>
                  <a:lnTo>
                    <a:pt x="0" y="0"/>
                  </a:lnTo>
                  <a:lnTo>
                    <a:pt x="0" y="1766316"/>
                  </a:lnTo>
                  <a:lnTo>
                    <a:pt x="3774948" y="1766316"/>
                  </a:lnTo>
                  <a:lnTo>
                    <a:pt x="3774948" y="0"/>
                  </a:lnTo>
                  <a:close/>
                </a:path>
              </a:pathLst>
            </a:custGeom>
            <a:solidFill>
              <a:srgbClr val="231F20">
                <a:alpha val="50000"/>
              </a:srgbClr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" name="object 78"/>
          <p:cNvSpPr txBox="1"/>
          <p:nvPr/>
        </p:nvSpPr>
        <p:spPr>
          <a:xfrm rot="21300000">
            <a:off x="6151987" y="1685409"/>
            <a:ext cx="3932199" cy="7524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925"/>
              </a:lnSpc>
            </a:pPr>
            <a:r>
              <a:rPr dirty="0" sz="5900" spc="165">
                <a:solidFill>
                  <a:srgbClr val="FFEF00"/>
                </a:solidFill>
                <a:latin typeface="Microsoft YaHei"/>
                <a:cs typeface="Microsoft YaHei"/>
              </a:rPr>
              <a:t>我的性傾向</a:t>
            </a:r>
            <a:endParaRPr sz="5900">
              <a:latin typeface="Microsoft YaHei"/>
              <a:cs typeface="Microsoft YaHei"/>
            </a:endParaRPr>
          </a:p>
        </p:txBody>
      </p:sp>
      <p:sp>
        <p:nvSpPr>
          <p:cNvPr id="79" name="object 79"/>
          <p:cNvSpPr txBox="1"/>
          <p:nvPr/>
        </p:nvSpPr>
        <p:spPr>
          <a:xfrm rot="21300000">
            <a:off x="6699695" y="2505921"/>
            <a:ext cx="2967812" cy="7524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925"/>
              </a:lnSpc>
            </a:pPr>
            <a:r>
              <a:rPr dirty="0" sz="5900" spc="165">
                <a:solidFill>
                  <a:srgbClr val="FFEF00"/>
                </a:solidFill>
                <a:latin typeface="Microsoft YaHei"/>
                <a:cs typeface="Microsoft YaHei"/>
              </a:rPr>
              <a:t>誰決</a:t>
            </a:r>
            <a:r>
              <a:rPr dirty="0" sz="5900" spc="20">
                <a:solidFill>
                  <a:srgbClr val="FFEF00"/>
                </a:solidFill>
                <a:latin typeface="Microsoft YaHei"/>
                <a:cs typeface="Microsoft YaHei"/>
              </a:rPr>
              <a:t>定</a:t>
            </a:r>
            <a:r>
              <a:rPr dirty="0" sz="5900" spc="-229">
                <a:solidFill>
                  <a:srgbClr val="FFEF00"/>
                </a:solidFill>
                <a:latin typeface="Microsoft YaHei"/>
                <a:cs typeface="Microsoft YaHei"/>
              </a:rPr>
              <a:t> </a:t>
            </a:r>
            <a:r>
              <a:rPr dirty="0" sz="5900" spc="25">
                <a:solidFill>
                  <a:srgbClr val="FFEF00"/>
                </a:solidFill>
                <a:latin typeface="Microsoft YaHei"/>
                <a:cs typeface="Microsoft YaHei"/>
              </a:rPr>
              <a:t>?</a:t>
            </a:r>
            <a:endParaRPr sz="5900">
              <a:latin typeface="Microsoft YaHei"/>
              <a:cs typeface="Microsoft YaHei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6549549" y="4342547"/>
            <a:ext cx="3524885" cy="18040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8290">
              <a:lnSpc>
                <a:spcPct val="155600"/>
              </a:lnSpc>
              <a:spcBef>
                <a:spcPts val="100"/>
              </a:spcBef>
            </a:pPr>
            <a:r>
              <a:rPr dirty="0" sz="1500" spc="85">
                <a:solidFill>
                  <a:srgbClr val="5895CF"/>
                </a:solidFill>
                <a:latin typeface="MS UI Gothic"/>
                <a:cs typeface="MS UI Gothic"/>
              </a:rPr>
              <a:t>面對兒</a:t>
            </a:r>
            <a:r>
              <a:rPr dirty="0" sz="1500" spc="75">
                <a:solidFill>
                  <a:srgbClr val="5895CF"/>
                </a:solidFill>
                <a:latin typeface="MS UI Gothic"/>
                <a:cs typeface="MS UI Gothic"/>
              </a:rPr>
              <a:t>少的</a:t>
            </a:r>
            <a:r>
              <a:rPr dirty="0" sz="1500" spc="85">
                <a:solidFill>
                  <a:srgbClr val="5895CF"/>
                </a:solidFill>
                <a:latin typeface="MS UI Gothic"/>
                <a:cs typeface="MS UI Gothic"/>
              </a:rPr>
              <a:t>同志</a:t>
            </a:r>
            <a:r>
              <a:rPr dirty="0" sz="1500" spc="80">
                <a:solidFill>
                  <a:srgbClr val="5895CF"/>
                </a:solidFill>
                <a:latin typeface="MS UI Gothic"/>
                <a:cs typeface="MS UI Gothic"/>
              </a:rPr>
              <a:t>身</a:t>
            </a:r>
            <a:r>
              <a:rPr dirty="0" sz="1500" spc="10">
                <a:solidFill>
                  <a:srgbClr val="5895CF"/>
                </a:solidFill>
                <a:latin typeface="MS UI Gothic"/>
                <a:cs typeface="MS UI Gothic"/>
              </a:rPr>
              <a:t>分</a:t>
            </a:r>
            <a:r>
              <a:rPr dirty="0" sz="1500" spc="535">
                <a:solidFill>
                  <a:srgbClr val="5895CF"/>
                </a:solidFill>
                <a:latin typeface="MS UI Gothic"/>
                <a:cs typeface="MS UI Gothic"/>
              </a:rPr>
              <a:t>，</a:t>
            </a:r>
            <a:r>
              <a:rPr dirty="0" sz="1500" spc="85">
                <a:solidFill>
                  <a:srgbClr val="5895CF"/>
                </a:solidFill>
                <a:latin typeface="MS UI Gothic"/>
                <a:cs typeface="MS UI Gothic"/>
              </a:rPr>
              <a:t>若專</a:t>
            </a:r>
            <a:r>
              <a:rPr dirty="0" sz="1500" spc="80">
                <a:solidFill>
                  <a:srgbClr val="5895CF"/>
                </a:solidFill>
                <a:latin typeface="MS UI Gothic"/>
                <a:cs typeface="MS UI Gothic"/>
              </a:rPr>
              <a:t>業人</a:t>
            </a:r>
            <a:r>
              <a:rPr dirty="0" sz="1500" spc="85">
                <a:solidFill>
                  <a:srgbClr val="5895CF"/>
                </a:solidFill>
                <a:latin typeface="MS UI Gothic"/>
                <a:cs typeface="MS UI Gothic"/>
              </a:rPr>
              <a:t>員對 </a:t>
            </a:r>
            <a:r>
              <a:rPr dirty="0" sz="1500" spc="130">
                <a:solidFill>
                  <a:srgbClr val="5895CF"/>
                </a:solidFill>
                <a:latin typeface="MS UI Gothic"/>
                <a:cs typeface="MS UI Gothic"/>
              </a:rPr>
              <a:t>此</a:t>
            </a:r>
            <a:r>
              <a:rPr dirty="0" sz="1500" spc="125">
                <a:solidFill>
                  <a:srgbClr val="5895CF"/>
                </a:solidFill>
                <a:latin typeface="MS UI Gothic"/>
                <a:cs typeface="MS UI Gothic"/>
              </a:rPr>
              <a:t>表示</a:t>
            </a:r>
            <a:r>
              <a:rPr dirty="0" sz="1500" spc="130">
                <a:solidFill>
                  <a:srgbClr val="5895CF"/>
                </a:solidFill>
                <a:latin typeface="MS UI Gothic"/>
                <a:cs typeface="MS UI Gothic"/>
              </a:rPr>
              <a:t>遲疑或視為病</a:t>
            </a:r>
            <a:r>
              <a:rPr dirty="0" sz="1500" spc="10">
                <a:solidFill>
                  <a:srgbClr val="5895CF"/>
                </a:solidFill>
                <a:latin typeface="MS UI Gothic"/>
                <a:cs typeface="MS UI Gothic"/>
              </a:rPr>
              <a:t>態</a:t>
            </a:r>
            <a:r>
              <a:rPr dirty="0" sz="1500" spc="575">
                <a:solidFill>
                  <a:srgbClr val="5895CF"/>
                </a:solidFill>
                <a:latin typeface="MS UI Gothic"/>
                <a:cs typeface="MS UI Gothic"/>
              </a:rPr>
              <a:t>，</a:t>
            </a:r>
            <a:r>
              <a:rPr dirty="0" sz="1500" spc="125">
                <a:solidFill>
                  <a:srgbClr val="5895CF"/>
                </a:solidFill>
                <a:latin typeface="MS UI Gothic"/>
                <a:cs typeface="MS UI Gothic"/>
              </a:rPr>
              <a:t>抑</a:t>
            </a:r>
            <a:r>
              <a:rPr dirty="0" sz="1500" spc="130">
                <a:solidFill>
                  <a:srgbClr val="5895CF"/>
                </a:solidFill>
                <a:latin typeface="MS UI Gothic"/>
                <a:cs typeface="MS UI Gothic"/>
              </a:rPr>
              <a:t>或</a:t>
            </a:r>
            <a:r>
              <a:rPr dirty="0" sz="1500" spc="125">
                <a:solidFill>
                  <a:srgbClr val="5895CF"/>
                </a:solidFill>
                <a:latin typeface="MS UI Gothic"/>
                <a:cs typeface="MS UI Gothic"/>
              </a:rPr>
              <a:t>試圖</a:t>
            </a:r>
            <a:r>
              <a:rPr dirty="0" sz="1500" spc="130">
                <a:solidFill>
                  <a:srgbClr val="5895CF"/>
                </a:solidFill>
                <a:latin typeface="MS UI Gothic"/>
                <a:cs typeface="MS UI Gothic"/>
              </a:rPr>
              <a:t>尋找 </a:t>
            </a:r>
            <a:r>
              <a:rPr dirty="0" sz="1500" spc="150">
                <a:solidFill>
                  <a:srgbClr val="5895CF"/>
                </a:solidFill>
                <a:latin typeface="MS UI Gothic"/>
                <a:cs typeface="MS UI Gothic"/>
              </a:rPr>
              <a:t>或推</a:t>
            </a:r>
            <a:r>
              <a:rPr dirty="0" sz="1500" spc="140">
                <a:solidFill>
                  <a:srgbClr val="5895CF"/>
                </a:solidFill>
                <a:latin typeface="MS UI Gothic"/>
                <a:cs typeface="MS UI Gothic"/>
              </a:rPr>
              <a:t>測</a:t>
            </a:r>
            <a:r>
              <a:rPr dirty="0" sz="1500" spc="145">
                <a:solidFill>
                  <a:srgbClr val="5895CF"/>
                </a:solidFill>
                <a:latin typeface="MS UI Gothic"/>
                <a:cs typeface="MS UI Gothic"/>
              </a:rPr>
              <a:t>兒少</a:t>
            </a:r>
            <a:r>
              <a:rPr dirty="0" sz="1500" spc="150">
                <a:solidFill>
                  <a:srgbClr val="5895CF"/>
                </a:solidFill>
                <a:latin typeface="MS UI Gothic"/>
                <a:cs typeface="MS UI Gothic"/>
              </a:rPr>
              <a:t>成</a:t>
            </a:r>
            <a:r>
              <a:rPr dirty="0" sz="1500" spc="140">
                <a:solidFill>
                  <a:srgbClr val="5895CF"/>
                </a:solidFill>
                <a:latin typeface="MS UI Gothic"/>
                <a:cs typeface="MS UI Gothic"/>
              </a:rPr>
              <a:t>為</a:t>
            </a:r>
            <a:r>
              <a:rPr dirty="0" sz="1500" spc="145">
                <a:solidFill>
                  <a:srgbClr val="5895CF"/>
                </a:solidFill>
                <a:latin typeface="MS UI Gothic"/>
                <a:cs typeface="MS UI Gothic"/>
              </a:rPr>
              <a:t>同</a:t>
            </a:r>
            <a:r>
              <a:rPr dirty="0" sz="1500" spc="140">
                <a:solidFill>
                  <a:srgbClr val="5895CF"/>
                </a:solidFill>
                <a:latin typeface="MS UI Gothic"/>
                <a:cs typeface="MS UI Gothic"/>
              </a:rPr>
              <a:t>志</a:t>
            </a:r>
            <a:r>
              <a:rPr dirty="0" sz="1500" spc="-10">
                <a:solidFill>
                  <a:srgbClr val="5895CF"/>
                </a:solidFill>
                <a:latin typeface="MS UI Gothic"/>
                <a:cs typeface="MS UI Gothic"/>
              </a:rPr>
              <a:t>的</a:t>
            </a:r>
            <a:r>
              <a:rPr dirty="0" sz="1500" spc="875">
                <a:solidFill>
                  <a:srgbClr val="5895CF"/>
                </a:solidFill>
                <a:latin typeface="MS UI Gothic"/>
                <a:cs typeface="MS UI Gothic"/>
              </a:rPr>
              <a:t>「</a:t>
            </a:r>
            <a:r>
              <a:rPr dirty="0" sz="1500" spc="140">
                <a:solidFill>
                  <a:srgbClr val="5895CF"/>
                </a:solidFill>
                <a:latin typeface="MS UI Gothic"/>
                <a:cs typeface="MS UI Gothic"/>
              </a:rPr>
              <a:t>原</a:t>
            </a:r>
            <a:r>
              <a:rPr dirty="0" sz="1500" spc="120">
                <a:solidFill>
                  <a:srgbClr val="5895CF"/>
                </a:solidFill>
                <a:latin typeface="MS UI Gothic"/>
                <a:cs typeface="MS UI Gothic"/>
              </a:rPr>
              <a:t>因</a:t>
            </a:r>
            <a:r>
              <a:rPr dirty="0" sz="1500" spc="690">
                <a:solidFill>
                  <a:srgbClr val="5895CF"/>
                </a:solidFill>
                <a:latin typeface="MS UI Gothic"/>
                <a:cs typeface="MS UI Gothic"/>
              </a:rPr>
              <a:t>」</a:t>
            </a:r>
            <a:r>
              <a:rPr dirty="0" sz="1500" spc="595">
                <a:solidFill>
                  <a:srgbClr val="5895CF"/>
                </a:solidFill>
                <a:latin typeface="MS UI Gothic"/>
                <a:cs typeface="MS UI Gothic"/>
              </a:rPr>
              <a:t>，</a:t>
            </a:r>
            <a:r>
              <a:rPr dirty="0" sz="1500" spc="150">
                <a:solidFill>
                  <a:srgbClr val="5895CF"/>
                </a:solidFill>
                <a:latin typeface="MS UI Gothic"/>
                <a:cs typeface="MS UI Gothic"/>
              </a:rPr>
              <a:t>這</a:t>
            </a:r>
            <a:r>
              <a:rPr dirty="0" sz="1500">
                <a:solidFill>
                  <a:srgbClr val="5895CF"/>
                </a:solidFill>
                <a:latin typeface="MS UI Gothic"/>
                <a:cs typeface="MS UI Gothic"/>
              </a:rPr>
              <a:t>類 </a:t>
            </a:r>
            <a:r>
              <a:rPr dirty="0" sz="1500" spc="125">
                <a:solidFill>
                  <a:srgbClr val="5895CF"/>
                </a:solidFill>
                <a:latin typeface="MS UI Gothic"/>
                <a:cs typeface="MS UI Gothic"/>
              </a:rPr>
              <a:t>的</a:t>
            </a:r>
            <a:r>
              <a:rPr dirty="0" sz="1500" spc="130">
                <a:solidFill>
                  <a:srgbClr val="5895CF"/>
                </a:solidFill>
                <a:latin typeface="MS UI Gothic"/>
                <a:cs typeface="MS UI Gothic"/>
              </a:rPr>
              <a:t>回應</a:t>
            </a:r>
            <a:r>
              <a:rPr dirty="0" sz="1500" spc="125">
                <a:solidFill>
                  <a:srgbClr val="5895CF"/>
                </a:solidFill>
                <a:latin typeface="MS UI Gothic"/>
                <a:cs typeface="MS UI Gothic"/>
              </a:rPr>
              <a:t>儘</a:t>
            </a:r>
            <a:r>
              <a:rPr dirty="0" sz="1500" spc="130">
                <a:solidFill>
                  <a:srgbClr val="5895CF"/>
                </a:solidFill>
                <a:latin typeface="MS UI Gothic"/>
                <a:cs typeface="MS UI Gothic"/>
              </a:rPr>
              <a:t>管看似客</a:t>
            </a:r>
            <a:r>
              <a:rPr dirty="0" sz="1500" spc="10">
                <a:solidFill>
                  <a:srgbClr val="5895CF"/>
                </a:solidFill>
                <a:latin typeface="MS UI Gothic"/>
                <a:cs typeface="MS UI Gothic"/>
              </a:rPr>
              <a:t>觀</a:t>
            </a:r>
            <a:r>
              <a:rPr dirty="0" sz="1500" spc="575">
                <a:solidFill>
                  <a:srgbClr val="5895CF"/>
                </a:solidFill>
                <a:latin typeface="MS UI Gothic"/>
                <a:cs typeface="MS UI Gothic"/>
              </a:rPr>
              <a:t>，</a:t>
            </a:r>
            <a:r>
              <a:rPr dirty="0" sz="1500" spc="130">
                <a:solidFill>
                  <a:srgbClr val="5895CF"/>
                </a:solidFill>
                <a:latin typeface="MS UI Gothic"/>
                <a:cs typeface="MS UI Gothic"/>
              </a:rPr>
              <a:t>但仍</a:t>
            </a:r>
            <a:r>
              <a:rPr dirty="0" sz="1500" spc="125">
                <a:solidFill>
                  <a:srgbClr val="5895CF"/>
                </a:solidFill>
                <a:latin typeface="MS UI Gothic"/>
                <a:cs typeface="MS UI Gothic"/>
              </a:rPr>
              <a:t>舊是</a:t>
            </a:r>
            <a:r>
              <a:rPr dirty="0" sz="1500" spc="130">
                <a:solidFill>
                  <a:srgbClr val="5895CF"/>
                </a:solidFill>
                <a:latin typeface="MS UI Gothic"/>
                <a:cs typeface="MS UI Gothic"/>
              </a:rPr>
              <a:t>隱而未 </a:t>
            </a:r>
            <a:r>
              <a:rPr dirty="0" sz="1500" spc="55">
                <a:solidFill>
                  <a:srgbClr val="5895CF"/>
                </a:solidFill>
                <a:latin typeface="MS UI Gothic"/>
                <a:cs typeface="MS UI Gothic"/>
              </a:rPr>
              <a:t>顯</a:t>
            </a:r>
            <a:r>
              <a:rPr dirty="0" sz="1500" spc="60">
                <a:solidFill>
                  <a:srgbClr val="5895CF"/>
                </a:solidFill>
                <a:latin typeface="MS UI Gothic"/>
                <a:cs typeface="MS UI Gothic"/>
              </a:rPr>
              <a:t>的</a:t>
            </a:r>
            <a:r>
              <a:rPr dirty="0" sz="1500" spc="65">
                <a:solidFill>
                  <a:srgbClr val="5895CF"/>
                </a:solidFill>
                <a:latin typeface="MS UI Gothic"/>
                <a:cs typeface="MS UI Gothic"/>
              </a:rPr>
              <a:t>歧</a:t>
            </a:r>
            <a:r>
              <a:rPr dirty="0" sz="1500" spc="315">
                <a:solidFill>
                  <a:srgbClr val="5895CF"/>
                </a:solidFill>
                <a:latin typeface="MS UI Gothic"/>
                <a:cs typeface="MS UI Gothic"/>
              </a:rPr>
              <a:t>視</a:t>
            </a:r>
            <a:r>
              <a:rPr dirty="0" sz="1500" spc="215">
                <a:solidFill>
                  <a:srgbClr val="5895CF"/>
                </a:solidFill>
                <a:latin typeface="MS UI Gothic"/>
                <a:cs typeface="MS UI Gothic"/>
              </a:rPr>
              <a:t>。</a:t>
            </a:r>
            <a:endParaRPr sz="1500">
              <a:latin typeface="MS UI Gothic"/>
              <a:cs typeface="MS UI Gothic"/>
            </a:endParaRPr>
          </a:p>
        </p:txBody>
      </p:sp>
      <p:grpSp>
        <p:nvGrpSpPr>
          <p:cNvPr id="81" name="object 81"/>
          <p:cNvGrpSpPr/>
          <p:nvPr/>
        </p:nvGrpSpPr>
        <p:grpSpPr>
          <a:xfrm>
            <a:off x="9450658" y="2955482"/>
            <a:ext cx="629920" cy="441959"/>
            <a:chOff x="9450658" y="2955482"/>
            <a:chExt cx="629920" cy="441959"/>
          </a:xfrm>
        </p:grpSpPr>
        <p:sp>
          <p:nvSpPr>
            <p:cNvPr id="82" name="object 82"/>
            <p:cNvSpPr/>
            <p:nvPr/>
          </p:nvSpPr>
          <p:spPr>
            <a:xfrm>
              <a:off x="9450658" y="2955482"/>
              <a:ext cx="629920" cy="441959"/>
            </a:xfrm>
            <a:custGeom>
              <a:avLst/>
              <a:gdLst/>
              <a:ahLst/>
              <a:cxnLst/>
              <a:rect l="l" t="t" r="r" b="b"/>
              <a:pathLst>
                <a:path w="629920" h="441960">
                  <a:moveTo>
                    <a:pt x="16456" y="0"/>
                  </a:moveTo>
                  <a:lnTo>
                    <a:pt x="11074" y="5698"/>
                  </a:lnTo>
                  <a:lnTo>
                    <a:pt x="8308" y="11306"/>
                  </a:lnTo>
                  <a:lnTo>
                    <a:pt x="4380" y="16659"/>
                  </a:lnTo>
                  <a:lnTo>
                    <a:pt x="49152" y="87547"/>
                  </a:lnTo>
                  <a:lnTo>
                    <a:pt x="84871" y="129883"/>
                  </a:lnTo>
                  <a:lnTo>
                    <a:pt x="105359" y="151050"/>
                  </a:lnTo>
                  <a:lnTo>
                    <a:pt x="108165" y="166671"/>
                  </a:lnTo>
                  <a:lnTo>
                    <a:pt x="112420" y="171852"/>
                  </a:lnTo>
                  <a:lnTo>
                    <a:pt x="182327" y="216194"/>
                  </a:lnTo>
                  <a:lnTo>
                    <a:pt x="331987" y="308695"/>
                  </a:lnTo>
                  <a:lnTo>
                    <a:pt x="548373" y="441651"/>
                  </a:lnTo>
                  <a:lnTo>
                    <a:pt x="629335" y="310816"/>
                  </a:lnTo>
                  <a:lnTo>
                    <a:pt x="199770" y="44967"/>
                  </a:lnTo>
                  <a:lnTo>
                    <a:pt x="170802" y="39201"/>
                  </a:lnTo>
                  <a:lnTo>
                    <a:pt x="81345" y="13610"/>
                  </a:lnTo>
                  <a:lnTo>
                    <a:pt x="34888" y="1590"/>
                  </a:lnTo>
                  <a:lnTo>
                    <a:pt x="16456" y="0"/>
                  </a:lnTo>
                  <a:close/>
                </a:path>
              </a:pathLst>
            </a:custGeom>
            <a:solidFill>
              <a:srgbClr val="E8BF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/>
            <p:cNvSpPr/>
            <p:nvPr/>
          </p:nvSpPr>
          <p:spPr>
            <a:xfrm>
              <a:off x="9582325" y="3008727"/>
              <a:ext cx="475615" cy="372110"/>
            </a:xfrm>
            <a:custGeom>
              <a:avLst/>
              <a:gdLst/>
              <a:ahLst/>
              <a:cxnLst/>
              <a:rect l="l" t="t" r="r" b="b"/>
              <a:pathLst>
                <a:path w="475615" h="372110">
                  <a:moveTo>
                    <a:pt x="81483" y="0"/>
                  </a:moveTo>
                  <a:lnTo>
                    <a:pt x="34654" y="70722"/>
                  </a:lnTo>
                  <a:lnTo>
                    <a:pt x="10556" y="108011"/>
                  </a:lnTo>
                  <a:lnTo>
                    <a:pt x="1551" y="124210"/>
                  </a:lnTo>
                  <a:lnTo>
                    <a:pt x="0" y="131660"/>
                  </a:lnTo>
                  <a:lnTo>
                    <a:pt x="13256" y="142537"/>
                  </a:lnTo>
                  <a:lnTo>
                    <a:pt x="49085" y="166247"/>
                  </a:lnTo>
                  <a:lnTo>
                    <a:pt x="101081" y="198988"/>
                  </a:lnTo>
                  <a:lnTo>
                    <a:pt x="162838" y="236955"/>
                  </a:lnTo>
                  <a:lnTo>
                    <a:pt x="227950" y="276347"/>
                  </a:lnTo>
                  <a:lnTo>
                    <a:pt x="290010" y="313359"/>
                  </a:lnTo>
                  <a:lnTo>
                    <a:pt x="342614" y="344188"/>
                  </a:lnTo>
                  <a:lnTo>
                    <a:pt x="379355" y="365031"/>
                  </a:lnTo>
                  <a:lnTo>
                    <a:pt x="393827" y="372084"/>
                  </a:lnTo>
                  <a:lnTo>
                    <a:pt x="408246" y="350720"/>
                  </a:lnTo>
                  <a:lnTo>
                    <a:pt x="436376" y="306676"/>
                  </a:lnTo>
                  <a:lnTo>
                    <a:pt x="463666" y="262570"/>
                  </a:lnTo>
                  <a:lnTo>
                    <a:pt x="475564" y="241020"/>
                  </a:lnTo>
                  <a:lnTo>
                    <a:pt x="413630" y="201818"/>
                  </a:lnTo>
                  <a:lnTo>
                    <a:pt x="278204" y="119138"/>
                  </a:lnTo>
                  <a:lnTo>
                    <a:pt x="81483" y="0"/>
                  </a:lnTo>
                  <a:close/>
                </a:path>
              </a:pathLst>
            </a:custGeom>
            <a:solidFill>
              <a:srgbClr val="E8C1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/>
            <p:cNvSpPr/>
            <p:nvPr/>
          </p:nvSpPr>
          <p:spPr>
            <a:xfrm>
              <a:off x="9604502" y="3024263"/>
              <a:ext cx="430530" cy="347345"/>
            </a:xfrm>
            <a:custGeom>
              <a:avLst/>
              <a:gdLst/>
              <a:ahLst/>
              <a:cxnLst/>
              <a:rect l="l" t="t" r="r" b="b"/>
              <a:pathLst>
                <a:path w="430529" h="347345">
                  <a:moveTo>
                    <a:pt x="121310" y="19075"/>
                  </a:moveTo>
                  <a:lnTo>
                    <a:pt x="85013" y="0"/>
                  </a:lnTo>
                  <a:lnTo>
                    <a:pt x="34048" y="77419"/>
                  </a:lnTo>
                  <a:lnTo>
                    <a:pt x="8331" y="117335"/>
                  </a:lnTo>
                  <a:lnTo>
                    <a:pt x="0" y="132422"/>
                  </a:lnTo>
                  <a:lnTo>
                    <a:pt x="1219" y="135394"/>
                  </a:lnTo>
                  <a:lnTo>
                    <a:pt x="8216" y="139192"/>
                  </a:lnTo>
                  <a:lnTo>
                    <a:pt x="33870" y="155600"/>
                  </a:lnTo>
                  <a:lnTo>
                    <a:pt x="121310" y="19075"/>
                  </a:lnTo>
                  <a:close/>
                </a:path>
                <a:path w="430529" h="347345">
                  <a:moveTo>
                    <a:pt x="306425" y="215379"/>
                  </a:moveTo>
                  <a:lnTo>
                    <a:pt x="291147" y="186283"/>
                  </a:lnTo>
                  <a:lnTo>
                    <a:pt x="250228" y="155270"/>
                  </a:lnTo>
                  <a:lnTo>
                    <a:pt x="199783" y="129209"/>
                  </a:lnTo>
                  <a:lnTo>
                    <a:pt x="155905" y="114909"/>
                  </a:lnTo>
                  <a:lnTo>
                    <a:pt x="134708" y="119214"/>
                  </a:lnTo>
                  <a:lnTo>
                    <a:pt x="132283" y="135940"/>
                  </a:lnTo>
                  <a:lnTo>
                    <a:pt x="135661" y="147942"/>
                  </a:lnTo>
                  <a:lnTo>
                    <a:pt x="174942" y="180860"/>
                  </a:lnTo>
                  <a:lnTo>
                    <a:pt x="217652" y="209156"/>
                  </a:lnTo>
                  <a:lnTo>
                    <a:pt x="259168" y="229260"/>
                  </a:lnTo>
                  <a:lnTo>
                    <a:pt x="291452" y="233794"/>
                  </a:lnTo>
                  <a:lnTo>
                    <a:pt x="306425" y="215379"/>
                  </a:lnTo>
                  <a:close/>
                </a:path>
                <a:path w="430529" h="347345">
                  <a:moveTo>
                    <a:pt x="430377" y="210350"/>
                  </a:moveTo>
                  <a:lnTo>
                    <a:pt x="394081" y="191274"/>
                  </a:lnTo>
                  <a:lnTo>
                    <a:pt x="343103" y="268693"/>
                  </a:lnTo>
                  <a:lnTo>
                    <a:pt x="317398" y="308597"/>
                  </a:lnTo>
                  <a:lnTo>
                    <a:pt x="309067" y="323697"/>
                  </a:lnTo>
                  <a:lnTo>
                    <a:pt x="310286" y="326669"/>
                  </a:lnTo>
                  <a:lnTo>
                    <a:pt x="317284" y="330466"/>
                  </a:lnTo>
                  <a:lnTo>
                    <a:pt x="342938" y="346875"/>
                  </a:lnTo>
                  <a:lnTo>
                    <a:pt x="430377" y="210350"/>
                  </a:lnTo>
                  <a:close/>
                </a:path>
              </a:pathLst>
            </a:custGeom>
            <a:solidFill>
              <a:srgbClr val="3D2D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/>
            <p:cNvSpPr/>
            <p:nvPr/>
          </p:nvSpPr>
          <p:spPr>
            <a:xfrm>
              <a:off x="9491218" y="2970455"/>
              <a:ext cx="114300" cy="46990"/>
            </a:xfrm>
            <a:custGeom>
              <a:avLst/>
              <a:gdLst/>
              <a:ahLst/>
              <a:cxnLst/>
              <a:rect l="l" t="t" r="r" b="b"/>
              <a:pathLst>
                <a:path w="114300" h="46989">
                  <a:moveTo>
                    <a:pt x="0" y="0"/>
                  </a:moveTo>
                  <a:lnTo>
                    <a:pt x="56607" y="32803"/>
                  </a:lnTo>
                  <a:lnTo>
                    <a:pt x="101886" y="46978"/>
                  </a:lnTo>
                  <a:lnTo>
                    <a:pt x="109701" y="45932"/>
                  </a:lnTo>
                  <a:lnTo>
                    <a:pt x="113760" y="42803"/>
                  </a:lnTo>
                  <a:lnTo>
                    <a:pt x="113391" y="38516"/>
                  </a:lnTo>
                  <a:lnTo>
                    <a:pt x="107918" y="33998"/>
                  </a:lnTo>
                  <a:lnTo>
                    <a:pt x="41692" y="10767"/>
                  </a:lnTo>
                  <a:lnTo>
                    <a:pt x="8927" y="2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6" name="object 86"/>
          <p:cNvGrpSpPr/>
          <p:nvPr/>
        </p:nvGrpSpPr>
        <p:grpSpPr>
          <a:xfrm>
            <a:off x="6084778" y="936104"/>
            <a:ext cx="3955415" cy="5238750"/>
            <a:chOff x="6084778" y="936104"/>
            <a:chExt cx="3955415" cy="5238750"/>
          </a:xfrm>
        </p:grpSpPr>
        <p:sp>
          <p:nvSpPr>
            <p:cNvPr id="87" name="object 87"/>
            <p:cNvSpPr/>
            <p:nvPr/>
          </p:nvSpPr>
          <p:spPr>
            <a:xfrm>
              <a:off x="6563995" y="4728336"/>
              <a:ext cx="3475990" cy="1446530"/>
            </a:xfrm>
            <a:custGeom>
              <a:avLst/>
              <a:gdLst/>
              <a:ahLst/>
              <a:cxnLst/>
              <a:rect l="l" t="t" r="r" b="b"/>
              <a:pathLst>
                <a:path w="3475990" h="1446529">
                  <a:moveTo>
                    <a:pt x="962850" y="1424889"/>
                  </a:moveTo>
                  <a:lnTo>
                    <a:pt x="956741" y="1418767"/>
                  </a:lnTo>
                  <a:lnTo>
                    <a:pt x="6108" y="1418767"/>
                  </a:lnTo>
                  <a:lnTo>
                    <a:pt x="0" y="1424889"/>
                  </a:lnTo>
                  <a:lnTo>
                    <a:pt x="0" y="1439964"/>
                  </a:lnTo>
                  <a:lnTo>
                    <a:pt x="6108" y="1446072"/>
                  </a:lnTo>
                  <a:lnTo>
                    <a:pt x="949198" y="1446072"/>
                  </a:lnTo>
                  <a:lnTo>
                    <a:pt x="956741" y="1446072"/>
                  </a:lnTo>
                  <a:lnTo>
                    <a:pt x="962850" y="1439964"/>
                  </a:lnTo>
                  <a:lnTo>
                    <a:pt x="962850" y="1424889"/>
                  </a:lnTo>
                  <a:close/>
                </a:path>
                <a:path w="3475990" h="1446529">
                  <a:moveTo>
                    <a:pt x="3475786" y="1070190"/>
                  </a:moveTo>
                  <a:lnTo>
                    <a:pt x="3469678" y="1064069"/>
                  </a:lnTo>
                  <a:lnTo>
                    <a:pt x="6121" y="1064069"/>
                  </a:lnTo>
                  <a:lnTo>
                    <a:pt x="0" y="1070190"/>
                  </a:lnTo>
                  <a:lnTo>
                    <a:pt x="0" y="1085265"/>
                  </a:lnTo>
                  <a:lnTo>
                    <a:pt x="6121" y="1091374"/>
                  </a:lnTo>
                  <a:lnTo>
                    <a:pt x="3462134" y="1091374"/>
                  </a:lnTo>
                  <a:lnTo>
                    <a:pt x="3469678" y="1091374"/>
                  </a:lnTo>
                  <a:lnTo>
                    <a:pt x="3475786" y="1085265"/>
                  </a:lnTo>
                  <a:lnTo>
                    <a:pt x="3475786" y="1070190"/>
                  </a:lnTo>
                  <a:close/>
                </a:path>
                <a:path w="3475990" h="1446529">
                  <a:moveTo>
                    <a:pt x="3475786" y="715505"/>
                  </a:moveTo>
                  <a:lnTo>
                    <a:pt x="3469678" y="709383"/>
                  </a:lnTo>
                  <a:lnTo>
                    <a:pt x="6121" y="709383"/>
                  </a:lnTo>
                  <a:lnTo>
                    <a:pt x="0" y="715505"/>
                  </a:lnTo>
                  <a:lnTo>
                    <a:pt x="0" y="730580"/>
                  </a:lnTo>
                  <a:lnTo>
                    <a:pt x="6121" y="736688"/>
                  </a:lnTo>
                  <a:lnTo>
                    <a:pt x="3462134" y="736688"/>
                  </a:lnTo>
                  <a:lnTo>
                    <a:pt x="3469678" y="736688"/>
                  </a:lnTo>
                  <a:lnTo>
                    <a:pt x="3475786" y="730580"/>
                  </a:lnTo>
                  <a:lnTo>
                    <a:pt x="3475786" y="715505"/>
                  </a:lnTo>
                  <a:close/>
                </a:path>
                <a:path w="3475990" h="1446529">
                  <a:moveTo>
                    <a:pt x="3475786" y="360807"/>
                  </a:moveTo>
                  <a:lnTo>
                    <a:pt x="3469678" y="354685"/>
                  </a:lnTo>
                  <a:lnTo>
                    <a:pt x="6121" y="354685"/>
                  </a:lnTo>
                  <a:lnTo>
                    <a:pt x="0" y="360807"/>
                  </a:lnTo>
                  <a:lnTo>
                    <a:pt x="0" y="375881"/>
                  </a:lnTo>
                  <a:lnTo>
                    <a:pt x="6121" y="381990"/>
                  </a:lnTo>
                  <a:lnTo>
                    <a:pt x="3462134" y="381990"/>
                  </a:lnTo>
                  <a:lnTo>
                    <a:pt x="3469678" y="381990"/>
                  </a:lnTo>
                  <a:lnTo>
                    <a:pt x="3475786" y="375881"/>
                  </a:lnTo>
                  <a:lnTo>
                    <a:pt x="3475786" y="360807"/>
                  </a:lnTo>
                  <a:close/>
                </a:path>
                <a:path w="3475990" h="1446529">
                  <a:moveTo>
                    <a:pt x="3475786" y="6121"/>
                  </a:moveTo>
                  <a:lnTo>
                    <a:pt x="3469678" y="0"/>
                  </a:lnTo>
                  <a:lnTo>
                    <a:pt x="288874" y="0"/>
                  </a:lnTo>
                  <a:lnTo>
                    <a:pt x="282752" y="6121"/>
                  </a:lnTo>
                  <a:lnTo>
                    <a:pt x="282752" y="21196"/>
                  </a:lnTo>
                  <a:lnTo>
                    <a:pt x="288874" y="27305"/>
                  </a:lnTo>
                  <a:lnTo>
                    <a:pt x="3462134" y="27305"/>
                  </a:lnTo>
                  <a:lnTo>
                    <a:pt x="3469678" y="27305"/>
                  </a:lnTo>
                  <a:lnTo>
                    <a:pt x="3475786" y="21196"/>
                  </a:lnTo>
                  <a:lnTo>
                    <a:pt x="3475786" y="6121"/>
                  </a:lnTo>
                  <a:close/>
                </a:path>
              </a:pathLst>
            </a:custGeom>
            <a:solidFill>
              <a:srgbClr val="AFB9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/>
            <p:cNvSpPr/>
            <p:nvPr/>
          </p:nvSpPr>
          <p:spPr>
            <a:xfrm>
              <a:off x="6091696" y="1302509"/>
              <a:ext cx="260985" cy="255270"/>
            </a:xfrm>
            <a:custGeom>
              <a:avLst/>
              <a:gdLst/>
              <a:ahLst/>
              <a:cxnLst/>
              <a:rect l="l" t="t" r="r" b="b"/>
              <a:pathLst>
                <a:path w="260985" h="255269">
                  <a:moveTo>
                    <a:pt x="94177" y="0"/>
                  </a:moveTo>
                  <a:lnTo>
                    <a:pt x="70739" y="44889"/>
                  </a:lnTo>
                  <a:lnTo>
                    <a:pt x="70677" y="49594"/>
                  </a:lnTo>
                  <a:lnTo>
                    <a:pt x="72346" y="85407"/>
                  </a:lnTo>
                  <a:lnTo>
                    <a:pt x="50367" y="98680"/>
                  </a:lnTo>
                  <a:lnTo>
                    <a:pt x="15983" y="120983"/>
                  </a:lnTo>
                  <a:lnTo>
                    <a:pt x="0" y="138353"/>
                  </a:lnTo>
                  <a:lnTo>
                    <a:pt x="1285" y="143392"/>
                  </a:lnTo>
                  <a:lnTo>
                    <a:pt x="36849" y="162712"/>
                  </a:lnTo>
                  <a:lnTo>
                    <a:pt x="82239" y="170052"/>
                  </a:lnTo>
                  <a:lnTo>
                    <a:pt x="85892" y="194799"/>
                  </a:lnTo>
                  <a:lnTo>
                    <a:pt x="89176" y="215704"/>
                  </a:lnTo>
                  <a:lnTo>
                    <a:pt x="91722" y="231173"/>
                  </a:lnTo>
                  <a:lnTo>
                    <a:pt x="93161" y="239610"/>
                  </a:lnTo>
                  <a:lnTo>
                    <a:pt x="93415" y="251955"/>
                  </a:lnTo>
                  <a:lnTo>
                    <a:pt x="102483" y="254533"/>
                  </a:lnTo>
                  <a:lnTo>
                    <a:pt x="104362" y="254927"/>
                  </a:lnTo>
                  <a:lnTo>
                    <a:pt x="111195" y="254979"/>
                  </a:lnTo>
                  <a:lnTo>
                    <a:pt x="121701" y="247408"/>
                  </a:lnTo>
                  <a:lnTo>
                    <a:pt x="139156" y="224512"/>
                  </a:lnTo>
                  <a:lnTo>
                    <a:pt x="143176" y="217843"/>
                  </a:lnTo>
                  <a:lnTo>
                    <a:pt x="114192" y="217843"/>
                  </a:lnTo>
                  <a:lnTo>
                    <a:pt x="112682" y="208520"/>
                  </a:lnTo>
                  <a:lnTo>
                    <a:pt x="110987" y="197791"/>
                  </a:lnTo>
                  <a:lnTo>
                    <a:pt x="109161" y="185883"/>
                  </a:lnTo>
                  <a:lnTo>
                    <a:pt x="107258" y="173024"/>
                  </a:lnTo>
                  <a:lnTo>
                    <a:pt x="259714" y="173024"/>
                  </a:lnTo>
                  <a:lnTo>
                    <a:pt x="260897" y="166531"/>
                  </a:lnTo>
                  <a:lnTo>
                    <a:pt x="257728" y="158051"/>
                  </a:lnTo>
                  <a:lnTo>
                    <a:pt x="229254" y="158051"/>
                  </a:lnTo>
                  <a:lnTo>
                    <a:pt x="219335" y="157626"/>
                  </a:lnTo>
                  <a:lnTo>
                    <a:pt x="194354" y="156179"/>
                  </a:lnTo>
                  <a:lnTo>
                    <a:pt x="179762" y="155168"/>
                  </a:lnTo>
                  <a:lnTo>
                    <a:pt x="180897" y="153047"/>
                  </a:lnTo>
                  <a:lnTo>
                    <a:pt x="153207" y="153047"/>
                  </a:lnTo>
                  <a:lnTo>
                    <a:pt x="127669" y="150687"/>
                  </a:lnTo>
                  <a:lnTo>
                    <a:pt x="103778" y="148145"/>
                  </a:lnTo>
                  <a:lnTo>
                    <a:pt x="103377" y="145046"/>
                  </a:lnTo>
                  <a:lnTo>
                    <a:pt x="78823" y="145046"/>
                  </a:lnTo>
                  <a:lnTo>
                    <a:pt x="39326" y="138353"/>
                  </a:lnTo>
                  <a:lnTo>
                    <a:pt x="35109" y="137350"/>
                  </a:lnTo>
                  <a:lnTo>
                    <a:pt x="43098" y="132066"/>
                  </a:lnTo>
                  <a:lnTo>
                    <a:pt x="52510" y="126033"/>
                  </a:lnTo>
                  <a:lnTo>
                    <a:pt x="63172" y="119378"/>
                  </a:lnTo>
                  <a:lnTo>
                    <a:pt x="74911" y="112229"/>
                  </a:lnTo>
                  <a:lnTo>
                    <a:pt x="99397" y="112229"/>
                  </a:lnTo>
                  <a:lnTo>
                    <a:pt x="99153" y="110058"/>
                  </a:lnTo>
                  <a:lnTo>
                    <a:pt x="134493" y="78375"/>
                  </a:lnTo>
                  <a:lnTo>
                    <a:pt x="145714" y="72516"/>
                  </a:lnTo>
                  <a:lnTo>
                    <a:pt x="181386" y="72516"/>
                  </a:lnTo>
                  <a:lnTo>
                    <a:pt x="180693" y="71856"/>
                  </a:lnTo>
                  <a:lnTo>
                    <a:pt x="95790" y="71856"/>
                  </a:lnTo>
                  <a:lnTo>
                    <a:pt x="95185" y="59076"/>
                  </a:lnTo>
                  <a:lnTo>
                    <a:pt x="95061" y="55808"/>
                  </a:lnTo>
                  <a:lnTo>
                    <a:pt x="95081" y="40622"/>
                  </a:lnTo>
                  <a:lnTo>
                    <a:pt x="95231" y="36153"/>
                  </a:lnTo>
                  <a:lnTo>
                    <a:pt x="95790" y="30010"/>
                  </a:lnTo>
                  <a:lnTo>
                    <a:pt x="134382" y="30010"/>
                  </a:lnTo>
                  <a:lnTo>
                    <a:pt x="125005" y="22077"/>
                  </a:lnTo>
                  <a:lnTo>
                    <a:pt x="111991" y="11750"/>
                  </a:lnTo>
                  <a:lnTo>
                    <a:pt x="101238" y="4267"/>
                  </a:lnTo>
                  <a:lnTo>
                    <a:pt x="94177" y="0"/>
                  </a:lnTo>
                  <a:close/>
                </a:path>
                <a:path w="260985" h="255269">
                  <a:moveTo>
                    <a:pt x="259714" y="173024"/>
                  </a:moveTo>
                  <a:lnTo>
                    <a:pt x="107258" y="173024"/>
                  </a:lnTo>
                  <a:lnTo>
                    <a:pt x="140088" y="176314"/>
                  </a:lnTo>
                  <a:lnTo>
                    <a:pt x="132341" y="189444"/>
                  </a:lnTo>
                  <a:lnTo>
                    <a:pt x="125435" y="200702"/>
                  </a:lnTo>
                  <a:lnTo>
                    <a:pt x="119381" y="210148"/>
                  </a:lnTo>
                  <a:lnTo>
                    <a:pt x="114192" y="217843"/>
                  </a:lnTo>
                  <a:lnTo>
                    <a:pt x="143176" y="217843"/>
                  </a:lnTo>
                  <a:lnTo>
                    <a:pt x="166834" y="178587"/>
                  </a:lnTo>
                  <a:lnTo>
                    <a:pt x="257585" y="178587"/>
                  </a:lnTo>
                  <a:lnTo>
                    <a:pt x="259714" y="173024"/>
                  </a:lnTo>
                  <a:close/>
                </a:path>
                <a:path w="260985" h="255269">
                  <a:moveTo>
                    <a:pt x="257585" y="178587"/>
                  </a:moveTo>
                  <a:lnTo>
                    <a:pt x="166834" y="178587"/>
                  </a:lnTo>
                  <a:lnTo>
                    <a:pt x="193649" y="180523"/>
                  </a:lnTo>
                  <a:lnTo>
                    <a:pt x="217192" y="181884"/>
                  </a:lnTo>
                  <a:lnTo>
                    <a:pt x="235521" y="182571"/>
                  </a:lnTo>
                  <a:lnTo>
                    <a:pt x="246691" y="182486"/>
                  </a:lnTo>
                  <a:lnTo>
                    <a:pt x="252825" y="182041"/>
                  </a:lnTo>
                  <a:lnTo>
                    <a:pt x="257585" y="178587"/>
                  </a:lnTo>
                  <a:close/>
                </a:path>
                <a:path w="260985" h="255269">
                  <a:moveTo>
                    <a:pt x="229976" y="122085"/>
                  </a:moveTo>
                  <a:lnTo>
                    <a:pt x="196996" y="122085"/>
                  </a:lnTo>
                  <a:lnTo>
                    <a:pt x="208005" y="133612"/>
                  </a:lnTo>
                  <a:lnTo>
                    <a:pt x="217044" y="143518"/>
                  </a:lnTo>
                  <a:lnTo>
                    <a:pt x="223960" y="151510"/>
                  </a:lnTo>
                  <a:lnTo>
                    <a:pt x="229254" y="158051"/>
                  </a:lnTo>
                  <a:lnTo>
                    <a:pt x="257728" y="158051"/>
                  </a:lnTo>
                  <a:lnTo>
                    <a:pt x="256566" y="154941"/>
                  </a:lnTo>
                  <a:lnTo>
                    <a:pt x="240957" y="133857"/>
                  </a:lnTo>
                  <a:lnTo>
                    <a:pt x="229976" y="122085"/>
                  </a:lnTo>
                  <a:close/>
                </a:path>
                <a:path w="260985" h="255269">
                  <a:moveTo>
                    <a:pt x="181386" y="72516"/>
                  </a:moveTo>
                  <a:lnTo>
                    <a:pt x="145714" y="72516"/>
                  </a:lnTo>
                  <a:lnTo>
                    <a:pt x="154131" y="80286"/>
                  </a:lnTo>
                  <a:lnTo>
                    <a:pt x="162502" y="88145"/>
                  </a:lnTo>
                  <a:lnTo>
                    <a:pt x="170765" y="96036"/>
                  </a:lnTo>
                  <a:lnTo>
                    <a:pt x="178861" y="103898"/>
                  </a:lnTo>
                  <a:lnTo>
                    <a:pt x="172875" y="115859"/>
                  </a:lnTo>
                  <a:lnTo>
                    <a:pt x="166542" y="128155"/>
                  </a:lnTo>
                  <a:lnTo>
                    <a:pt x="159957" y="140608"/>
                  </a:lnTo>
                  <a:lnTo>
                    <a:pt x="153207" y="153047"/>
                  </a:lnTo>
                  <a:lnTo>
                    <a:pt x="180897" y="153047"/>
                  </a:lnTo>
                  <a:lnTo>
                    <a:pt x="184232" y="146811"/>
                  </a:lnTo>
                  <a:lnTo>
                    <a:pt x="188946" y="137833"/>
                  </a:lnTo>
                  <a:lnTo>
                    <a:pt x="192877" y="130220"/>
                  </a:lnTo>
                  <a:lnTo>
                    <a:pt x="196996" y="122085"/>
                  </a:lnTo>
                  <a:lnTo>
                    <a:pt x="229976" y="122085"/>
                  </a:lnTo>
                  <a:lnTo>
                    <a:pt x="208312" y="98856"/>
                  </a:lnTo>
                  <a:lnTo>
                    <a:pt x="216368" y="80670"/>
                  </a:lnTo>
                  <a:lnTo>
                    <a:pt x="189897" y="80670"/>
                  </a:lnTo>
                  <a:lnTo>
                    <a:pt x="181386" y="72516"/>
                  </a:lnTo>
                  <a:close/>
                </a:path>
                <a:path w="260985" h="255269">
                  <a:moveTo>
                    <a:pt x="99397" y="112229"/>
                  </a:moveTo>
                  <a:lnTo>
                    <a:pt x="74911" y="112229"/>
                  </a:lnTo>
                  <a:lnTo>
                    <a:pt x="76014" y="122139"/>
                  </a:lnTo>
                  <a:lnTo>
                    <a:pt x="76714" y="128155"/>
                  </a:lnTo>
                  <a:lnTo>
                    <a:pt x="78823" y="145046"/>
                  </a:lnTo>
                  <a:lnTo>
                    <a:pt x="103377" y="145046"/>
                  </a:lnTo>
                  <a:lnTo>
                    <a:pt x="101720" y="132066"/>
                  </a:lnTo>
                  <a:lnTo>
                    <a:pt x="100203" y="119378"/>
                  </a:lnTo>
                  <a:lnTo>
                    <a:pt x="99397" y="112229"/>
                  </a:lnTo>
                  <a:close/>
                </a:path>
                <a:path w="260985" h="255269">
                  <a:moveTo>
                    <a:pt x="228162" y="48120"/>
                  </a:moveTo>
                  <a:lnTo>
                    <a:pt x="203016" y="48120"/>
                  </a:lnTo>
                  <a:lnTo>
                    <a:pt x="201234" y="53416"/>
                  </a:lnTo>
                  <a:lnTo>
                    <a:pt x="198571" y="60461"/>
                  </a:lnTo>
                  <a:lnTo>
                    <a:pt x="194851" y="69472"/>
                  </a:lnTo>
                  <a:lnTo>
                    <a:pt x="189897" y="80670"/>
                  </a:lnTo>
                  <a:lnTo>
                    <a:pt x="216368" y="80670"/>
                  </a:lnTo>
                  <a:lnTo>
                    <a:pt x="219876" y="72749"/>
                  </a:lnTo>
                  <a:lnTo>
                    <a:pt x="226046" y="56094"/>
                  </a:lnTo>
                  <a:lnTo>
                    <a:pt x="228162" y="48120"/>
                  </a:lnTo>
                  <a:close/>
                </a:path>
                <a:path w="260985" h="255269">
                  <a:moveTo>
                    <a:pt x="134382" y="30010"/>
                  </a:moveTo>
                  <a:lnTo>
                    <a:pt x="95790" y="30010"/>
                  </a:lnTo>
                  <a:lnTo>
                    <a:pt x="102014" y="34778"/>
                  </a:lnTo>
                  <a:lnTo>
                    <a:pt x="109257" y="40622"/>
                  </a:lnTo>
                  <a:lnTo>
                    <a:pt x="117402" y="47449"/>
                  </a:lnTo>
                  <a:lnTo>
                    <a:pt x="126333" y="55168"/>
                  </a:lnTo>
                  <a:lnTo>
                    <a:pt x="118968" y="59076"/>
                  </a:lnTo>
                  <a:lnTo>
                    <a:pt x="111405" y="63169"/>
                  </a:lnTo>
                  <a:lnTo>
                    <a:pt x="95790" y="71856"/>
                  </a:lnTo>
                  <a:lnTo>
                    <a:pt x="180693" y="71856"/>
                  </a:lnTo>
                  <a:lnTo>
                    <a:pt x="174425" y="65938"/>
                  </a:lnTo>
                  <a:lnTo>
                    <a:pt x="169196" y="61061"/>
                  </a:lnTo>
                  <a:lnTo>
                    <a:pt x="181101" y="55808"/>
                  </a:lnTo>
                  <a:lnTo>
                    <a:pt x="190530" y="52071"/>
                  </a:lnTo>
                  <a:lnTo>
                    <a:pt x="197748" y="49594"/>
                  </a:lnTo>
                  <a:lnTo>
                    <a:pt x="203016" y="48120"/>
                  </a:lnTo>
                  <a:lnTo>
                    <a:pt x="228162" y="48120"/>
                  </a:lnTo>
                  <a:lnTo>
                    <a:pt x="228556" y="46637"/>
                  </a:lnTo>
                  <a:lnTo>
                    <a:pt x="228982" y="43345"/>
                  </a:lnTo>
                  <a:lnTo>
                    <a:pt x="149714" y="43345"/>
                  </a:lnTo>
                  <a:lnTo>
                    <a:pt x="138141" y="33190"/>
                  </a:lnTo>
                  <a:lnTo>
                    <a:pt x="134382" y="30010"/>
                  </a:lnTo>
                  <a:close/>
                </a:path>
                <a:path w="260985" h="255269">
                  <a:moveTo>
                    <a:pt x="207457" y="22912"/>
                  </a:moveTo>
                  <a:lnTo>
                    <a:pt x="195447" y="24985"/>
                  </a:lnTo>
                  <a:lnTo>
                    <a:pt x="176874" y="31257"/>
                  </a:lnTo>
                  <a:lnTo>
                    <a:pt x="149714" y="43345"/>
                  </a:lnTo>
                  <a:lnTo>
                    <a:pt x="228982" y="43345"/>
                  </a:lnTo>
                  <a:lnTo>
                    <a:pt x="229140" y="42125"/>
                  </a:lnTo>
                  <a:lnTo>
                    <a:pt x="229800" y="32740"/>
                  </a:lnTo>
                  <a:lnTo>
                    <a:pt x="224225" y="25387"/>
                  </a:lnTo>
                  <a:lnTo>
                    <a:pt x="214929" y="23418"/>
                  </a:lnTo>
                  <a:lnTo>
                    <a:pt x="207457" y="22912"/>
                  </a:lnTo>
                  <a:close/>
                </a:path>
              </a:pathLst>
            </a:custGeom>
            <a:solidFill>
              <a:srgbClr val="D3772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/>
            <p:cNvSpPr/>
            <p:nvPr/>
          </p:nvSpPr>
          <p:spPr>
            <a:xfrm>
              <a:off x="6084778" y="936104"/>
              <a:ext cx="324485" cy="267970"/>
            </a:xfrm>
            <a:custGeom>
              <a:avLst/>
              <a:gdLst/>
              <a:ahLst/>
              <a:cxnLst/>
              <a:rect l="l" t="t" r="r" b="b"/>
              <a:pathLst>
                <a:path w="324485" h="267969">
                  <a:moveTo>
                    <a:pt x="10490" y="0"/>
                  </a:moveTo>
                  <a:lnTo>
                    <a:pt x="2717" y="4546"/>
                  </a:lnTo>
                  <a:lnTo>
                    <a:pt x="0" y="13182"/>
                  </a:lnTo>
                  <a:lnTo>
                    <a:pt x="3267" y="42547"/>
                  </a:lnTo>
                  <a:lnTo>
                    <a:pt x="20444" y="90053"/>
                  </a:lnTo>
                  <a:lnTo>
                    <a:pt x="46515" y="145848"/>
                  </a:lnTo>
                  <a:lnTo>
                    <a:pt x="76465" y="200082"/>
                  </a:lnTo>
                  <a:lnTo>
                    <a:pt x="105278" y="242904"/>
                  </a:lnTo>
                  <a:lnTo>
                    <a:pt x="139052" y="267411"/>
                  </a:lnTo>
                  <a:lnTo>
                    <a:pt x="147777" y="267385"/>
                  </a:lnTo>
                  <a:lnTo>
                    <a:pt x="157264" y="260515"/>
                  </a:lnTo>
                  <a:lnTo>
                    <a:pt x="171012" y="242773"/>
                  </a:lnTo>
                  <a:lnTo>
                    <a:pt x="140258" y="242773"/>
                  </a:lnTo>
                  <a:lnTo>
                    <a:pt x="138137" y="242328"/>
                  </a:lnTo>
                  <a:lnTo>
                    <a:pt x="91527" y="178035"/>
                  </a:lnTo>
                  <a:lnTo>
                    <a:pt x="62816" y="124113"/>
                  </a:lnTo>
                  <a:lnTo>
                    <a:pt x="38418" y="71392"/>
                  </a:lnTo>
                  <a:lnTo>
                    <a:pt x="24434" y="31724"/>
                  </a:lnTo>
                  <a:lnTo>
                    <a:pt x="234524" y="31724"/>
                  </a:lnTo>
                  <a:lnTo>
                    <a:pt x="203167" y="25925"/>
                  </a:lnTo>
                  <a:lnTo>
                    <a:pt x="156587" y="19005"/>
                  </a:lnTo>
                  <a:lnTo>
                    <a:pt x="110899" y="13161"/>
                  </a:lnTo>
                  <a:lnTo>
                    <a:pt x="38146" y="4602"/>
                  </a:lnTo>
                  <a:lnTo>
                    <a:pt x="26721" y="3092"/>
                  </a:lnTo>
                  <a:lnTo>
                    <a:pt x="19342" y="1866"/>
                  </a:lnTo>
                  <a:lnTo>
                    <a:pt x="10490" y="0"/>
                  </a:lnTo>
                  <a:close/>
                </a:path>
                <a:path w="324485" h="267969">
                  <a:moveTo>
                    <a:pt x="234524" y="31724"/>
                  </a:moveTo>
                  <a:lnTo>
                    <a:pt x="24434" y="31724"/>
                  </a:lnTo>
                  <a:lnTo>
                    <a:pt x="78900" y="62641"/>
                  </a:lnTo>
                  <a:lnTo>
                    <a:pt x="128049" y="92865"/>
                  </a:lnTo>
                  <a:lnTo>
                    <a:pt x="165018" y="118503"/>
                  </a:lnTo>
                  <a:lnTo>
                    <a:pt x="182943" y="135661"/>
                  </a:lnTo>
                  <a:lnTo>
                    <a:pt x="177955" y="161209"/>
                  </a:lnTo>
                  <a:lnTo>
                    <a:pt x="168741" y="192959"/>
                  </a:lnTo>
                  <a:lnTo>
                    <a:pt x="156636" y="222349"/>
                  </a:lnTo>
                  <a:lnTo>
                    <a:pt x="142976" y="240817"/>
                  </a:lnTo>
                  <a:lnTo>
                    <a:pt x="140258" y="242773"/>
                  </a:lnTo>
                  <a:lnTo>
                    <a:pt x="171012" y="242773"/>
                  </a:lnTo>
                  <a:lnTo>
                    <a:pt x="178588" y="232996"/>
                  </a:lnTo>
                  <a:lnTo>
                    <a:pt x="193963" y="194456"/>
                  </a:lnTo>
                  <a:lnTo>
                    <a:pt x="203505" y="157991"/>
                  </a:lnTo>
                  <a:lnTo>
                    <a:pt x="207327" y="136702"/>
                  </a:lnTo>
                  <a:lnTo>
                    <a:pt x="206225" y="127898"/>
                  </a:lnTo>
                  <a:lnTo>
                    <a:pt x="197919" y="115585"/>
                  </a:lnTo>
                  <a:lnTo>
                    <a:pt x="177427" y="97515"/>
                  </a:lnTo>
                  <a:lnTo>
                    <a:pt x="139763" y="71437"/>
                  </a:lnTo>
                  <a:lnTo>
                    <a:pt x="207821" y="71437"/>
                  </a:lnTo>
                  <a:lnTo>
                    <a:pt x="170192" y="56798"/>
                  </a:lnTo>
                  <a:lnTo>
                    <a:pt x="122961" y="39166"/>
                  </a:lnTo>
                  <a:lnTo>
                    <a:pt x="267192" y="39166"/>
                  </a:lnTo>
                  <a:lnTo>
                    <a:pt x="246405" y="33921"/>
                  </a:lnTo>
                  <a:lnTo>
                    <a:pt x="234524" y="31724"/>
                  </a:lnTo>
                  <a:close/>
                </a:path>
                <a:path w="324485" h="267969">
                  <a:moveTo>
                    <a:pt x="207821" y="71437"/>
                  </a:moveTo>
                  <a:lnTo>
                    <a:pt x="139763" y="71437"/>
                  </a:lnTo>
                  <a:lnTo>
                    <a:pt x="174074" y="84354"/>
                  </a:lnTo>
                  <a:lnTo>
                    <a:pt x="203084" y="95594"/>
                  </a:lnTo>
                  <a:lnTo>
                    <a:pt x="224404" y="104321"/>
                  </a:lnTo>
                  <a:lnTo>
                    <a:pt x="235648" y="109702"/>
                  </a:lnTo>
                  <a:lnTo>
                    <a:pt x="239217" y="112941"/>
                  </a:lnTo>
                  <a:lnTo>
                    <a:pt x="244576" y="115341"/>
                  </a:lnTo>
                  <a:lnTo>
                    <a:pt x="251587" y="116840"/>
                  </a:lnTo>
                  <a:lnTo>
                    <a:pt x="265475" y="118428"/>
                  </a:lnTo>
                  <a:lnTo>
                    <a:pt x="280852" y="117514"/>
                  </a:lnTo>
                  <a:lnTo>
                    <a:pt x="296037" y="113612"/>
                  </a:lnTo>
                  <a:lnTo>
                    <a:pt x="309346" y="106235"/>
                  </a:lnTo>
                  <a:lnTo>
                    <a:pt x="315591" y="100176"/>
                  </a:lnTo>
                  <a:lnTo>
                    <a:pt x="319556" y="94109"/>
                  </a:lnTo>
                  <a:lnTo>
                    <a:pt x="266222" y="94109"/>
                  </a:lnTo>
                  <a:lnTo>
                    <a:pt x="256654" y="93027"/>
                  </a:lnTo>
                  <a:lnTo>
                    <a:pt x="253860" y="92430"/>
                  </a:lnTo>
                  <a:lnTo>
                    <a:pt x="252450" y="91821"/>
                  </a:lnTo>
                  <a:lnTo>
                    <a:pt x="252282" y="91782"/>
                  </a:lnTo>
                  <a:lnTo>
                    <a:pt x="252120" y="91782"/>
                  </a:lnTo>
                  <a:lnTo>
                    <a:pt x="238450" y="84317"/>
                  </a:lnTo>
                  <a:lnTo>
                    <a:pt x="209915" y="72251"/>
                  </a:lnTo>
                  <a:lnTo>
                    <a:pt x="207821" y="71437"/>
                  </a:lnTo>
                  <a:close/>
                </a:path>
                <a:path w="324485" h="267969">
                  <a:moveTo>
                    <a:pt x="267192" y="39166"/>
                  </a:moveTo>
                  <a:lnTo>
                    <a:pt x="122961" y="39166"/>
                  </a:lnTo>
                  <a:lnTo>
                    <a:pt x="153320" y="43121"/>
                  </a:lnTo>
                  <a:lnTo>
                    <a:pt x="183999" y="47536"/>
                  </a:lnTo>
                  <a:lnTo>
                    <a:pt x="241350" y="57734"/>
                  </a:lnTo>
                  <a:lnTo>
                    <a:pt x="286626" y="70257"/>
                  </a:lnTo>
                  <a:lnTo>
                    <a:pt x="299821" y="77343"/>
                  </a:lnTo>
                  <a:lnTo>
                    <a:pt x="299377" y="81381"/>
                  </a:lnTo>
                  <a:lnTo>
                    <a:pt x="266222" y="94109"/>
                  </a:lnTo>
                  <a:lnTo>
                    <a:pt x="319556" y="94109"/>
                  </a:lnTo>
                  <a:lnTo>
                    <a:pt x="320192" y="93137"/>
                  </a:lnTo>
                  <a:lnTo>
                    <a:pt x="323098" y="85223"/>
                  </a:lnTo>
                  <a:lnTo>
                    <a:pt x="324256" y="76542"/>
                  </a:lnTo>
                  <a:lnTo>
                    <a:pt x="320278" y="63709"/>
                  </a:lnTo>
                  <a:lnTo>
                    <a:pt x="306752" y="52751"/>
                  </a:lnTo>
                  <a:lnTo>
                    <a:pt x="282515" y="43033"/>
                  </a:lnTo>
                  <a:lnTo>
                    <a:pt x="267192" y="39166"/>
                  </a:lnTo>
                  <a:close/>
                </a:path>
                <a:path w="324485" h="267969">
                  <a:moveTo>
                    <a:pt x="252171" y="91757"/>
                  </a:moveTo>
                  <a:close/>
                </a:path>
              </a:pathLst>
            </a:custGeom>
            <a:solidFill>
              <a:srgbClr val="C7799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90" name="object 9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258027" y="1035645"/>
              <a:ext cx="84399" cy="136791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6452807" y="1201403"/>
              <a:ext cx="1512570" cy="324485"/>
            </a:xfrm>
            <a:custGeom>
              <a:avLst/>
              <a:gdLst/>
              <a:ahLst/>
              <a:cxnLst/>
              <a:rect l="l" t="t" r="r" b="b"/>
              <a:pathLst>
                <a:path w="1512570" h="324484">
                  <a:moveTo>
                    <a:pt x="505307" y="283262"/>
                  </a:moveTo>
                  <a:lnTo>
                    <a:pt x="531148" y="313091"/>
                  </a:lnTo>
                  <a:lnTo>
                    <a:pt x="540727" y="314695"/>
                  </a:lnTo>
                  <a:lnTo>
                    <a:pt x="544588" y="290654"/>
                  </a:lnTo>
                  <a:lnTo>
                    <a:pt x="535313" y="289102"/>
                  </a:lnTo>
                  <a:lnTo>
                    <a:pt x="525994" y="287423"/>
                  </a:lnTo>
                  <a:lnTo>
                    <a:pt x="516672" y="285623"/>
                  </a:lnTo>
                  <a:lnTo>
                    <a:pt x="505307" y="283262"/>
                  </a:lnTo>
                  <a:close/>
                </a:path>
                <a:path w="1512570" h="324484">
                  <a:moveTo>
                    <a:pt x="428117" y="262625"/>
                  </a:moveTo>
                  <a:lnTo>
                    <a:pt x="450366" y="294697"/>
                  </a:lnTo>
                  <a:lnTo>
                    <a:pt x="460209" y="297398"/>
                  </a:lnTo>
                  <a:lnTo>
                    <a:pt x="466509" y="273890"/>
                  </a:lnTo>
                  <a:lnTo>
                    <a:pt x="456942" y="271260"/>
                  </a:lnTo>
                  <a:lnTo>
                    <a:pt x="447332" y="268500"/>
                  </a:lnTo>
                  <a:lnTo>
                    <a:pt x="437712" y="265619"/>
                  </a:lnTo>
                  <a:lnTo>
                    <a:pt x="428117" y="262625"/>
                  </a:lnTo>
                  <a:close/>
                </a:path>
                <a:path w="1512570" h="324484">
                  <a:moveTo>
                    <a:pt x="584123" y="295899"/>
                  </a:moveTo>
                  <a:lnTo>
                    <a:pt x="615416" y="322874"/>
                  </a:lnTo>
                  <a:lnTo>
                    <a:pt x="622731" y="323217"/>
                  </a:lnTo>
                  <a:lnTo>
                    <a:pt x="623887" y="298909"/>
                  </a:lnTo>
                  <a:lnTo>
                    <a:pt x="616826" y="298566"/>
                  </a:lnTo>
                  <a:lnTo>
                    <a:pt x="609727" y="298121"/>
                  </a:lnTo>
                  <a:lnTo>
                    <a:pt x="596417" y="297093"/>
                  </a:lnTo>
                  <a:lnTo>
                    <a:pt x="590257" y="296534"/>
                  </a:lnTo>
                  <a:lnTo>
                    <a:pt x="584123" y="295899"/>
                  </a:lnTo>
                  <a:close/>
                </a:path>
                <a:path w="1512570" h="324484">
                  <a:moveTo>
                    <a:pt x="352945" y="234964"/>
                  </a:moveTo>
                  <a:lnTo>
                    <a:pt x="372330" y="268884"/>
                  </a:lnTo>
                  <a:lnTo>
                    <a:pt x="381838" y="272442"/>
                  </a:lnTo>
                  <a:lnTo>
                    <a:pt x="390258" y="249607"/>
                  </a:lnTo>
                  <a:lnTo>
                    <a:pt x="380981" y="246135"/>
                  </a:lnTo>
                  <a:lnTo>
                    <a:pt x="371649" y="242529"/>
                  </a:lnTo>
                  <a:lnTo>
                    <a:pt x="362294" y="238801"/>
                  </a:lnTo>
                  <a:lnTo>
                    <a:pt x="352945" y="234964"/>
                  </a:lnTo>
                  <a:close/>
                </a:path>
                <a:path w="1512570" h="324484">
                  <a:moveTo>
                    <a:pt x="703656" y="298350"/>
                  </a:moveTo>
                  <a:lnTo>
                    <a:pt x="693672" y="298893"/>
                  </a:lnTo>
                  <a:lnTo>
                    <a:pt x="683672" y="299301"/>
                  </a:lnTo>
                  <a:lnTo>
                    <a:pt x="673691" y="299573"/>
                  </a:lnTo>
                  <a:lnTo>
                    <a:pt x="663765" y="299709"/>
                  </a:lnTo>
                  <a:lnTo>
                    <a:pt x="663943" y="324055"/>
                  </a:lnTo>
                  <a:lnTo>
                    <a:pt x="674188" y="323910"/>
                  </a:lnTo>
                  <a:lnTo>
                    <a:pt x="684495" y="323626"/>
                  </a:lnTo>
                  <a:lnTo>
                    <a:pt x="694825" y="323205"/>
                  </a:lnTo>
                  <a:lnTo>
                    <a:pt x="705142" y="322645"/>
                  </a:lnTo>
                  <a:lnTo>
                    <a:pt x="703656" y="298350"/>
                  </a:lnTo>
                  <a:close/>
                </a:path>
                <a:path w="1512570" h="324484">
                  <a:moveTo>
                    <a:pt x="280149" y="201259"/>
                  </a:moveTo>
                  <a:lnTo>
                    <a:pt x="269087" y="222937"/>
                  </a:lnTo>
                  <a:lnTo>
                    <a:pt x="278290" y="227581"/>
                  </a:lnTo>
                  <a:lnTo>
                    <a:pt x="287531" y="232131"/>
                  </a:lnTo>
                  <a:lnTo>
                    <a:pt x="296776" y="236573"/>
                  </a:lnTo>
                  <a:lnTo>
                    <a:pt x="305993" y="240895"/>
                  </a:lnTo>
                  <a:lnTo>
                    <a:pt x="316230" y="218810"/>
                  </a:lnTo>
                  <a:lnTo>
                    <a:pt x="307215" y="214583"/>
                  </a:lnTo>
                  <a:lnTo>
                    <a:pt x="298175" y="210239"/>
                  </a:lnTo>
                  <a:lnTo>
                    <a:pt x="289142" y="205792"/>
                  </a:lnTo>
                  <a:lnTo>
                    <a:pt x="280149" y="201259"/>
                  </a:lnTo>
                  <a:close/>
                </a:path>
                <a:path w="1512570" h="324484">
                  <a:moveTo>
                    <a:pt x="782929" y="289193"/>
                  </a:moveTo>
                  <a:lnTo>
                    <a:pt x="773089" y="290800"/>
                  </a:lnTo>
                  <a:lnTo>
                    <a:pt x="763196" y="292281"/>
                  </a:lnTo>
                  <a:lnTo>
                    <a:pt x="753290" y="293631"/>
                  </a:lnTo>
                  <a:lnTo>
                    <a:pt x="743407" y="294845"/>
                  </a:lnTo>
                  <a:lnTo>
                    <a:pt x="746213" y="319013"/>
                  </a:lnTo>
                  <a:lnTo>
                    <a:pt x="756418" y="317766"/>
                  </a:lnTo>
                  <a:lnTo>
                    <a:pt x="766645" y="316375"/>
                  </a:lnTo>
                  <a:lnTo>
                    <a:pt x="776857" y="314845"/>
                  </a:lnTo>
                  <a:lnTo>
                    <a:pt x="787019" y="313184"/>
                  </a:lnTo>
                  <a:lnTo>
                    <a:pt x="782929" y="289193"/>
                  </a:lnTo>
                  <a:close/>
                </a:path>
                <a:path w="1512570" h="324484">
                  <a:moveTo>
                    <a:pt x="209905" y="162282"/>
                  </a:moveTo>
                  <a:lnTo>
                    <a:pt x="197370" y="183148"/>
                  </a:lnTo>
                  <a:lnTo>
                    <a:pt x="206176" y="188384"/>
                  </a:lnTo>
                  <a:lnTo>
                    <a:pt x="215049" y="193562"/>
                  </a:lnTo>
                  <a:lnTo>
                    <a:pt x="223959" y="198665"/>
                  </a:lnTo>
                  <a:lnTo>
                    <a:pt x="232879" y="203672"/>
                  </a:lnTo>
                  <a:lnTo>
                    <a:pt x="244690" y="182386"/>
                  </a:lnTo>
                  <a:lnTo>
                    <a:pt x="235957" y="177484"/>
                  </a:lnTo>
                  <a:lnTo>
                    <a:pt x="227226" y="172487"/>
                  </a:lnTo>
                  <a:lnTo>
                    <a:pt x="218532" y="167413"/>
                  </a:lnTo>
                  <a:lnTo>
                    <a:pt x="209905" y="162282"/>
                  </a:lnTo>
                  <a:close/>
                </a:path>
                <a:path w="1512570" h="324484">
                  <a:moveTo>
                    <a:pt x="860729" y="271502"/>
                  </a:moveTo>
                  <a:lnTo>
                    <a:pt x="851160" y="274163"/>
                  </a:lnTo>
                  <a:lnTo>
                    <a:pt x="841505" y="276708"/>
                  </a:lnTo>
                  <a:lnTo>
                    <a:pt x="831797" y="279126"/>
                  </a:lnTo>
                  <a:lnTo>
                    <a:pt x="822071" y="281408"/>
                  </a:lnTo>
                  <a:lnTo>
                    <a:pt x="827455" y="305145"/>
                  </a:lnTo>
                  <a:lnTo>
                    <a:pt x="837515" y="302786"/>
                  </a:lnTo>
                  <a:lnTo>
                    <a:pt x="847553" y="300287"/>
                  </a:lnTo>
                  <a:lnTo>
                    <a:pt x="857534" y="297654"/>
                  </a:lnTo>
                  <a:lnTo>
                    <a:pt x="867422" y="294896"/>
                  </a:lnTo>
                  <a:lnTo>
                    <a:pt x="860729" y="271502"/>
                  </a:lnTo>
                  <a:close/>
                </a:path>
                <a:path w="1512570" h="324484">
                  <a:moveTo>
                    <a:pt x="142367" y="118658"/>
                  </a:moveTo>
                  <a:lnTo>
                    <a:pt x="128511" y="138673"/>
                  </a:lnTo>
                  <a:lnTo>
                    <a:pt x="136969" y="144478"/>
                  </a:lnTo>
                  <a:lnTo>
                    <a:pt x="145484" y="150224"/>
                  </a:lnTo>
                  <a:lnTo>
                    <a:pt x="154028" y="155893"/>
                  </a:lnTo>
                  <a:lnTo>
                    <a:pt x="162572" y="161469"/>
                  </a:lnTo>
                  <a:lnTo>
                    <a:pt x="175793" y="141022"/>
                  </a:lnTo>
                  <a:lnTo>
                    <a:pt x="167404" y="135556"/>
                  </a:lnTo>
                  <a:lnTo>
                    <a:pt x="159018" y="129993"/>
                  </a:lnTo>
                  <a:lnTo>
                    <a:pt x="150663" y="124353"/>
                  </a:lnTo>
                  <a:lnTo>
                    <a:pt x="142367" y="118658"/>
                  </a:lnTo>
                  <a:close/>
                </a:path>
                <a:path w="1512570" h="324484">
                  <a:moveTo>
                    <a:pt x="77762" y="70779"/>
                  </a:moveTo>
                  <a:lnTo>
                    <a:pt x="62636" y="89854"/>
                  </a:lnTo>
                  <a:lnTo>
                    <a:pt x="70656" y="96161"/>
                  </a:lnTo>
                  <a:lnTo>
                    <a:pt x="78773" y="102435"/>
                  </a:lnTo>
                  <a:lnTo>
                    <a:pt x="86959" y="108655"/>
                  </a:lnTo>
                  <a:lnTo>
                    <a:pt x="95186" y="114797"/>
                  </a:lnTo>
                  <a:lnTo>
                    <a:pt x="109677" y="95239"/>
                  </a:lnTo>
                  <a:lnTo>
                    <a:pt x="101609" y="89213"/>
                  </a:lnTo>
                  <a:lnTo>
                    <a:pt x="93581" y="83114"/>
                  </a:lnTo>
                  <a:lnTo>
                    <a:pt x="85622" y="76962"/>
                  </a:lnTo>
                  <a:lnTo>
                    <a:pt x="77762" y="70779"/>
                  </a:lnTo>
                  <a:close/>
                </a:path>
                <a:path w="1512570" h="324484">
                  <a:moveTo>
                    <a:pt x="935939" y="245188"/>
                  </a:moveTo>
                  <a:lnTo>
                    <a:pt x="926803" y="248927"/>
                  </a:lnTo>
                  <a:lnTo>
                    <a:pt x="917535" y="252555"/>
                  </a:lnTo>
                  <a:lnTo>
                    <a:pt x="908169" y="256062"/>
                  </a:lnTo>
                  <a:lnTo>
                    <a:pt x="898740" y="259437"/>
                  </a:lnTo>
                  <a:lnTo>
                    <a:pt x="906767" y="282424"/>
                  </a:lnTo>
                  <a:lnTo>
                    <a:pt x="916540" y="278921"/>
                  </a:lnTo>
                  <a:lnTo>
                    <a:pt x="926252" y="275281"/>
                  </a:lnTo>
                  <a:lnTo>
                    <a:pt x="935863" y="271516"/>
                  </a:lnTo>
                  <a:lnTo>
                    <a:pt x="945337" y="267641"/>
                  </a:lnTo>
                  <a:lnTo>
                    <a:pt x="935939" y="245188"/>
                  </a:lnTo>
                  <a:close/>
                </a:path>
                <a:path w="1512570" h="324484">
                  <a:moveTo>
                    <a:pt x="17005" y="18620"/>
                  </a:moveTo>
                  <a:lnTo>
                    <a:pt x="0" y="36032"/>
                  </a:lnTo>
                  <a:lnTo>
                    <a:pt x="2238" y="38176"/>
                  </a:lnTo>
                  <a:lnTo>
                    <a:pt x="8212" y="43737"/>
                  </a:lnTo>
                  <a:lnTo>
                    <a:pt x="17807" y="52380"/>
                  </a:lnTo>
                  <a:lnTo>
                    <a:pt x="30911" y="63768"/>
                  </a:lnTo>
                  <a:lnTo>
                    <a:pt x="46710" y="45264"/>
                  </a:lnTo>
                  <a:lnTo>
                    <a:pt x="34041" y="34241"/>
                  </a:lnTo>
                  <a:lnTo>
                    <a:pt x="24747" y="25870"/>
                  </a:lnTo>
                  <a:lnTo>
                    <a:pt x="19008" y="20535"/>
                  </a:lnTo>
                  <a:lnTo>
                    <a:pt x="17005" y="18620"/>
                  </a:lnTo>
                  <a:close/>
                </a:path>
                <a:path w="1512570" h="324484">
                  <a:moveTo>
                    <a:pt x="1006982" y="209717"/>
                  </a:moveTo>
                  <a:lnTo>
                    <a:pt x="998558" y="214603"/>
                  </a:lnTo>
                  <a:lnTo>
                    <a:pt x="989918" y="219401"/>
                  </a:lnTo>
                  <a:lnTo>
                    <a:pt x="981095" y="224094"/>
                  </a:lnTo>
                  <a:lnTo>
                    <a:pt x="972121" y="228665"/>
                  </a:lnTo>
                  <a:lnTo>
                    <a:pt x="982967" y="250446"/>
                  </a:lnTo>
                  <a:lnTo>
                    <a:pt x="992339" y="245679"/>
                  </a:lnTo>
                  <a:lnTo>
                    <a:pt x="1001556" y="240781"/>
                  </a:lnTo>
                  <a:lnTo>
                    <a:pt x="1010588" y="235769"/>
                  </a:lnTo>
                  <a:lnTo>
                    <a:pt x="1019403" y="230659"/>
                  </a:lnTo>
                  <a:lnTo>
                    <a:pt x="1006982" y="209717"/>
                  </a:lnTo>
                  <a:close/>
                </a:path>
                <a:path w="1512570" h="324484">
                  <a:moveTo>
                    <a:pt x="1504619" y="275731"/>
                  </a:moveTo>
                  <a:lnTo>
                    <a:pt x="1482902" y="286742"/>
                  </a:lnTo>
                  <a:lnTo>
                    <a:pt x="1485303" y="291467"/>
                  </a:lnTo>
                  <a:lnTo>
                    <a:pt x="1487639" y="296496"/>
                  </a:lnTo>
                  <a:lnTo>
                    <a:pt x="1489862" y="301690"/>
                  </a:lnTo>
                  <a:lnTo>
                    <a:pt x="1512239" y="292127"/>
                  </a:lnTo>
                  <a:lnTo>
                    <a:pt x="1509814" y="286450"/>
                  </a:lnTo>
                  <a:lnTo>
                    <a:pt x="1507248" y="280926"/>
                  </a:lnTo>
                  <a:lnTo>
                    <a:pt x="1504619" y="275731"/>
                  </a:lnTo>
                  <a:close/>
                </a:path>
                <a:path w="1512570" h="324484">
                  <a:moveTo>
                    <a:pt x="1066736" y="135625"/>
                  </a:moveTo>
                  <a:lnTo>
                    <a:pt x="1047076" y="149976"/>
                  </a:lnTo>
                  <a:lnTo>
                    <a:pt x="1051050" y="155092"/>
                  </a:lnTo>
                  <a:lnTo>
                    <a:pt x="1055309" y="159977"/>
                  </a:lnTo>
                  <a:lnTo>
                    <a:pt x="1059849" y="164624"/>
                  </a:lnTo>
                  <a:lnTo>
                    <a:pt x="1064666" y="169026"/>
                  </a:lnTo>
                  <a:lnTo>
                    <a:pt x="1058846" y="173877"/>
                  </a:lnTo>
                  <a:lnTo>
                    <a:pt x="1052806" y="178691"/>
                  </a:lnTo>
                  <a:lnTo>
                    <a:pt x="1046558" y="183456"/>
                  </a:lnTo>
                  <a:lnTo>
                    <a:pt x="1040117" y="188165"/>
                  </a:lnTo>
                  <a:lnTo>
                    <a:pt x="1054290" y="207951"/>
                  </a:lnTo>
                  <a:lnTo>
                    <a:pt x="1062995" y="201548"/>
                  </a:lnTo>
                  <a:lnTo>
                    <a:pt x="1071373" y="195039"/>
                  </a:lnTo>
                  <a:lnTo>
                    <a:pt x="1079391" y="188449"/>
                  </a:lnTo>
                  <a:lnTo>
                    <a:pt x="1087018" y="181802"/>
                  </a:lnTo>
                  <a:lnTo>
                    <a:pt x="1082471" y="176722"/>
                  </a:lnTo>
                  <a:lnTo>
                    <a:pt x="1092987" y="159691"/>
                  </a:lnTo>
                  <a:lnTo>
                    <a:pt x="1085435" y="154527"/>
                  </a:lnTo>
                  <a:lnTo>
                    <a:pt x="1078528" y="148782"/>
                  </a:lnTo>
                  <a:lnTo>
                    <a:pt x="1072288" y="142475"/>
                  </a:lnTo>
                  <a:lnTo>
                    <a:pt x="1066736" y="135625"/>
                  </a:lnTo>
                  <a:close/>
                </a:path>
                <a:path w="1512570" h="324484">
                  <a:moveTo>
                    <a:pt x="1126883" y="173674"/>
                  </a:moveTo>
                  <a:lnTo>
                    <a:pt x="1120914" y="197271"/>
                  </a:lnTo>
                  <a:lnTo>
                    <a:pt x="1123048" y="197817"/>
                  </a:lnTo>
                  <a:lnTo>
                    <a:pt x="1125245" y="198325"/>
                  </a:lnTo>
                  <a:lnTo>
                    <a:pt x="1162558" y="204192"/>
                  </a:lnTo>
                  <a:lnTo>
                    <a:pt x="1165199" y="179999"/>
                  </a:lnTo>
                  <a:lnTo>
                    <a:pt x="1157860" y="179123"/>
                  </a:lnTo>
                  <a:lnTo>
                    <a:pt x="1150588" y="178119"/>
                  </a:lnTo>
                  <a:lnTo>
                    <a:pt x="1143411" y="176991"/>
                  </a:lnTo>
                  <a:lnTo>
                    <a:pt x="1133068" y="175135"/>
                  </a:lnTo>
                  <a:lnTo>
                    <a:pt x="1129944" y="174449"/>
                  </a:lnTo>
                  <a:lnTo>
                    <a:pt x="1126883" y="173674"/>
                  </a:lnTo>
                  <a:close/>
                </a:path>
                <a:path w="1512570" h="324484">
                  <a:moveTo>
                    <a:pt x="1204683" y="182602"/>
                  </a:moveTo>
                  <a:lnTo>
                    <a:pt x="1204010" y="206935"/>
                  </a:lnTo>
                  <a:lnTo>
                    <a:pt x="1213568" y="207126"/>
                  </a:lnTo>
                  <a:lnTo>
                    <a:pt x="1223500" y="207182"/>
                  </a:lnTo>
                  <a:lnTo>
                    <a:pt x="1233987" y="207102"/>
                  </a:lnTo>
                  <a:lnTo>
                    <a:pt x="1245209" y="206885"/>
                  </a:lnTo>
                  <a:lnTo>
                    <a:pt x="1244619" y="182839"/>
                  </a:lnTo>
                  <a:lnTo>
                    <a:pt x="1223538" y="182839"/>
                  </a:lnTo>
                  <a:lnTo>
                    <a:pt x="1213921" y="182785"/>
                  </a:lnTo>
                  <a:lnTo>
                    <a:pt x="1204683" y="182602"/>
                  </a:lnTo>
                  <a:close/>
                </a:path>
                <a:path w="1512570" h="324484">
                  <a:moveTo>
                    <a:pt x="1244612" y="182551"/>
                  </a:moveTo>
                  <a:lnTo>
                    <a:pt x="1233710" y="182761"/>
                  </a:lnTo>
                  <a:lnTo>
                    <a:pt x="1223538" y="182839"/>
                  </a:lnTo>
                  <a:lnTo>
                    <a:pt x="1244619" y="182839"/>
                  </a:lnTo>
                  <a:lnTo>
                    <a:pt x="1244612" y="182551"/>
                  </a:lnTo>
                  <a:close/>
                </a:path>
                <a:path w="1512570" h="324484">
                  <a:moveTo>
                    <a:pt x="1449527" y="209399"/>
                  </a:moveTo>
                  <a:lnTo>
                    <a:pt x="1435696" y="229427"/>
                  </a:lnTo>
                  <a:lnTo>
                    <a:pt x="1442924" y="234828"/>
                  </a:lnTo>
                  <a:lnTo>
                    <a:pt x="1449781" y="240811"/>
                  </a:lnTo>
                  <a:lnTo>
                    <a:pt x="1456313" y="247421"/>
                  </a:lnTo>
                  <a:lnTo>
                    <a:pt x="1462570" y="254700"/>
                  </a:lnTo>
                  <a:lnTo>
                    <a:pt x="1481543" y="239447"/>
                  </a:lnTo>
                  <a:lnTo>
                    <a:pt x="1474162" y="230884"/>
                  </a:lnTo>
                  <a:lnTo>
                    <a:pt x="1466345" y="223004"/>
                  </a:lnTo>
                  <a:lnTo>
                    <a:pt x="1458123" y="215834"/>
                  </a:lnTo>
                  <a:lnTo>
                    <a:pt x="1449527" y="209399"/>
                  </a:lnTo>
                  <a:close/>
                </a:path>
                <a:path w="1512570" h="324484">
                  <a:moveTo>
                    <a:pt x="1325968" y="180075"/>
                  </a:moveTo>
                  <a:lnTo>
                    <a:pt x="1315606" y="180190"/>
                  </a:lnTo>
                  <a:lnTo>
                    <a:pt x="1305255" y="180432"/>
                  </a:lnTo>
                  <a:lnTo>
                    <a:pt x="1284998" y="181142"/>
                  </a:lnTo>
                  <a:lnTo>
                    <a:pt x="1285925" y="205462"/>
                  </a:lnTo>
                  <a:lnTo>
                    <a:pt x="1305831" y="204764"/>
                  </a:lnTo>
                  <a:lnTo>
                    <a:pt x="1315963" y="204523"/>
                  </a:lnTo>
                  <a:lnTo>
                    <a:pt x="1326070" y="204408"/>
                  </a:lnTo>
                  <a:lnTo>
                    <a:pt x="1325968" y="180075"/>
                  </a:lnTo>
                  <a:close/>
                </a:path>
                <a:path w="1512570" h="324484">
                  <a:moveTo>
                    <a:pt x="1367764" y="181828"/>
                  </a:moveTo>
                  <a:lnTo>
                    <a:pt x="1365288" y="206046"/>
                  </a:lnTo>
                  <a:lnTo>
                    <a:pt x="1375489" y="207308"/>
                  </a:lnTo>
                  <a:lnTo>
                    <a:pt x="1385063" y="208947"/>
                  </a:lnTo>
                  <a:lnTo>
                    <a:pt x="1394068" y="210974"/>
                  </a:lnTo>
                  <a:lnTo>
                    <a:pt x="1402562" y="213400"/>
                  </a:lnTo>
                  <a:lnTo>
                    <a:pt x="1409928" y="190210"/>
                  </a:lnTo>
                  <a:lnTo>
                    <a:pt x="1400234" y="187428"/>
                  </a:lnTo>
                  <a:lnTo>
                    <a:pt x="1390022" y="185114"/>
                  </a:lnTo>
                  <a:lnTo>
                    <a:pt x="1379222" y="183252"/>
                  </a:lnTo>
                  <a:lnTo>
                    <a:pt x="1367764" y="181828"/>
                  </a:lnTo>
                  <a:close/>
                </a:path>
                <a:path w="1512570" h="324484">
                  <a:moveTo>
                    <a:pt x="1117600" y="104434"/>
                  </a:moveTo>
                  <a:lnTo>
                    <a:pt x="1113774" y="112113"/>
                  </a:lnTo>
                  <a:lnTo>
                    <a:pt x="1109148" y="119929"/>
                  </a:lnTo>
                  <a:lnTo>
                    <a:pt x="1103741" y="127853"/>
                  </a:lnTo>
                  <a:lnTo>
                    <a:pt x="1097572" y="135854"/>
                  </a:lnTo>
                  <a:lnTo>
                    <a:pt x="1116444" y="151233"/>
                  </a:lnTo>
                  <a:lnTo>
                    <a:pt x="1123570" y="141968"/>
                  </a:lnTo>
                  <a:lnTo>
                    <a:pt x="1129850" y="132728"/>
                  </a:lnTo>
                  <a:lnTo>
                    <a:pt x="1135266" y="123542"/>
                  </a:lnTo>
                  <a:lnTo>
                    <a:pt x="1139799" y="114441"/>
                  </a:lnTo>
                  <a:lnTo>
                    <a:pt x="1117600" y="104434"/>
                  </a:lnTo>
                  <a:close/>
                </a:path>
                <a:path w="1512570" h="324484">
                  <a:moveTo>
                    <a:pt x="1025918" y="64238"/>
                  </a:moveTo>
                  <a:lnTo>
                    <a:pt x="1024915" y="75397"/>
                  </a:lnTo>
                  <a:lnTo>
                    <a:pt x="1024966" y="86692"/>
                  </a:lnTo>
                  <a:lnTo>
                    <a:pt x="1026065" y="97967"/>
                  </a:lnTo>
                  <a:lnTo>
                    <a:pt x="1028204" y="109069"/>
                  </a:lnTo>
                  <a:lnTo>
                    <a:pt x="1051864" y="103342"/>
                  </a:lnTo>
                  <a:lnTo>
                    <a:pt x="1050148" y="94480"/>
                  </a:lnTo>
                  <a:lnTo>
                    <a:pt x="1049267" y="85485"/>
                  </a:lnTo>
                  <a:lnTo>
                    <a:pt x="1049322" y="75397"/>
                  </a:lnTo>
                  <a:lnTo>
                    <a:pt x="1050023" y="67591"/>
                  </a:lnTo>
                  <a:lnTo>
                    <a:pt x="1025918" y="64238"/>
                  </a:lnTo>
                  <a:close/>
                </a:path>
                <a:path w="1512570" h="324484">
                  <a:moveTo>
                    <a:pt x="1129728" y="25694"/>
                  </a:moveTo>
                  <a:lnTo>
                    <a:pt x="1111529" y="41848"/>
                  </a:lnTo>
                  <a:lnTo>
                    <a:pt x="1113256" y="43855"/>
                  </a:lnTo>
                  <a:lnTo>
                    <a:pt x="1117784" y="50104"/>
                  </a:lnTo>
                  <a:lnTo>
                    <a:pt x="1121189" y="56737"/>
                  </a:lnTo>
                  <a:lnTo>
                    <a:pt x="1123463" y="63730"/>
                  </a:lnTo>
                  <a:lnTo>
                    <a:pt x="1124597" y="71058"/>
                  </a:lnTo>
                  <a:lnTo>
                    <a:pt x="1148880" y="69242"/>
                  </a:lnTo>
                  <a:lnTo>
                    <a:pt x="1131912" y="28221"/>
                  </a:lnTo>
                  <a:lnTo>
                    <a:pt x="1131189" y="27357"/>
                  </a:lnTo>
                  <a:lnTo>
                    <a:pt x="1129728" y="25694"/>
                  </a:lnTo>
                  <a:close/>
                </a:path>
                <a:path w="1512570" h="324484">
                  <a:moveTo>
                    <a:pt x="1076169" y="0"/>
                  </a:moveTo>
                  <a:lnTo>
                    <a:pt x="1063820" y="3547"/>
                  </a:lnTo>
                  <a:lnTo>
                    <a:pt x="1052488" y="10649"/>
                  </a:lnTo>
                  <a:lnTo>
                    <a:pt x="1042581" y="21122"/>
                  </a:lnTo>
                  <a:lnTo>
                    <a:pt x="1062062" y="35714"/>
                  </a:lnTo>
                  <a:lnTo>
                    <a:pt x="1066134" y="31059"/>
                  </a:lnTo>
                  <a:lnTo>
                    <a:pt x="1071364" y="26991"/>
                  </a:lnTo>
                  <a:lnTo>
                    <a:pt x="1077734" y="24411"/>
                  </a:lnTo>
                  <a:lnTo>
                    <a:pt x="1085227" y="24221"/>
                  </a:lnTo>
                  <a:lnTo>
                    <a:pt x="1089126" y="192"/>
                  </a:lnTo>
                  <a:lnTo>
                    <a:pt x="1076169" y="0"/>
                  </a:lnTo>
                  <a:close/>
                </a:path>
              </a:pathLst>
            </a:custGeom>
            <a:solidFill>
              <a:srgbClr val="E8BF6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2" name="object 92"/>
          <p:cNvSpPr txBox="1"/>
          <p:nvPr/>
        </p:nvSpPr>
        <p:spPr>
          <a:xfrm>
            <a:off x="343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42</a:t>
            </a:r>
            <a:endParaRPr sz="10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0517107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43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12"/>
            <a:ext cx="11019790" cy="7776209"/>
            <a:chOff x="-3492" y="12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12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5993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5994"/>
                  </a:lnTo>
                  <a:lnTo>
                    <a:pt x="5508002" y="7775994"/>
                  </a:lnTo>
                  <a:lnTo>
                    <a:pt x="11015993" y="7775994"/>
                  </a:lnTo>
                  <a:lnTo>
                    <a:pt x="11015993" y="0"/>
                  </a:lnTo>
                  <a:close/>
                </a:path>
              </a:pathLst>
            </a:custGeom>
            <a:solidFill>
              <a:srgbClr val="5895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5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9092440" y="402192"/>
            <a:ext cx="150114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5895CF"/>
                </a:solidFill>
                <a:latin typeface="Microsoft YaHei"/>
                <a:cs typeface="Microsoft YaHei"/>
              </a:rPr>
              <a:t>我的性傾向誰決</a:t>
            </a:r>
            <a:r>
              <a:rPr dirty="0" sz="1300">
                <a:solidFill>
                  <a:srgbClr val="5895CF"/>
                </a:solidFill>
                <a:latin typeface="Microsoft YaHei"/>
                <a:cs typeface="Microsoft YaHei"/>
              </a:rPr>
              <a:t>定</a:t>
            </a:r>
            <a:r>
              <a:rPr dirty="0" sz="1300" spc="-30">
                <a:solidFill>
                  <a:srgbClr val="5895CF"/>
                </a:solidFill>
                <a:latin typeface="Microsoft YaHei"/>
                <a:cs typeface="Microsoft YaHei"/>
              </a:rPr>
              <a:t> </a:t>
            </a:r>
            <a:r>
              <a:rPr dirty="0" sz="1300">
                <a:solidFill>
                  <a:srgbClr val="5895CF"/>
                </a:solidFill>
                <a:latin typeface="Microsoft YaHei"/>
                <a:cs typeface="Microsoft YaHei"/>
              </a:rPr>
              <a:t>?</a:t>
            </a:r>
            <a:endParaRPr sz="1300">
              <a:latin typeface="Microsoft YaHei"/>
              <a:cs typeface="Microsoft YaHei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6084001" y="6478005"/>
              <a:ext cx="914400" cy="0"/>
            </a:xfrm>
            <a:custGeom>
              <a:avLst/>
              <a:gdLst/>
              <a:ahLst/>
              <a:cxnLst/>
              <a:rect l="l" t="t" r="r" b="b"/>
              <a:pathLst>
                <a:path w="914400" h="0">
                  <a:moveTo>
                    <a:pt x="0" y="0"/>
                  </a:moveTo>
                  <a:lnTo>
                    <a:pt x="914400" y="0"/>
                  </a:lnTo>
                </a:path>
              </a:pathLst>
            </a:custGeom>
            <a:ln w="1270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0" name="object 70"/>
          <p:cNvSpPr txBox="1"/>
          <p:nvPr/>
        </p:nvSpPr>
        <p:spPr>
          <a:xfrm>
            <a:off x="6070215" y="950788"/>
            <a:ext cx="4280535" cy="1625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36400"/>
              </a:lnSpc>
              <a:spcBef>
                <a:spcPts val="100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才會以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己是同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戀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師說許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多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學姊以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有一樣的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煩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惱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上大學之後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都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順利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性交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結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婚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師還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強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調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性戀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是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很辛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苦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會受到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來自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面八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方的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而且喜歡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己性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同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得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就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戀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實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跟同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生性行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戀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老師 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己是同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戀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也不要再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跟同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學說這件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本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來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就是多元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這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麼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早就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限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己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師認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小昱現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在只是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國中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生 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而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已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生的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本分是念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書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這些事情等長大確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再說也不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遲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070479" y="2833435"/>
            <a:ext cx="4279265" cy="1013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5895CF"/>
                </a:solidFill>
                <a:latin typeface="MS UI Gothic"/>
                <a:cs typeface="MS UI Gothic"/>
              </a:rPr>
              <a:t>議題討論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7655">
              <a:lnSpc>
                <a:spcPct val="136300"/>
              </a:lnSpc>
              <a:spcBef>
                <a:spcPts val="575"/>
              </a:spcBef>
            </a:pP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從案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可以看見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面對小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出櫃與吐露心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這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只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暫時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妳年紀還小不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急著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限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己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妳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是因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為待在純女生環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境中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才會這樣覺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得</a:t>
            </a:r>
            <a:r>
              <a:rPr dirty="0" sz="1100" spc="-14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想法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來回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她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這會對小昱有什麼負面影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響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019388" y="4049638"/>
            <a:ext cx="4382135" cy="27012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63500" marR="55880" indent="288290">
              <a:lnSpc>
                <a:spcPct val="136400"/>
              </a:lnSpc>
              <a:spcBef>
                <a:spcPts val="100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面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傾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sz="1100" spc="-26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7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baseline="42735" sz="975" spc="-89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baseline="42735" sz="975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們往往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經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地有著差別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如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果小昱是異性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戀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喜歡上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男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似乎不會跟她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這只是暫時 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妳以後長大就會喜歡女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-17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換而言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可以反思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小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昱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喜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歡同性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回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透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露出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什麼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個人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在想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6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兒少尚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未成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年紀還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真的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可以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定自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己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是同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志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嗎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1175">
                <a:solidFill>
                  <a:srgbClr val="231F20"/>
                </a:solidFill>
                <a:latin typeface="SimSun"/>
                <a:cs typeface="SimSun"/>
              </a:rPr>
              <a:t>─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這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樣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的疑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問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是否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仍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存在於你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的心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endParaRPr sz="1100">
              <a:latin typeface="SimSun"/>
              <a:cs typeface="SimSun"/>
            </a:endParaRPr>
          </a:p>
          <a:p>
            <a:pPr>
              <a:lnSpc>
                <a:spcPct val="100000"/>
              </a:lnSpc>
            </a:pPr>
            <a:endParaRPr sz="1100">
              <a:latin typeface="SimSun"/>
              <a:cs typeface="SimSun"/>
            </a:endParaRPr>
          </a:p>
          <a:p>
            <a:pPr marL="64135">
              <a:lnSpc>
                <a:spcPct val="100000"/>
              </a:lnSpc>
              <a:spcBef>
                <a:spcPts val="815"/>
              </a:spcBef>
            </a:pPr>
            <a:r>
              <a:rPr dirty="0" sz="1500" spc="35">
                <a:solidFill>
                  <a:srgbClr val="5895CF"/>
                </a:solidFill>
                <a:latin typeface="MS UI Gothic"/>
                <a:cs typeface="MS UI Gothic"/>
              </a:rPr>
              <a:t>議題分析</a:t>
            </a:r>
            <a:endParaRPr sz="1500">
              <a:latin typeface="MS UI Gothic"/>
              <a:cs typeface="MS UI Gothic"/>
            </a:endParaRPr>
          </a:p>
          <a:p>
            <a:pPr marL="351155">
              <a:lnSpc>
                <a:spcPct val="100000"/>
              </a:lnSpc>
              <a:spcBef>
                <a:spcPts val="1055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關於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國內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非異性戀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戀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雙性戀或性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傾向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不確定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endParaRPr sz="1100">
              <a:latin typeface="SimSun"/>
              <a:cs typeface="SimSu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500">
              <a:latin typeface="SimSun"/>
              <a:cs typeface="SimSun"/>
            </a:endParaRPr>
          </a:p>
          <a:p>
            <a:pPr marL="226060" marR="57785" indent="-161925">
              <a:lnSpc>
                <a:spcPct val="100000"/>
              </a:lnSpc>
            </a:pP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27</a:t>
            </a:r>
            <a:r>
              <a:rPr dirty="0" sz="80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指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一個人對特定性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baseline="3472" sz="1200" spc="-18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有持久的情</a:t>
            </a:r>
            <a:r>
              <a:rPr dirty="0" baseline="3472" sz="1200" spc="-22">
                <a:solidFill>
                  <a:srgbClr val="231F20"/>
                </a:solidFill>
                <a:latin typeface="SimSun"/>
                <a:cs typeface="SimSun"/>
              </a:rPr>
              <a:t>感</a:t>
            </a:r>
            <a:r>
              <a:rPr dirty="0" baseline="3472" sz="1200" spc="-179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喜</a:t>
            </a:r>
            <a:r>
              <a:rPr dirty="0" baseline="3472" sz="1200" spc="-22">
                <a:solidFill>
                  <a:srgbClr val="231F20"/>
                </a:solidFill>
                <a:latin typeface="SimSun"/>
                <a:cs typeface="SimSun"/>
              </a:rPr>
              <a:t>愛</a:t>
            </a:r>
            <a:r>
              <a:rPr dirty="0" baseline="3472" sz="1200" spc="-179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愛情或性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吸引</a:t>
            </a:r>
            <a:r>
              <a:rPr dirty="0" baseline="3472" sz="1200" spc="-37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baseline="3472" sz="1200" spc="-17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baseline="3472" sz="1200" spc="-67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baseline="3472" sz="1200" spc="-187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baseline="3472" sz="1200" spc="-15">
                <a:solidFill>
                  <a:srgbClr val="231F20"/>
                </a:solidFill>
                <a:latin typeface="SimSun"/>
                <a:cs typeface="SimSun"/>
              </a:rPr>
              <a:t>戀</a:t>
            </a:r>
            <a:r>
              <a:rPr dirty="0" baseline="3472" sz="1200" spc="-17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雙性</a:t>
            </a:r>
            <a:r>
              <a:rPr dirty="0" baseline="3472" sz="1200" spc="-15">
                <a:solidFill>
                  <a:srgbClr val="231F20"/>
                </a:solidFill>
                <a:latin typeface="SimSun"/>
                <a:cs typeface="SimSun"/>
              </a:rPr>
              <a:t>戀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異性戀</a:t>
            </a:r>
            <a:r>
              <a:rPr dirty="0" sz="800" spc="-10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800" spc="-8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8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70215" y="1004636"/>
            <a:ext cx="4280535" cy="16992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5895CF"/>
                </a:solidFill>
                <a:latin typeface="MS UI Gothic"/>
                <a:cs typeface="MS UI Gothic"/>
              </a:rPr>
              <a:t>案例故事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8290">
              <a:lnSpc>
                <a:spcPct val="136400"/>
              </a:lnSpc>
              <a:spcBef>
                <a:spcPts val="575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昱目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前就讀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間男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女分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班的私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中學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部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從小她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友寫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交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換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記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總是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覺得某位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男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很帥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氣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但小昱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是會被班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女生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吸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引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便發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現自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己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後頭髮剪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得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越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來越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短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也偷偷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和女同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傳曖昧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訊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息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剛好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大家也開始在課本或網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路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認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識多元性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於是小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昱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開始會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跟同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己是同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戀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也向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近的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老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師吐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露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己的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70439" y="2906638"/>
            <a:ext cx="4279900" cy="482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288290">
              <a:lnSpc>
                <a:spcPct val="136300"/>
              </a:lnSpc>
              <a:spcBef>
                <a:spcPts val="100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雖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然同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沒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有因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為小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昱的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坦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誠而對她有不好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但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卻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告訴小昱這只是暫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因為班上都是女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再加上小昱外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型中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endParaRPr sz="1100">
              <a:latin typeface="SimSun"/>
              <a:cs typeface="SimSun"/>
            </a:endParaRPr>
          </a:p>
        </p:txBody>
      </p:sp>
      <p:pic>
        <p:nvPicPr>
          <p:cNvPr id="75" name="object 7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97273" y="3784238"/>
            <a:ext cx="4439712" cy="3169671"/>
          </a:xfrm>
          <a:prstGeom prst="rect">
            <a:avLst/>
          </a:prstGeom>
        </p:spPr>
      </p:pic>
      <p:sp>
        <p:nvSpPr>
          <p:cNvPr id="76" name="object 76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44</a:t>
            </a:r>
            <a:endParaRPr sz="10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45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12"/>
            <a:ext cx="11019790" cy="7776209"/>
            <a:chOff x="-3492" y="12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12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5993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5994"/>
                  </a:lnTo>
                  <a:lnTo>
                    <a:pt x="5508002" y="7775994"/>
                  </a:lnTo>
                  <a:lnTo>
                    <a:pt x="11015993" y="7775994"/>
                  </a:lnTo>
                  <a:lnTo>
                    <a:pt x="11015993" y="0"/>
                  </a:lnTo>
                  <a:close/>
                </a:path>
              </a:pathLst>
            </a:custGeom>
            <a:solidFill>
              <a:srgbClr val="5895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5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9092440" y="402192"/>
            <a:ext cx="150114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5895CF"/>
                </a:solidFill>
                <a:latin typeface="Microsoft YaHei"/>
                <a:cs typeface="Microsoft YaHei"/>
              </a:rPr>
              <a:t>我的性傾向誰決</a:t>
            </a:r>
            <a:r>
              <a:rPr dirty="0" sz="1300">
                <a:solidFill>
                  <a:srgbClr val="5895CF"/>
                </a:solidFill>
                <a:latin typeface="Microsoft YaHei"/>
                <a:cs typeface="Microsoft YaHei"/>
              </a:rPr>
              <a:t>定</a:t>
            </a:r>
            <a:r>
              <a:rPr dirty="0" sz="1300" spc="-30">
                <a:solidFill>
                  <a:srgbClr val="5895CF"/>
                </a:solidFill>
                <a:latin typeface="Microsoft YaHei"/>
                <a:cs typeface="Microsoft YaHei"/>
              </a:rPr>
              <a:t> </a:t>
            </a:r>
            <a:r>
              <a:rPr dirty="0" sz="1300">
                <a:solidFill>
                  <a:srgbClr val="5895CF"/>
                </a:solidFill>
                <a:latin typeface="Microsoft YaHei"/>
                <a:cs typeface="Microsoft YaHei"/>
              </a:rPr>
              <a:t>?</a:t>
            </a:r>
            <a:endParaRPr sz="1300">
              <a:latin typeface="Microsoft YaHei"/>
              <a:cs typeface="Microsoft YaHei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6084001" y="6097007"/>
              <a:ext cx="914400" cy="0"/>
            </a:xfrm>
            <a:custGeom>
              <a:avLst/>
              <a:gdLst/>
              <a:ahLst/>
              <a:cxnLst/>
              <a:rect l="l" t="t" r="r" b="b"/>
              <a:pathLst>
                <a:path w="914400" h="0">
                  <a:moveTo>
                    <a:pt x="0" y="0"/>
                  </a:moveTo>
                  <a:lnTo>
                    <a:pt x="914400" y="0"/>
                  </a:lnTo>
                </a:path>
              </a:pathLst>
            </a:custGeom>
            <a:ln w="1270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0" name="object 70"/>
          <p:cNvSpPr txBox="1"/>
          <p:nvPr/>
        </p:nvSpPr>
        <p:spPr>
          <a:xfrm>
            <a:off x="6044830" y="943854"/>
            <a:ext cx="4326890" cy="71818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algn="just" marL="38100" marR="30480">
              <a:lnSpc>
                <a:spcPct val="136300"/>
              </a:lnSpc>
              <a:spcBef>
                <a:spcPts val="155"/>
              </a:spcBef>
            </a:pP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實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是否違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反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兒童及少年福利與權益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障法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-65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刑法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第  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條以強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暴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脅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迫使人行無義務之事或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妨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害人行使權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強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罪等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相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法規處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辦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baseline="42735" sz="975" spc="-75">
                <a:solidFill>
                  <a:srgbClr val="231F20"/>
                </a:solidFill>
                <a:latin typeface="Verdana"/>
                <a:cs typeface="Verdana"/>
              </a:rPr>
              <a:t>31</a:t>
            </a:r>
            <a:endParaRPr baseline="42735" sz="975">
              <a:latin typeface="Verdana"/>
              <a:cs typeface="Verdan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044537" y="1865239"/>
            <a:ext cx="4366260" cy="2540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38100" marR="30480" indent="288290">
              <a:lnSpc>
                <a:spcPct val="136400"/>
              </a:lnSpc>
              <a:spcBef>
                <a:spcPts val="100"/>
              </a:spcBef>
            </a:pP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另一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方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面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工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教育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界中經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常流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傳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性密友 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-170">
                <a:solidFill>
                  <a:srgbClr val="231F20"/>
                </a:solidFill>
                <a:latin typeface="SimSun"/>
                <a:cs typeface="SimSun"/>
              </a:rPr>
              <a:t>」、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假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性同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戀</a:t>
            </a:r>
            <a:r>
              <a:rPr dirty="0" sz="1100" spc="-170">
                <a:solidFill>
                  <a:srgbClr val="231F20"/>
                </a:solidFill>
                <a:latin typeface="SimSun"/>
                <a:cs typeface="SimSun"/>
              </a:rPr>
              <a:t>」、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情境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式同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戀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等概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念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已被證實具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大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學術瑕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疵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是平空移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植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錯誤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詮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釋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未有嚴謹科學實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證的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偽科學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說 法</a:t>
            </a:r>
            <a:r>
              <a:rPr dirty="0" sz="1100" spc="-25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75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baseline="42735" sz="975" spc="-127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只是這類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概念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仍以訛傳訛地在各專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業領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流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傳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以致有許多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心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社工與教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專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業的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兒少工作者誤以為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真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並以這類概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念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看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理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解同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志兒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生命經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驗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事實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傾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的個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體發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展沒有所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謂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過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渡時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故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中老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師對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小昱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回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其背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便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隱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含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著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喜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歡同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是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熟的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過渡階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sz="1100" spc="-31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人價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值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觀與想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29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面對兒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志身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若專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業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人員對此表示遲疑或視為病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態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或試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尋找或推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測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兒少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為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同志</a:t>
            </a:r>
            <a:r>
              <a:rPr dirty="0" sz="1100" spc="-30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sz="1100" spc="-44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4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這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類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回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應儘管看似客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觀</a:t>
            </a:r>
            <a:r>
              <a:rPr dirty="0" sz="1100" spc="-3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但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仍舊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隱而未顯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讓同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志兒少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感受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身的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傾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有問題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70">
                <a:solidFill>
                  <a:srgbClr val="231F20"/>
                </a:solidFill>
                <a:latin typeface="SimSun"/>
                <a:cs typeface="SimSun"/>
              </a:rPr>
              <a:t>」。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070319" y="4608389"/>
            <a:ext cx="4280535" cy="1168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7655">
              <a:lnSpc>
                <a:spcPct val="136400"/>
              </a:lnSpc>
              <a:spcBef>
                <a:spcPts val="100"/>
              </a:spcBef>
            </a:pP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若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從</a:t>
            </a:r>
            <a:r>
              <a:rPr dirty="0" sz="1100" spc="-65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四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大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原則之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1105">
                <a:solidFill>
                  <a:srgbClr val="231F20"/>
                </a:solidFill>
                <a:latin typeface="SimSun"/>
                <a:cs typeface="SimSun"/>
              </a:rPr>
              <a:t>─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童被傾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聽的權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可見小昱的老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師作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為教育工作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小昱的表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達並未傾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聽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尊重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其 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真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實的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聲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音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是性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傾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是兒少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體自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然發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在核心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面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之 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兒童權利委員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7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號一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般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性意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見中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特別提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醒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當專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業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員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在思考兒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最佳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須考慮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多樣身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如性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傾向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071046" y="6100563"/>
            <a:ext cx="4303395" cy="655320"/>
          </a:xfrm>
          <a:prstGeom prst="rect">
            <a:avLst/>
          </a:prstGeom>
        </p:spPr>
        <p:txBody>
          <a:bodyPr wrap="square" lIns="0" tIns="7620" rIns="0" bIns="0" rtlCol="0" vert="horz">
            <a:spAutoFit/>
          </a:bodyPr>
          <a:lstStyle/>
          <a:p>
            <a:pPr algn="just" marL="173990" marR="29845" indent="-161925">
              <a:lnSpc>
                <a:spcPct val="104200"/>
              </a:lnSpc>
              <a:spcBef>
                <a:spcPts val="60"/>
              </a:spcBef>
              <a:buFont typeface="Verdana"/>
              <a:buAutoNum type="arabicPlain" startAt="31"/>
              <a:tabLst>
                <a:tab pos="174625" algn="l"/>
              </a:tabLst>
            </a:pP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衛生福利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部</a:t>
            </a:r>
            <a:r>
              <a:rPr dirty="0" baseline="3472" sz="1200" spc="-14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傾向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扭轉治療公告為不得執行之醫療行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為的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正式函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釋</a:t>
            </a:r>
            <a:r>
              <a:rPr dirty="0" baseline="3472" sz="1200" spc="-4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https://www.laws. </a:t>
            </a:r>
            <a:r>
              <a:rPr dirty="0" sz="800" spc="-2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taipei.gov.tw/lawsystem/wfLaw_Interpretation_Content.aspx</a:t>
            </a:r>
            <a:r>
              <a:rPr dirty="0" baseline="3472" sz="1200" spc="-30">
                <a:solidFill>
                  <a:srgbClr val="231F20"/>
                </a:solidFill>
                <a:latin typeface="Microsoft Yi Baiti"/>
                <a:cs typeface="Microsoft Yi Baiti"/>
              </a:rPr>
              <a:t>?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SOID=182409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最後 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瀏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覽</a:t>
            </a:r>
            <a:r>
              <a:rPr dirty="0" baseline="3472" sz="1200" spc="-37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baseline="3472" sz="1200" spc="-112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2020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月</a:t>
            </a:r>
            <a:r>
              <a:rPr dirty="0" baseline="3472" sz="1200" spc="-29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15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baseline="3472" sz="1200" spc="-187">
                <a:solidFill>
                  <a:srgbClr val="231F20"/>
                </a:solidFill>
                <a:latin typeface="SimSun"/>
                <a:cs typeface="SimSun"/>
              </a:rPr>
              <a:t>）。</a:t>
            </a:r>
            <a:endParaRPr baseline="3472" sz="1200">
              <a:latin typeface="SimSun"/>
              <a:cs typeface="SimSun"/>
            </a:endParaRPr>
          </a:p>
          <a:p>
            <a:pPr algn="just" marL="173990" marR="5080" indent="-161925">
              <a:lnSpc>
                <a:spcPct val="104200"/>
              </a:lnSpc>
              <a:buAutoNum type="arabicPlain" startAt="31"/>
              <a:tabLst>
                <a:tab pos="174625" algn="l"/>
              </a:tabLst>
            </a:pPr>
            <a:r>
              <a:rPr dirty="0" sz="800" spc="40">
                <a:solidFill>
                  <a:srgbClr val="231F20"/>
                </a:solidFill>
                <a:latin typeface="Verdana"/>
                <a:cs typeface="Verdana"/>
              </a:rPr>
              <a:t>C</a:t>
            </a:r>
            <a:r>
              <a:rPr dirty="0" sz="800" spc="40">
                <a:solidFill>
                  <a:srgbClr val="231F20"/>
                </a:solidFill>
                <a:latin typeface="Verdana"/>
                <a:cs typeface="Verdana"/>
              </a:rPr>
              <a:t>h</a:t>
            </a:r>
            <a:r>
              <a:rPr dirty="0" sz="800" spc="50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800" spc="15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800" spc="20">
                <a:solidFill>
                  <a:srgbClr val="231F20"/>
                </a:solidFill>
                <a:latin typeface="Verdana"/>
                <a:cs typeface="Verdana"/>
              </a:rPr>
              <a:t>n</a:t>
            </a:r>
            <a:r>
              <a:rPr dirty="0" sz="800" spc="40">
                <a:solidFill>
                  <a:srgbClr val="231F20"/>
                </a:solidFill>
                <a:latin typeface="Verdana"/>
                <a:cs typeface="Verdana"/>
              </a:rPr>
              <a:t>g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h</a:t>
            </a:r>
            <a:r>
              <a:rPr dirty="0" sz="800" spc="50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800" spc="40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K</a:t>
            </a:r>
            <a:r>
              <a:rPr dirty="0" sz="800" spc="1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h</a:t>
            </a:r>
            <a:r>
              <a:rPr dirty="0" baseline="3472" sz="1200" spc="-26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高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穎</a:t>
            </a:r>
            <a:r>
              <a:rPr dirty="0" baseline="3472" sz="1200" spc="-22">
                <a:solidFill>
                  <a:srgbClr val="231F20"/>
                </a:solidFill>
                <a:latin typeface="SimSun"/>
                <a:cs typeface="SimSun"/>
              </a:rPr>
              <a:t>超</a:t>
            </a:r>
            <a:r>
              <a:rPr dirty="0" baseline="3472" sz="1200" spc="-26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吳政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庭</a:t>
            </a:r>
            <a:r>
              <a:rPr dirty="0" baseline="3472" sz="1200" spc="-27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拒</a:t>
            </a:r>
            <a:r>
              <a:rPr dirty="0" baseline="3472" sz="1200" spc="-157">
                <a:solidFill>
                  <a:srgbClr val="231F20"/>
                </a:solidFill>
                <a:latin typeface="SimSun"/>
                <a:cs typeface="SimSun"/>
              </a:rPr>
              <a:t>絕</a:t>
            </a:r>
            <a:r>
              <a:rPr dirty="0" baseline="3472" sz="1200" spc="-127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性密友</a:t>
            </a:r>
            <a:r>
              <a:rPr dirty="0" baseline="3472" sz="1200" spc="-7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baseline="3472" sz="1200" spc="-27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偽科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baseline="3472" sz="1200" spc="-27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支</a:t>
            </a:r>
            <a:r>
              <a:rPr dirty="0" baseline="3472" sz="1200" spc="-157">
                <a:solidFill>
                  <a:srgbClr val="231F20"/>
                </a:solidFill>
                <a:latin typeface="SimSun"/>
                <a:cs typeface="SimSun"/>
              </a:rPr>
              <a:t>持</a:t>
            </a:r>
            <a:r>
              <a:rPr dirty="0" baseline="3472" sz="1200" spc="-127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志教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baseline="3472" sz="1200" spc="-277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進校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園</a:t>
            </a:r>
            <a:r>
              <a:rPr dirty="0" baseline="3472" sz="1200" spc="-82">
                <a:solidFill>
                  <a:srgbClr val="231F20"/>
                </a:solidFill>
                <a:latin typeface="SimSun"/>
                <a:cs typeface="SimSun"/>
              </a:rPr>
              <a:t>，  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3472" sz="1200" spc="-33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80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月</a:t>
            </a:r>
            <a:r>
              <a:rPr dirty="0" baseline="3472" sz="1200" spc="-34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37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baseline="3472" sz="1200" spc="-25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h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tt</a:t>
            </a:r>
            <a:r>
              <a:rPr dirty="0" sz="800" spc="55">
                <a:solidFill>
                  <a:srgbClr val="231F20"/>
                </a:solidFill>
                <a:latin typeface="Verdana"/>
                <a:cs typeface="Verdana"/>
              </a:rPr>
              <a:t>p</a:t>
            </a:r>
            <a:r>
              <a:rPr dirty="0" sz="800" spc="-105">
                <a:solidFill>
                  <a:srgbClr val="231F20"/>
                </a:solidFill>
                <a:latin typeface="Verdana"/>
                <a:cs typeface="Verdana"/>
              </a:rPr>
              <a:t>s</a:t>
            </a:r>
            <a:r>
              <a:rPr dirty="0" sz="800" spc="-135">
                <a:solidFill>
                  <a:srgbClr val="231F20"/>
                </a:solidFill>
                <a:latin typeface="Verdana"/>
                <a:cs typeface="Verdana"/>
              </a:rPr>
              <a:t>: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//</a:t>
            </a:r>
            <a:r>
              <a:rPr dirty="0" sz="800" spc="20">
                <a:solidFill>
                  <a:srgbClr val="231F20"/>
                </a:solidFill>
                <a:latin typeface="Verdana"/>
                <a:cs typeface="Verdana"/>
              </a:rPr>
              <a:t>ho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l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in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.o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r</a:t>
            </a:r>
            <a:r>
              <a:rPr dirty="0" sz="800" spc="40">
                <a:solidFill>
                  <a:srgbClr val="231F20"/>
                </a:solidFill>
                <a:latin typeface="Verdana"/>
                <a:cs typeface="Verdana"/>
              </a:rPr>
              <a:t>g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800" spc="25">
                <a:solidFill>
                  <a:srgbClr val="231F20"/>
                </a:solidFill>
                <a:latin typeface="Verdana"/>
                <a:cs typeface="Verdana"/>
              </a:rPr>
              <a:t>w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/</a:t>
            </a:r>
            <a:r>
              <a:rPr dirty="0" sz="800" spc="20">
                <a:solidFill>
                  <a:srgbClr val="231F20"/>
                </a:solidFill>
                <a:latin typeface="Verdana"/>
                <a:cs typeface="Verdana"/>
              </a:rPr>
              <a:t>n</a:t>
            </a:r>
            <a:r>
              <a:rPr dirty="0" sz="800" spc="25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800" spc="25">
                <a:solidFill>
                  <a:srgbClr val="231F20"/>
                </a:solidFill>
                <a:latin typeface="Verdana"/>
                <a:cs typeface="Verdana"/>
              </a:rPr>
              <a:t>w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s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/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22</a:t>
            </a:r>
            <a:r>
              <a:rPr dirty="0" sz="800" spc="-165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baseline="3472" sz="1200" spc="-135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最後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瀏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覽</a:t>
            </a:r>
            <a:r>
              <a:rPr dirty="0" baseline="3472" sz="1200" spc="-142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baseline="3472" sz="1200" spc="-254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3472" sz="1200" spc="-33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80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月</a:t>
            </a:r>
            <a:r>
              <a:rPr dirty="0" baseline="3472" sz="1200" spc="-34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80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baseline="3472" sz="1200" spc="-292">
                <a:solidFill>
                  <a:srgbClr val="231F20"/>
                </a:solidFill>
                <a:latin typeface="SimSun"/>
                <a:cs typeface="SimSun"/>
              </a:rPr>
              <a:t>）。</a:t>
            </a:r>
            <a:endParaRPr baseline="3472" sz="12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44273" y="957824"/>
            <a:ext cx="4333240" cy="116141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algn="just" marL="38100" marR="30480">
              <a:lnSpc>
                <a:spcPct val="135300"/>
              </a:lnSpc>
              <a:spcBef>
                <a:spcPts val="110"/>
              </a:spcBef>
            </a:pP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口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比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率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根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據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央研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究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院</a:t>
            </a:r>
            <a:r>
              <a:rPr dirty="0" baseline="2525" sz="1650" spc="-37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台灣社會變遷基本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調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查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非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異 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性戀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口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比率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baseline="2525" sz="1650" spc="-38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110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1100" spc="-55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1100" spc="-70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1100" spc="-335">
                <a:solidFill>
                  <a:srgbClr val="231F20"/>
                </a:solidFill>
                <a:latin typeface="Verdana"/>
                <a:cs typeface="Verdana"/>
              </a:rPr>
              <a:t>%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baseline="2525" sz="1650" spc="-38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7008" sz="975" spc="-7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baseline="47008" sz="975" spc="-142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的中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山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大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基本調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查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非異 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性戀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生的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比率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baseline="2525" sz="1650" spc="-37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8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1100" spc="-70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1100" spc="-315">
                <a:solidFill>
                  <a:srgbClr val="231F20"/>
                </a:solidFill>
                <a:latin typeface="Verdana"/>
                <a:cs typeface="Verdana"/>
              </a:rPr>
              <a:t>%</a:t>
            </a:r>
            <a:r>
              <a:rPr dirty="0" baseline="47008" sz="975" spc="-7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baseline="47008" sz="975" spc="-127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換言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儘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管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針對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非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異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性戀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者人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口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比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率的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量化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調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查為數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多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但身為參與兒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專業人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員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我們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必須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信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己所接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觸的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必定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有同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志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670660" y="2322438"/>
            <a:ext cx="4274820" cy="482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287020">
              <a:lnSpc>
                <a:spcPct val="136300"/>
              </a:lnSpc>
              <a:spcBef>
                <a:spcPts val="100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回到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昱的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故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專業人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員的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可以從小昱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回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應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語句與態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度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重新思考我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該如何看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回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應兒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傾向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645201" y="3008238"/>
            <a:ext cx="4365625" cy="2540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38100" marR="30480" indent="287655">
              <a:lnSpc>
                <a:spcPct val="136400"/>
              </a:lnSpc>
              <a:spcBef>
                <a:spcPts val="100"/>
              </a:spcBef>
            </a:pP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首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先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針對兒少的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傾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心理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學研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究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早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已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指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傾向是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人從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兒童時期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就逐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漸開始的個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體自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然發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無法被外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強迫改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變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若針對兒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傾向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進行任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何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矯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正</a:t>
            </a:r>
            <a:r>
              <a:rPr dirty="0" sz="1100" spc="-170">
                <a:solidFill>
                  <a:srgbClr val="231F20"/>
                </a:solidFill>
                <a:latin typeface="SimSun"/>
                <a:cs typeface="SimSun"/>
              </a:rPr>
              <a:t>」、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扭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轉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治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療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不僅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沒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有科學實證支持其效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果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更將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對兒少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心理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康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福祉造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傷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害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 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童權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委員會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baseline="2525" sz="1650" spc="-37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6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布的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7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110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號一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般性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敦促世界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各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採取措施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消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除</a:t>
            </a:r>
            <a:r>
              <a:rPr dirty="0" sz="1100" spc="-34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禁</a:t>
            </a:r>
            <a:r>
              <a:rPr dirty="0" sz="1100" spc="-250">
                <a:solidFill>
                  <a:srgbClr val="231F20"/>
                </a:solidFill>
                <a:latin typeface="SimSun"/>
                <a:cs typeface="SimSun"/>
              </a:rPr>
              <a:t>止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傾向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扭轉治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療</a:t>
            </a:r>
            <a:r>
              <a:rPr dirty="0" sz="1100" spc="-61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355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世界精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神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醫學會亦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指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傾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扭轉並無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完整的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科學證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據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支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持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且所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謂的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性戀治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療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可能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導致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偏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見與歧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視的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baseline="2525" sz="1650" spc="-41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7008" sz="975" spc="-82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baseline="47008" sz="975" spc="-142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baseline="2525" sz="1650" spc="-232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衛生福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部也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baseline="2525" sz="1650" spc="-41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sz="110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年正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函</a:t>
            </a:r>
            <a:r>
              <a:rPr dirty="0" baseline="2525" sz="1650" spc="-82">
                <a:solidFill>
                  <a:srgbClr val="231F20"/>
                </a:solidFill>
                <a:latin typeface="SimSun"/>
                <a:cs typeface="SimSun"/>
              </a:rPr>
              <a:t>釋</a:t>
            </a:r>
            <a:r>
              <a:rPr dirty="0" baseline="2525" sz="1650" spc="-367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基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於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傾向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並非疾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病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醫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精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神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醫學及心理學上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均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無所稱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『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傾向扭 </a:t>
            </a:r>
            <a:r>
              <a:rPr dirty="0" sz="1100" spc="-215">
                <a:solidFill>
                  <a:srgbClr val="231F20"/>
                </a:solidFill>
                <a:latin typeface="SimSun"/>
                <a:cs typeface="SimSun"/>
              </a:rPr>
              <a:t>轉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迴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轉</a:t>
            </a:r>
            <a:r>
              <a:rPr dirty="0" sz="1100" spc="-325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治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療</a:t>
            </a:r>
            <a:r>
              <a:rPr dirty="0" sz="1100" spc="-360">
                <a:solidFill>
                  <a:srgbClr val="231F20"/>
                </a:solidFill>
                <a:latin typeface="SimSun"/>
                <a:cs typeface="SimSun"/>
              </a:rPr>
              <a:t>』</a:t>
            </a:r>
            <a:r>
              <a:rPr dirty="0" sz="1100" spc="-3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此該行為不應視為治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療</a:t>
            </a:r>
            <a:r>
              <a:rPr dirty="0" sz="1100" spc="-31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也不應歸屬為醫療行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有任何機構或人員執行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傾向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扭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轉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迴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轉</a:t>
            </a:r>
            <a:r>
              <a:rPr dirty="0" sz="1100" spc="-190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治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療</a:t>
            </a:r>
            <a:r>
              <a:rPr dirty="0" sz="1100" spc="-18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應依據實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質內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容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684000" y="571600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 h="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 txBox="1"/>
          <p:nvPr/>
        </p:nvSpPr>
        <p:spPr>
          <a:xfrm>
            <a:off x="670944" y="5719561"/>
            <a:ext cx="4274820" cy="103631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73990" marR="5080" indent="-161925">
              <a:lnSpc>
                <a:spcPct val="100000"/>
              </a:lnSpc>
              <a:spcBef>
                <a:spcPts val="100"/>
              </a:spcBef>
              <a:buFont typeface="Verdana"/>
              <a:buAutoNum type="arabicPlain" startAt="28"/>
              <a:tabLst>
                <a:tab pos="174625" algn="l"/>
              </a:tabLst>
            </a:pPr>
            <a:r>
              <a:rPr dirty="0" baseline="3472" sz="1200" spc="52">
                <a:solidFill>
                  <a:srgbClr val="231F20"/>
                </a:solidFill>
                <a:latin typeface="SimSun"/>
                <a:cs typeface="SimSun"/>
              </a:rPr>
              <a:t>章英</a:t>
            </a:r>
            <a:r>
              <a:rPr dirty="0" baseline="3472" sz="1200" spc="-22">
                <a:solidFill>
                  <a:srgbClr val="231F20"/>
                </a:solidFill>
                <a:latin typeface="SimSun"/>
                <a:cs typeface="SimSun"/>
              </a:rPr>
              <a:t>華</a:t>
            </a:r>
            <a:r>
              <a:rPr dirty="0" baseline="3472" sz="1200" spc="-10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3472" sz="1200" spc="52">
                <a:solidFill>
                  <a:srgbClr val="231F20"/>
                </a:solidFill>
                <a:latin typeface="SimSun"/>
                <a:cs typeface="SimSun"/>
              </a:rPr>
              <a:t>杜</a:t>
            </a:r>
            <a:r>
              <a:rPr dirty="0" baseline="3472" sz="1200" spc="44">
                <a:solidFill>
                  <a:srgbClr val="231F20"/>
                </a:solidFill>
                <a:latin typeface="SimSun"/>
                <a:cs typeface="SimSun"/>
              </a:rPr>
              <a:t>素</a:t>
            </a:r>
            <a:r>
              <a:rPr dirty="0" baseline="3472" sz="1200" spc="-22">
                <a:solidFill>
                  <a:srgbClr val="231F20"/>
                </a:solidFill>
                <a:latin typeface="SimSun"/>
                <a:cs typeface="SimSun"/>
              </a:rPr>
              <a:t>豪</a:t>
            </a:r>
            <a:r>
              <a:rPr dirty="0" baseline="3472" sz="1200" spc="-10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3472" sz="1200" spc="52">
                <a:solidFill>
                  <a:srgbClr val="231F20"/>
                </a:solidFill>
                <a:latin typeface="SimSun"/>
                <a:cs typeface="SimSun"/>
              </a:rPr>
              <a:t>廖培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珊</a:t>
            </a:r>
            <a:r>
              <a:rPr dirty="0" baseline="3472" sz="1200" spc="-11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52">
                <a:solidFill>
                  <a:srgbClr val="231F20"/>
                </a:solidFill>
                <a:latin typeface="SimSun"/>
                <a:cs typeface="SimSun"/>
              </a:rPr>
              <a:t>台灣社會變遷基本</a:t>
            </a:r>
            <a:r>
              <a:rPr dirty="0" baseline="3472" sz="1200" spc="44">
                <a:solidFill>
                  <a:srgbClr val="231F20"/>
                </a:solidFill>
                <a:latin typeface="SimSun"/>
                <a:cs typeface="SimSun"/>
              </a:rPr>
              <a:t>調</a:t>
            </a:r>
            <a:r>
              <a:rPr dirty="0" baseline="3472" sz="1200" spc="52">
                <a:solidFill>
                  <a:srgbClr val="231F20"/>
                </a:solidFill>
                <a:latin typeface="SimSun"/>
                <a:cs typeface="SimSun"/>
              </a:rPr>
              <a:t>查計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畫</a:t>
            </a:r>
            <a:r>
              <a:rPr dirty="0" baseline="3472" sz="1200" spc="-27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7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6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44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7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22">
                <a:solidFill>
                  <a:srgbClr val="231F20"/>
                </a:solidFill>
                <a:latin typeface="SimSun"/>
                <a:cs typeface="SimSun"/>
              </a:rPr>
              <a:t>次</a:t>
            </a:r>
            <a:r>
              <a:rPr dirty="0" baseline="3472" sz="1200" spc="-112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3472" sz="1200" spc="52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baseline="3472" sz="1200" spc="44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組</a:t>
            </a:r>
            <a:r>
              <a:rPr dirty="0" baseline="3472" sz="1200" spc="-1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-89">
                <a:solidFill>
                  <a:srgbClr val="231F20"/>
                </a:solidFill>
                <a:latin typeface="SimSun"/>
                <a:cs typeface="SimSun"/>
              </a:rPr>
              <a:t>【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原 </a:t>
            </a:r>
            <a:r>
              <a:rPr dirty="0" sz="800" spc="50">
                <a:solidFill>
                  <a:srgbClr val="231F20"/>
                </a:solidFill>
                <a:latin typeface="SimSun"/>
                <a:cs typeface="SimSun"/>
              </a:rPr>
              <a:t>始數</a:t>
            </a:r>
            <a:r>
              <a:rPr dirty="0" sz="800" spc="40">
                <a:solidFill>
                  <a:srgbClr val="231F20"/>
                </a:solidFill>
                <a:latin typeface="SimSun"/>
                <a:cs typeface="SimSun"/>
              </a:rPr>
              <a:t>據</a:t>
            </a:r>
            <a:r>
              <a:rPr dirty="0" sz="800" spc="-65">
                <a:solidFill>
                  <a:srgbClr val="231F20"/>
                </a:solidFill>
                <a:latin typeface="SimSun"/>
                <a:cs typeface="SimSun"/>
              </a:rPr>
              <a:t>】</a:t>
            </a:r>
            <a:r>
              <a:rPr dirty="0" sz="800" spc="40">
                <a:solidFill>
                  <a:srgbClr val="231F20"/>
                </a:solidFill>
                <a:latin typeface="SimSun"/>
                <a:cs typeface="SimSun"/>
              </a:rPr>
              <a:t>取自</a:t>
            </a:r>
            <a:r>
              <a:rPr dirty="0" sz="800" spc="4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800" spc="50">
                <a:solidFill>
                  <a:srgbClr val="231F20"/>
                </a:solidFill>
                <a:latin typeface="SimSun"/>
                <a:cs typeface="SimSun"/>
              </a:rPr>
              <a:t>央研究院人文社會科學研</a:t>
            </a:r>
            <a:r>
              <a:rPr dirty="0" sz="800" spc="45">
                <a:solidFill>
                  <a:srgbClr val="231F20"/>
                </a:solidFill>
                <a:latin typeface="SimSun"/>
                <a:cs typeface="SimSun"/>
              </a:rPr>
              <a:t>究中</a:t>
            </a:r>
            <a:r>
              <a:rPr dirty="0" sz="800" spc="50">
                <a:solidFill>
                  <a:srgbClr val="231F20"/>
                </a:solidFill>
                <a:latin typeface="SimSun"/>
                <a:cs typeface="SimSun"/>
              </a:rPr>
              <a:t>心調查研究專</a:t>
            </a:r>
            <a:r>
              <a:rPr dirty="0" sz="800" spc="45">
                <a:solidFill>
                  <a:srgbClr val="231F20"/>
                </a:solidFill>
                <a:latin typeface="SimSun"/>
                <a:cs typeface="SimSun"/>
              </a:rPr>
              <a:t>題中</a:t>
            </a:r>
            <a:r>
              <a:rPr dirty="0" sz="800" spc="50">
                <a:solidFill>
                  <a:srgbClr val="231F20"/>
                </a:solidFill>
                <a:latin typeface="SimSun"/>
                <a:cs typeface="SimSun"/>
              </a:rPr>
              <a:t>心學術調查研究資料</a:t>
            </a:r>
            <a:r>
              <a:rPr dirty="0" sz="800">
                <a:solidFill>
                  <a:srgbClr val="231F20"/>
                </a:solidFill>
                <a:latin typeface="SimSun"/>
                <a:cs typeface="SimSun"/>
              </a:rPr>
              <a:t>庫</a:t>
            </a:r>
            <a:endParaRPr sz="800">
              <a:latin typeface="SimSun"/>
              <a:cs typeface="SimSun"/>
            </a:endParaRPr>
          </a:p>
          <a:p>
            <a:pPr marL="170180">
              <a:lnSpc>
                <a:spcPct val="100000"/>
              </a:lnSpc>
              <a:spcBef>
                <a:spcPts val="80"/>
              </a:spcBef>
            </a:pP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2013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3472" sz="1200" spc="-187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3472" sz="1200">
              <a:latin typeface="SimSun"/>
              <a:cs typeface="SimSun"/>
            </a:endParaRPr>
          </a:p>
          <a:p>
            <a:pPr algn="just" marL="173990" marR="5080" indent="-161925">
              <a:lnSpc>
                <a:spcPct val="104200"/>
              </a:lnSpc>
              <a:buFont typeface="Verdana"/>
              <a:buAutoNum type="arabicPlain" startAt="29"/>
              <a:tabLst>
                <a:tab pos="174625" algn="l"/>
              </a:tabLst>
            </a:pPr>
            <a:r>
              <a:rPr dirty="0" baseline="3472" sz="1200" spc="89">
                <a:solidFill>
                  <a:srgbClr val="231F20"/>
                </a:solidFill>
                <a:latin typeface="SimSun"/>
                <a:cs typeface="SimSun"/>
              </a:rPr>
              <a:t>吳</a:t>
            </a:r>
            <a:r>
              <a:rPr dirty="0" baseline="3472" sz="1200" spc="82">
                <a:solidFill>
                  <a:srgbClr val="231F20"/>
                </a:solidFill>
                <a:latin typeface="SimSun"/>
                <a:cs typeface="SimSun"/>
              </a:rPr>
              <a:t>秋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園</a:t>
            </a:r>
            <a:r>
              <a:rPr dirty="0" baseline="3472" sz="1200" spc="-8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7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3472" sz="1200" spc="82">
                <a:solidFill>
                  <a:srgbClr val="231F20"/>
                </a:solidFill>
                <a:latin typeface="SimSun"/>
                <a:cs typeface="SimSun"/>
              </a:rPr>
              <a:t>山</a:t>
            </a:r>
            <a:r>
              <a:rPr dirty="0" baseline="3472" sz="1200" spc="89">
                <a:solidFill>
                  <a:srgbClr val="231F20"/>
                </a:solidFill>
                <a:latin typeface="SimSun"/>
                <a:cs typeface="SimSun"/>
              </a:rPr>
              <a:t>大學基本</a:t>
            </a:r>
            <a:r>
              <a:rPr dirty="0" baseline="3472" sz="1200" spc="82">
                <a:solidFill>
                  <a:srgbClr val="231F20"/>
                </a:solidFill>
                <a:latin typeface="SimSun"/>
                <a:cs typeface="SimSun"/>
              </a:rPr>
              <a:t>調</a:t>
            </a:r>
            <a:r>
              <a:rPr dirty="0" baseline="3472" sz="1200" spc="-22">
                <a:solidFill>
                  <a:srgbClr val="231F20"/>
                </a:solidFill>
                <a:latin typeface="SimSun"/>
                <a:cs typeface="SimSun"/>
              </a:rPr>
              <a:t>查</a:t>
            </a:r>
            <a:r>
              <a:rPr dirty="0" baseline="3472" sz="1200" spc="-14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3472" sz="1200" spc="-27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月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6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37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h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tt</a:t>
            </a:r>
            <a:r>
              <a:rPr dirty="0" sz="800" spc="50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p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: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/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/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n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s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y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s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u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s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.</a:t>
            </a:r>
            <a:r>
              <a:rPr dirty="0" sz="800" spc="55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b</a:t>
            </a: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l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ogs</a:t>
            </a:r>
            <a:r>
              <a:rPr dirty="0" sz="800" spc="50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po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t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.</a:t>
            </a:r>
            <a:r>
              <a:rPr dirty="0" sz="800" spc="110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c</a:t>
            </a:r>
            <a:r>
              <a:rPr dirty="0" sz="800" spc="45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o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m/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2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0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15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/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0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7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/ 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blog-post.html</a:t>
            </a:r>
            <a:r>
              <a:rPr dirty="0" baseline="3472" sz="1200" spc="-37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最後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瀏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覽</a:t>
            </a:r>
            <a:r>
              <a:rPr dirty="0" baseline="3472" sz="1200" spc="-37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baseline="3472" sz="1200" spc="-112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2020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月</a:t>
            </a:r>
            <a:r>
              <a:rPr dirty="0" baseline="3472" sz="1200" spc="-29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15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baseline="3472" sz="1200" spc="-187">
                <a:solidFill>
                  <a:srgbClr val="231F20"/>
                </a:solidFill>
                <a:latin typeface="SimSun"/>
                <a:cs typeface="SimSun"/>
              </a:rPr>
              <a:t>）。</a:t>
            </a:r>
            <a:endParaRPr baseline="3472" sz="1200">
              <a:latin typeface="SimSun"/>
              <a:cs typeface="SimSun"/>
            </a:endParaRPr>
          </a:p>
          <a:p>
            <a:pPr algn="just" marL="159385" marR="5080" indent="-147320">
              <a:lnSpc>
                <a:spcPts val="1000"/>
              </a:lnSpc>
              <a:spcBef>
                <a:spcPts val="40"/>
              </a:spcBef>
              <a:buAutoNum type="arabicPlain" startAt="29"/>
              <a:tabLst>
                <a:tab pos="174625" algn="l"/>
              </a:tabLst>
            </a:pP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World 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Psychiatric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Association, </a:t>
            </a:r>
            <a:r>
              <a:rPr dirty="0" sz="850" spc="-45" i="1">
                <a:solidFill>
                  <a:srgbClr val="231F20"/>
                </a:solidFill>
                <a:latin typeface="Verdana"/>
                <a:cs typeface="Verdana"/>
              </a:rPr>
              <a:t>WPA </a:t>
            </a:r>
            <a:r>
              <a:rPr dirty="0" sz="850" spc="-40" i="1">
                <a:solidFill>
                  <a:srgbClr val="231F20"/>
                </a:solidFill>
                <a:latin typeface="Verdana"/>
                <a:cs typeface="Verdana"/>
              </a:rPr>
              <a:t>Position Statement </a:t>
            </a:r>
            <a:r>
              <a:rPr dirty="0" sz="850" spc="-15" i="1">
                <a:solidFill>
                  <a:srgbClr val="231F20"/>
                </a:solidFill>
                <a:latin typeface="Verdana"/>
                <a:cs typeface="Verdana"/>
              </a:rPr>
              <a:t>on </a:t>
            </a:r>
            <a:r>
              <a:rPr dirty="0" sz="850" spc="-5" i="1">
                <a:solidFill>
                  <a:srgbClr val="231F20"/>
                </a:solidFill>
                <a:latin typeface="Verdana"/>
                <a:cs typeface="Verdana"/>
              </a:rPr>
              <a:t>Gender </a:t>
            </a:r>
            <a:r>
              <a:rPr dirty="0" sz="850" spc="-45" i="1">
                <a:solidFill>
                  <a:srgbClr val="231F20"/>
                </a:solidFill>
                <a:latin typeface="Verdana"/>
                <a:cs typeface="Verdana"/>
              </a:rPr>
              <a:t>Identity </a:t>
            </a:r>
            <a:r>
              <a:rPr dirty="0" sz="850" spc="5" i="1">
                <a:solidFill>
                  <a:srgbClr val="231F20"/>
                </a:solidFill>
                <a:latin typeface="Verdana"/>
                <a:cs typeface="Verdana"/>
              </a:rPr>
              <a:t>and </a:t>
            </a:r>
            <a:r>
              <a:rPr dirty="0" sz="850" spc="10" i="1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50" spc="-60" i="1">
                <a:solidFill>
                  <a:srgbClr val="231F20"/>
                </a:solidFill>
                <a:latin typeface="Verdana"/>
                <a:cs typeface="Verdana"/>
              </a:rPr>
              <a:t>Same-Sex </a:t>
            </a:r>
            <a:r>
              <a:rPr dirty="0" sz="850" spc="-25" i="1">
                <a:solidFill>
                  <a:srgbClr val="231F20"/>
                </a:solidFill>
                <a:latin typeface="Verdana"/>
                <a:cs typeface="Verdana"/>
              </a:rPr>
              <a:t>Orientation, </a:t>
            </a:r>
            <a:r>
              <a:rPr dirty="0" sz="850" spc="-15" i="1">
                <a:solidFill>
                  <a:srgbClr val="231F20"/>
                </a:solidFill>
                <a:latin typeface="Verdana"/>
                <a:cs typeface="Verdana"/>
              </a:rPr>
              <a:t>Attraction, </a:t>
            </a:r>
            <a:r>
              <a:rPr dirty="0" sz="850" spc="10" i="1">
                <a:solidFill>
                  <a:srgbClr val="231F20"/>
                </a:solidFill>
                <a:latin typeface="Verdana"/>
                <a:cs typeface="Verdana"/>
              </a:rPr>
              <a:t>and </a:t>
            </a:r>
            <a:r>
              <a:rPr dirty="0" sz="850" spc="-40" i="1">
                <a:solidFill>
                  <a:srgbClr val="231F20"/>
                </a:solidFill>
                <a:latin typeface="Verdana"/>
                <a:cs typeface="Verdana"/>
              </a:rPr>
              <a:t>Behaviours </a:t>
            </a:r>
            <a:r>
              <a:rPr dirty="0" baseline="3472" sz="1200" spc="-7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Oct., 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2017</a:t>
            </a:r>
            <a:r>
              <a:rPr dirty="0" baseline="3472" sz="1200" spc="-97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,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https://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  <a:hlinkClick r:id="rId7"/>
              </a:rPr>
              <a:t>www. 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wpanet.org/position-statements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46</a:t>
            </a:r>
            <a:endParaRPr sz="100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47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12"/>
            <a:ext cx="11019790" cy="7776209"/>
            <a:chOff x="-3492" y="12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12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5993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5994"/>
                  </a:lnTo>
                  <a:lnTo>
                    <a:pt x="5508002" y="7775994"/>
                  </a:lnTo>
                  <a:lnTo>
                    <a:pt x="11015993" y="7775994"/>
                  </a:lnTo>
                  <a:lnTo>
                    <a:pt x="11015993" y="0"/>
                  </a:lnTo>
                  <a:close/>
                </a:path>
              </a:pathLst>
            </a:custGeom>
            <a:solidFill>
              <a:srgbClr val="5895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5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9092440" y="402192"/>
            <a:ext cx="150114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5895CF"/>
                </a:solidFill>
                <a:latin typeface="Microsoft YaHei"/>
                <a:cs typeface="Microsoft YaHei"/>
              </a:rPr>
              <a:t>我的性傾向誰決</a:t>
            </a:r>
            <a:r>
              <a:rPr dirty="0" sz="1300">
                <a:solidFill>
                  <a:srgbClr val="5895CF"/>
                </a:solidFill>
                <a:latin typeface="Microsoft YaHei"/>
                <a:cs typeface="Microsoft YaHei"/>
              </a:rPr>
              <a:t>定</a:t>
            </a:r>
            <a:r>
              <a:rPr dirty="0" sz="1300" spc="-30">
                <a:solidFill>
                  <a:srgbClr val="5895CF"/>
                </a:solidFill>
                <a:latin typeface="Microsoft YaHei"/>
                <a:cs typeface="Microsoft YaHei"/>
              </a:rPr>
              <a:t> </a:t>
            </a:r>
            <a:r>
              <a:rPr dirty="0" sz="1300">
                <a:solidFill>
                  <a:srgbClr val="5895CF"/>
                </a:solidFill>
                <a:latin typeface="Microsoft YaHei"/>
                <a:cs typeface="Microsoft YaHei"/>
              </a:rPr>
              <a:t>?</a:t>
            </a:r>
            <a:endParaRPr sz="1300">
              <a:latin typeface="Microsoft YaHei"/>
              <a:cs typeface="Microsoft YaHei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9" name="object 6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419538" y="3390121"/>
              <a:ext cx="3895071" cy="3269694"/>
            </a:xfrm>
            <a:prstGeom prst="rect">
              <a:avLst/>
            </a:prstGeom>
          </p:spPr>
        </p:pic>
      </p:grpSp>
      <p:sp>
        <p:nvSpPr>
          <p:cNvPr id="70" name="object 70"/>
          <p:cNvSpPr txBox="1"/>
          <p:nvPr/>
        </p:nvSpPr>
        <p:spPr>
          <a:xfrm>
            <a:off x="6196728" y="950839"/>
            <a:ext cx="4154170" cy="2311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2405" marR="10160" indent="-635">
              <a:lnSpc>
                <a:spcPct val="136300"/>
              </a:lnSpc>
              <a:spcBef>
                <a:spcPts val="100"/>
              </a:spcBef>
            </a:pP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並深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切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意識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到自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己的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接納或拒絕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度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將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對同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志兒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康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與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福祉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產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生影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響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192405" marR="5080" indent="-179705">
              <a:lnSpc>
                <a:spcPct val="135000"/>
              </a:lnSpc>
              <a:spcBef>
                <a:spcPts val="70"/>
              </a:spcBef>
              <a:buFont typeface="Verdana"/>
              <a:buAutoNum type="arabicPeriod" startAt="3"/>
              <a:tabLst>
                <a:tab pos="193040" algn="l"/>
              </a:tabLst>
            </a:pP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檢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視自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己</a:t>
            </a:r>
            <a:r>
              <a:rPr dirty="0" baseline="2525" sz="1650" spc="-52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異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性戀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預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設</a:t>
            </a:r>
            <a:r>
              <a:rPr dirty="0" baseline="2525" sz="1650" spc="-27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檢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視自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己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在與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兒少互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工作的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過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屬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單位所提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供的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服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課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方案活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容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是否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有著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不自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覺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異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性戀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預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設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即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預設所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接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觸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參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性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傾向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都是異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戀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191770" marR="5715" indent="-179705">
              <a:lnSpc>
                <a:spcPct val="135000"/>
              </a:lnSpc>
              <a:spcBef>
                <a:spcPts val="75"/>
              </a:spcBef>
              <a:buFont typeface="Verdana"/>
              <a:buAutoNum type="arabicPeriod" startAt="3"/>
              <a:tabLst>
                <a:tab pos="193040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肯認兒少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傾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面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對同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志兒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仍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困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惑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摸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索自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性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傾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建議採取正面接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納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定的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態度進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行回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並可提 供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正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正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志資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訊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以陪伴兒少澄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清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去除其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不自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覺內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化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外界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對同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志之污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刻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板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象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48</a:t>
            </a:r>
            <a:endParaRPr sz="10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49</a:t>
            </a:r>
            <a:endParaRPr sz="10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70209" y="950839"/>
            <a:ext cx="4281805" cy="939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36400"/>
              </a:lnSpc>
              <a:spcBef>
                <a:spcPts val="100"/>
              </a:spcBef>
            </a:pP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且傳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統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宗教與文化價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值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觀不能成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為剝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奪兒少享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所保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障之權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藉口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由此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可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知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志兒少不該基於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定傳統文化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或價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值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觀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而被視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不成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熟</a:t>
            </a:r>
            <a:r>
              <a:rPr dirty="0" sz="1100" spc="-17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無法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己的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傾向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做決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兒少 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傾向認同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有獲得尊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重的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70483" y="2107809"/>
            <a:ext cx="4281805" cy="1611630"/>
          </a:xfrm>
          <a:prstGeom prst="rect">
            <a:avLst/>
          </a:prstGeom>
        </p:spPr>
        <p:txBody>
          <a:bodyPr wrap="square" lIns="0" tIns="6350" rIns="0" bIns="0" rtlCol="0" vert="horz">
            <a:spAutoFit/>
          </a:bodyPr>
          <a:lstStyle/>
          <a:p>
            <a:pPr algn="just" marL="12700" marR="5080" indent="287020">
              <a:lnSpc>
                <a:spcPct val="135700"/>
              </a:lnSpc>
              <a:spcBef>
                <a:spcPts val="50"/>
              </a:spcBef>
            </a:pP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回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到國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面對像小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昱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這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樣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的同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志兒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我國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baseline="2525" sz="1650" spc="-37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10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年實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平等教育法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規定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學校應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創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造性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平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等的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尊重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傾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亦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得因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學生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傾向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而給予教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活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評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量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獎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懲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福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及服務上之差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遇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許能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讓同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志兒少在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校園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環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境中不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受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視的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換而言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身為專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業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人員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都可嘗試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反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思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何看待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傾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是否當兒少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是同志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己就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給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予直接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接的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差別待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遇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70697" y="3976435"/>
            <a:ext cx="4281805" cy="26206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5895CF"/>
                </a:solidFill>
                <a:latin typeface="MS UI Gothic"/>
                <a:cs typeface="MS UI Gothic"/>
              </a:rPr>
              <a:t>建議</a:t>
            </a:r>
            <a:endParaRPr sz="1500">
              <a:latin typeface="MS UI Gothic"/>
              <a:cs typeface="MS UI Gothic"/>
            </a:endParaRPr>
          </a:p>
          <a:p>
            <a:pPr algn="just" marL="12700" marR="6985" indent="287655">
              <a:lnSpc>
                <a:spcPct val="136400"/>
              </a:lnSpc>
              <a:spcBef>
                <a:spcPts val="575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就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如同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代心理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學研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究告訴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兒少若能在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傾向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有自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我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納的正向認同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將有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於身心健康發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加強心理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能建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設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整合與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增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進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人福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祉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面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像小昱這樣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志兒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各領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域專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業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人員可以從以下建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何回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提供服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endParaRPr sz="1100">
              <a:latin typeface="SimSun"/>
              <a:cs typeface="SimSu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450">
              <a:latin typeface="SimSun"/>
              <a:cs typeface="SimSun"/>
            </a:endParaRPr>
          </a:p>
          <a:p>
            <a:pPr algn="just" marL="317500" marR="5080" indent="-179705">
              <a:lnSpc>
                <a:spcPct val="135000"/>
              </a:lnSpc>
              <a:buFont typeface="Verdana"/>
              <a:buAutoNum type="arabicPeriod"/>
              <a:tabLst>
                <a:tab pos="318770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尊重兒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傾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知與理解一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個人的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傾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baseline="2525" sz="1650" spc="-52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可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受外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改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變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擇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而是一個人從兒童時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就逐漸開始的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個體自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然發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任何對性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傾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企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圖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矯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正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扭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轉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都將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對兒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身心健康造成嚴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重的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傷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害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318135" indent="-180340">
              <a:lnSpc>
                <a:spcPct val="100000"/>
              </a:lnSpc>
              <a:spcBef>
                <a:spcPts val="535"/>
              </a:spcBef>
              <a:buFont typeface="Verdana"/>
              <a:buAutoNum type="arabicPeriod"/>
              <a:tabLst>
                <a:tab pos="318770" algn="l"/>
              </a:tabLst>
            </a:pP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檢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己的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價值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觀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反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思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己對同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志議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題的個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人價值觀與態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度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endParaRPr baseline="2525" sz="1650">
              <a:latin typeface="SimSun"/>
              <a:cs typeface="SimSun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12"/>
            <a:ext cx="11019790" cy="7776209"/>
            <a:chOff x="-3492" y="12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12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5993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5994"/>
                  </a:lnTo>
                  <a:lnTo>
                    <a:pt x="5508002" y="7775994"/>
                  </a:lnTo>
                  <a:lnTo>
                    <a:pt x="11015993" y="7775994"/>
                  </a:lnTo>
                  <a:lnTo>
                    <a:pt x="11015993" y="0"/>
                  </a:lnTo>
                  <a:close/>
                </a:path>
              </a:pathLst>
            </a:custGeom>
            <a:solidFill>
              <a:srgbClr val="5895C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5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9092440" y="402192"/>
            <a:ext cx="150114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5895CF"/>
                </a:solidFill>
                <a:latin typeface="Microsoft YaHei"/>
                <a:cs typeface="Microsoft YaHei"/>
              </a:rPr>
              <a:t>我的性傾向誰決</a:t>
            </a:r>
            <a:r>
              <a:rPr dirty="0" sz="1300">
                <a:solidFill>
                  <a:srgbClr val="5895CF"/>
                </a:solidFill>
                <a:latin typeface="Microsoft YaHei"/>
                <a:cs typeface="Microsoft YaHei"/>
              </a:rPr>
              <a:t>定</a:t>
            </a:r>
            <a:r>
              <a:rPr dirty="0" sz="1300" spc="-30">
                <a:solidFill>
                  <a:srgbClr val="5895CF"/>
                </a:solidFill>
                <a:latin typeface="Microsoft YaHei"/>
                <a:cs typeface="Microsoft YaHei"/>
              </a:rPr>
              <a:t> </a:t>
            </a:r>
            <a:r>
              <a:rPr dirty="0" sz="1300">
                <a:solidFill>
                  <a:srgbClr val="5895CF"/>
                </a:solidFill>
                <a:latin typeface="Microsoft YaHei"/>
                <a:cs typeface="Microsoft YaHei"/>
              </a:rPr>
              <a:t>?</a:t>
            </a:r>
            <a:endParaRPr sz="1300">
              <a:latin typeface="Microsoft YaHei"/>
              <a:cs typeface="Microsoft YaHei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684000" y="6188006"/>
              <a:ext cx="914400" cy="0"/>
            </a:xfrm>
            <a:custGeom>
              <a:avLst/>
              <a:gdLst/>
              <a:ahLst/>
              <a:cxnLst/>
              <a:rect l="l" t="t" r="r" b="b"/>
              <a:pathLst>
                <a:path w="914400" h="0">
                  <a:moveTo>
                    <a:pt x="0" y="0"/>
                  </a:moveTo>
                  <a:lnTo>
                    <a:pt x="914400" y="0"/>
                  </a:lnTo>
                </a:path>
              </a:pathLst>
            </a:custGeom>
            <a:ln w="1270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0" name="object 70"/>
          <p:cNvSpPr txBox="1"/>
          <p:nvPr/>
        </p:nvSpPr>
        <p:spPr>
          <a:xfrm>
            <a:off x="6070379" y="950839"/>
            <a:ext cx="4275455" cy="482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-635">
              <a:lnSpc>
                <a:spcPct val="136300"/>
              </a:lnSpc>
              <a:spcBef>
                <a:spcPts val="100"/>
              </a:spcBef>
            </a:pP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文中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呈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現與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進行討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論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面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別兒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除了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述所列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建議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可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參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考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遵循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身為兒少工作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者的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須更進一步注意以下三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點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50</a:t>
            </a:r>
            <a:endParaRPr sz="10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51</a:t>
            </a:r>
            <a:endParaRPr sz="10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196812" y="1643574"/>
            <a:ext cx="3701415" cy="711200"/>
          </a:xfrm>
          <a:prstGeom prst="rect">
            <a:avLst/>
          </a:prstGeom>
        </p:spPr>
        <p:txBody>
          <a:bodyPr wrap="square" lIns="0" tIns="73660" rIns="0" bIns="0" rtlCol="0" vert="horz">
            <a:spAutoFit/>
          </a:bodyPr>
          <a:lstStyle/>
          <a:p>
            <a:pPr marL="192405" indent="-180340">
              <a:lnSpc>
                <a:spcPct val="100000"/>
              </a:lnSpc>
              <a:spcBef>
                <a:spcPts val="580"/>
              </a:spcBef>
              <a:buFont typeface="Verdana"/>
              <a:buAutoNum type="arabicPeriod"/>
              <a:tabLst>
                <a:tab pos="193040" algn="l"/>
              </a:tabLst>
            </a:pP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讓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跨性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少自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在地選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擇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要如何表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達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己的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別認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2525" sz="1650">
              <a:latin typeface="SimSun"/>
              <a:cs typeface="SimSun"/>
            </a:endParaRPr>
          </a:p>
          <a:p>
            <a:pPr marL="192405" indent="-180340">
              <a:lnSpc>
                <a:spcPct val="100000"/>
              </a:lnSpc>
              <a:spcBef>
                <a:spcPts val="480"/>
              </a:spcBef>
              <a:buFont typeface="Verdana"/>
              <a:buAutoNum type="arabicPeriod"/>
              <a:tabLst>
                <a:tab pos="193040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使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跨性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兒少偏好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的名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字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暱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稱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代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詞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2525" sz="1650">
              <a:latin typeface="SimSun"/>
              <a:cs typeface="SimSun"/>
            </a:endParaRPr>
          </a:p>
          <a:p>
            <a:pPr marL="192405" indent="-180340">
              <a:lnSpc>
                <a:spcPct val="100000"/>
              </a:lnSpc>
              <a:spcBef>
                <a:spcPts val="480"/>
              </a:spcBef>
              <a:buFont typeface="Verdana"/>
              <a:buAutoNum type="arabicPeriod"/>
              <a:tabLst>
                <a:tab pos="193040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避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免自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行預設跨性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傾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2525" sz="165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796295" y="964810"/>
            <a:ext cx="4154804" cy="3669029"/>
          </a:xfrm>
          <a:prstGeom prst="rect">
            <a:avLst/>
          </a:prstGeom>
        </p:spPr>
        <p:txBody>
          <a:bodyPr wrap="square" lIns="0" tIns="7620" rIns="0" bIns="0" rtlCol="0" vert="horz">
            <a:spAutoFit/>
          </a:bodyPr>
          <a:lstStyle/>
          <a:p>
            <a:pPr algn="just" marL="192405" marR="5080" indent="-180340">
              <a:lnSpc>
                <a:spcPct val="135000"/>
              </a:lnSpc>
              <a:spcBef>
                <a:spcPts val="60"/>
              </a:spcBef>
              <a:buFont typeface="Verdana"/>
              <a:buAutoNum type="arabicPeriod" startAt="5"/>
              <a:tabLst>
                <a:tab pos="193040" algn="l"/>
              </a:tabLst>
            </a:pP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尊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重同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志兒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隱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私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意識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且尊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重同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志兒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隱私與保密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需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求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是在單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位內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部或服務過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其他工作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其他兒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必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須謹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慎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避免將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志兒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櫃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若有需要告知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人或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書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寫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案服務記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錄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建議事先主動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與同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志兒少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說明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與討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論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192405" marR="5080" indent="-180340">
              <a:lnSpc>
                <a:spcPct val="135300"/>
              </a:lnSpc>
              <a:spcBef>
                <a:spcPts val="70"/>
              </a:spcBef>
              <a:buFont typeface="Verdana"/>
              <a:buAutoNum type="arabicPeriod" startAt="5"/>
              <a:tabLst>
                <a:tab pos="193675" algn="l"/>
              </a:tabLst>
            </a:pP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避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免</a:t>
            </a:r>
            <a:r>
              <a:rPr dirty="0" baseline="2525" sz="1650" spc="-12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放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大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baseline="2525" sz="1650" spc="-12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輕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忽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兒少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的同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志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解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志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身分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是兒少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命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中的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重要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部分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但也非凡事都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志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身分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避免將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兒少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某些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為或狀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態過度推論與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其同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志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身分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另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一方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面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也須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識同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志身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在社會污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種歧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視的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社會結構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 spc="-17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對兒少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帶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來的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可能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風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險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脆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弱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處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192405" marR="6985" indent="-179705">
              <a:lnSpc>
                <a:spcPct val="135000"/>
              </a:lnSpc>
              <a:spcBef>
                <a:spcPts val="75"/>
              </a:spcBef>
              <a:buFont typeface="Verdana"/>
              <a:buAutoNum type="arabicPeriod" startAt="5"/>
              <a:tabLst>
                <a:tab pos="19367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為同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志兒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少發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聲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工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作中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若看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見同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志兒少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身影被忽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略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或是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權益遭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到侵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害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可以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志兒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少發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聲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例如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育場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域的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中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志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社工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務中為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進行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倡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以維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護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志兒少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192405" marR="6350" indent="-179705">
              <a:lnSpc>
                <a:spcPct val="134300"/>
              </a:lnSpc>
              <a:spcBef>
                <a:spcPts val="80"/>
              </a:spcBef>
              <a:buFont typeface="Verdana"/>
              <a:buAutoNum type="arabicPeriod" startAt="5"/>
              <a:tabLst>
                <a:tab pos="193675" algn="l"/>
              </a:tabLst>
            </a:pP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持續學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可透過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人日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常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活中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與體驗機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持續學習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志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解同志的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經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驗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暸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解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握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與自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己工作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專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業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非專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業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之同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志資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源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以提供給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需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志兒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45294" y="4890835"/>
            <a:ext cx="4331335" cy="7848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5895CF"/>
                </a:solidFill>
                <a:latin typeface="MS UI Gothic"/>
                <a:cs typeface="MS UI Gothic"/>
              </a:rPr>
              <a:t>延伸思考</a:t>
            </a:r>
            <a:endParaRPr sz="1500">
              <a:latin typeface="MS UI Gothic"/>
              <a:cs typeface="MS UI Gothic"/>
            </a:endParaRPr>
          </a:p>
          <a:p>
            <a:pPr marL="38100" marR="30480" indent="287655">
              <a:lnSpc>
                <a:spcPct val="136300"/>
              </a:lnSpc>
              <a:spcBef>
                <a:spcPts val="575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本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因篇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幅字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限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僅討論兒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傾向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然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樣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身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處同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志兒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少群體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之中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跨性</a:t>
            </a:r>
            <a:r>
              <a:rPr dirty="0" sz="1100" spc="19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42735" sz="975" spc="-52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baseline="42735" sz="975" spc="-89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baseline="42735" sz="975" spc="-82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-1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別認</a:t>
            </a:r>
            <a:r>
              <a:rPr dirty="0" sz="1100" spc="19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baseline="42735" sz="975" spc="-52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baseline="42735" sz="975" spc="-89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baseline="42735" sz="975" spc="-82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3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可惜無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法同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71046" y="6191562"/>
            <a:ext cx="4276090" cy="528320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algn="just" marL="173990" marR="5080" indent="-161925">
              <a:lnSpc>
                <a:spcPct val="102099"/>
              </a:lnSpc>
              <a:spcBef>
                <a:spcPts val="80"/>
              </a:spcBef>
              <a:buFont typeface="Verdana"/>
              <a:buAutoNum type="arabicPlain" startAt="33"/>
              <a:tabLst>
                <a:tab pos="170180" algn="l"/>
              </a:tabLst>
            </a:pP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指一個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人偏好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baseline="3472" sz="1200" spc="-15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baseline="3472" sz="1200" spc="-13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外貌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形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象或裝扮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baseline="3472" sz="1200" spc="-14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社會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期待的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傳統性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別形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象有所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baseline="3472" sz="1200" spc="-22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baseline="3472" sz="1200" spc="-13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當事 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人可能有性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重置手</a:t>
            </a:r>
            <a:r>
              <a:rPr dirty="0" sz="800" spc="-20">
                <a:solidFill>
                  <a:srgbClr val="231F20"/>
                </a:solidFill>
                <a:latin typeface="SimSun"/>
                <a:cs typeface="SimSun"/>
              </a:rPr>
              <a:t>術</a:t>
            </a:r>
            <a:r>
              <a:rPr dirty="0" sz="800" spc="-75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俗</a:t>
            </a:r>
            <a:r>
              <a:rPr dirty="0" sz="800" spc="25">
                <a:solidFill>
                  <a:srgbClr val="231F20"/>
                </a:solidFill>
                <a:latin typeface="SimSun"/>
                <a:cs typeface="SimSun"/>
              </a:rPr>
              <a:t>稱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變性手</a:t>
            </a:r>
            <a:r>
              <a:rPr dirty="0" sz="800">
                <a:solidFill>
                  <a:srgbClr val="231F20"/>
                </a:solidFill>
                <a:latin typeface="SimSun"/>
                <a:cs typeface="SimSun"/>
              </a:rPr>
              <a:t>術</a:t>
            </a:r>
            <a:r>
              <a:rPr dirty="0" sz="800" spc="-95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需</a:t>
            </a:r>
            <a:r>
              <a:rPr dirty="0" sz="800" spc="-20">
                <a:solidFill>
                  <a:srgbClr val="231F20"/>
                </a:solidFill>
                <a:latin typeface="SimSun"/>
                <a:cs typeface="SimSun"/>
              </a:rPr>
              <a:t>求</a:t>
            </a:r>
            <a:r>
              <a:rPr dirty="0" sz="8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也可能只透過穿著打</a:t>
            </a:r>
            <a:r>
              <a:rPr dirty="0" sz="800" spc="-10">
                <a:solidFill>
                  <a:srgbClr val="231F20"/>
                </a:solidFill>
                <a:latin typeface="SimSun"/>
                <a:cs typeface="SimSun"/>
              </a:rPr>
              <a:t>扮</a:t>
            </a:r>
            <a:r>
              <a:rPr dirty="0" sz="800" spc="-8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使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賀爾</a:t>
            </a:r>
            <a:r>
              <a:rPr dirty="0" sz="800" spc="-15">
                <a:solidFill>
                  <a:srgbClr val="231F20"/>
                </a:solidFill>
                <a:latin typeface="SimSun"/>
                <a:cs typeface="SimSun"/>
              </a:rPr>
              <a:t>蒙</a:t>
            </a:r>
            <a:r>
              <a:rPr dirty="0" sz="8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800">
                <a:solidFill>
                  <a:srgbClr val="231F20"/>
                </a:solidFill>
                <a:latin typeface="SimSun"/>
                <a:cs typeface="SimSun"/>
              </a:rPr>
              <a:t>整 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形手術等方</a:t>
            </a:r>
            <a:r>
              <a:rPr dirty="0" sz="800" spc="-20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8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來展現</a:t>
            </a:r>
            <a:r>
              <a:rPr dirty="0" sz="800" spc="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80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800" spc="5">
                <a:solidFill>
                  <a:srgbClr val="231F20"/>
                </a:solidFill>
                <a:latin typeface="SimSun"/>
                <a:cs typeface="SimSun"/>
              </a:rPr>
              <a:t>己的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性別認</a:t>
            </a:r>
            <a:r>
              <a:rPr dirty="0" sz="800" spc="5">
                <a:solidFill>
                  <a:srgbClr val="231F20"/>
                </a:solidFill>
                <a:latin typeface="SimSun"/>
                <a:cs typeface="SimSun"/>
              </a:rPr>
              <a:t>同相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符合的形</a:t>
            </a:r>
            <a:r>
              <a:rPr dirty="0" sz="800" spc="-10">
                <a:solidFill>
                  <a:srgbClr val="231F20"/>
                </a:solidFill>
                <a:latin typeface="SimSun"/>
                <a:cs typeface="SimSun"/>
              </a:rPr>
              <a:t>象</a:t>
            </a:r>
            <a:r>
              <a:rPr dirty="0" sz="800" spc="-8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800">
              <a:latin typeface="SimSun"/>
              <a:cs typeface="SimSun"/>
            </a:endParaRPr>
          </a:p>
          <a:p>
            <a:pPr algn="just" marL="173990" indent="-161925">
              <a:lnSpc>
                <a:spcPct val="100000"/>
              </a:lnSpc>
              <a:spcBef>
                <a:spcPts val="80"/>
              </a:spcBef>
              <a:buFont typeface="Verdana"/>
              <a:buAutoNum type="arabicPlain" startAt="33"/>
              <a:tabLst>
                <a:tab pos="174625" algn="l"/>
              </a:tabLst>
            </a:pP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指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一個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人內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心主觀認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定自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己是何種性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3472" sz="1200" spc="-14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例如性別認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是男</a:t>
            </a:r>
            <a:r>
              <a:rPr dirty="0" baseline="3472" sz="1200" spc="-22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baseline="3472" sz="1200" spc="-14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女</a:t>
            </a:r>
            <a:r>
              <a:rPr dirty="0" baseline="3472" sz="1200" spc="-22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baseline="3472" sz="1200" spc="-13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雙性或介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於中</a:t>
            </a:r>
            <a:r>
              <a:rPr dirty="0" baseline="3472" sz="1200" spc="-22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3472" sz="1200">
              <a:latin typeface="SimSun"/>
              <a:cs typeface="SimSun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1016615" cy="7776209"/>
          </a:xfrm>
          <a:custGeom>
            <a:avLst/>
            <a:gdLst/>
            <a:ahLst/>
            <a:cxnLst/>
            <a:rect l="l" t="t" r="r" b="b"/>
            <a:pathLst>
              <a:path w="11016615" h="7776209">
                <a:moveTo>
                  <a:pt x="11016005" y="0"/>
                </a:moveTo>
                <a:lnTo>
                  <a:pt x="0" y="0"/>
                </a:lnTo>
                <a:lnTo>
                  <a:pt x="0" y="7776006"/>
                </a:lnTo>
                <a:lnTo>
                  <a:pt x="11016005" y="7776006"/>
                </a:lnTo>
                <a:lnTo>
                  <a:pt x="11016005" y="0"/>
                </a:lnTo>
                <a:close/>
              </a:path>
            </a:pathLst>
          </a:custGeom>
          <a:solidFill>
            <a:srgbClr val="F7966B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" name="object 3"/>
          <p:cNvGrpSpPr/>
          <p:nvPr/>
        </p:nvGrpSpPr>
        <p:grpSpPr>
          <a:xfrm>
            <a:off x="-3492" y="197789"/>
            <a:ext cx="11019790" cy="7183120"/>
            <a:chOff x="-3492" y="197789"/>
            <a:chExt cx="11019790" cy="7183120"/>
          </a:xfrm>
        </p:grpSpPr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5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9048853" y="402192"/>
            <a:ext cx="154876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F7966B"/>
                </a:solidFill>
                <a:latin typeface="SimSun"/>
                <a:cs typeface="SimSun"/>
              </a:rPr>
              <a:t>被注視的育幼院孩子</a:t>
            </a:r>
            <a:endParaRPr sz="1300">
              <a:latin typeface="SimSun"/>
              <a:cs typeface="SimSu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06003" y="402371"/>
            <a:ext cx="10478135" cy="7016115"/>
            <a:chOff x="306003" y="402371"/>
            <a:chExt cx="10478135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06003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75542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29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342000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53842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735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935977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131722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32901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529257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20672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20913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19680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14041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1133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07157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08884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05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80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296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499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68987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887533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087406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289488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485233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835893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034661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8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4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0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8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6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9" name="object 6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759996" y="1071065"/>
              <a:ext cx="5001209" cy="5453804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6326339" y="1515033"/>
              <a:ext cx="3767454" cy="1777364"/>
            </a:xfrm>
            <a:custGeom>
              <a:avLst/>
              <a:gdLst/>
              <a:ahLst/>
              <a:cxnLst/>
              <a:rect l="l" t="t" r="r" b="b"/>
              <a:pathLst>
                <a:path w="3767454" h="1777364">
                  <a:moveTo>
                    <a:pt x="3767328" y="0"/>
                  </a:moveTo>
                  <a:lnTo>
                    <a:pt x="0" y="0"/>
                  </a:lnTo>
                  <a:lnTo>
                    <a:pt x="0" y="1776983"/>
                  </a:lnTo>
                  <a:lnTo>
                    <a:pt x="3767328" y="1776983"/>
                  </a:lnTo>
                  <a:lnTo>
                    <a:pt x="3767328" y="0"/>
                  </a:lnTo>
                  <a:close/>
                </a:path>
              </a:pathLst>
            </a:custGeom>
            <a:solidFill>
              <a:srgbClr val="231F20">
                <a:alpha val="50000"/>
              </a:srgbClr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1" name="object 71"/>
          <p:cNvSpPr txBox="1"/>
          <p:nvPr/>
        </p:nvSpPr>
        <p:spPr>
          <a:xfrm rot="21300000">
            <a:off x="6528727" y="1537470"/>
            <a:ext cx="3178980" cy="7524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925"/>
              </a:lnSpc>
            </a:pPr>
            <a:r>
              <a:rPr dirty="0" sz="5900" spc="165">
                <a:solidFill>
                  <a:srgbClr val="FFEF00"/>
                </a:solidFill>
                <a:latin typeface="Microsoft YaHei"/>
                <a:cs typeface="Microsoft YaHei"/>
              </a:rPr>
              <a:t>被注視的</a:t>
            </a:r>
            <a:endParaRPr sz="5900">
              <a:latin typeface="Microsoft YaHei"/>
              <a:cs typeface="Microsoft YaHei"/>
            </a:endParaRPr>
          </a:p>
        </p:txBody>
      </p:sp>
      <p:sp>
        <p:nvSpPr>
          <p:cNvPr id="72" name="object 72"/>
          <p:cNvSpPr txBox="1"/>
          <p:nvPr/>
        </p:nvSpPr>
        <p:spPr>
          <a:xfrm rot="21300000">
            <a:off x="6227675" y="2357053"/>
            <a:ext cx="3932199" cy="7524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925"/>
              </a:lnSpc>
            </a:pPr>
            <a:r>
              <a:rPr dirty="0" sz="5900" spc="165">
                <a:solidFill>
                  <a:srgbClr val="FFEF00"/>
                </a:solidFill>
                <a:latin typeface="Microsoft YaHei"/>
                <a:cs typeface="Microsoft YaHei"/>
              </a:rPr>
              <a:t>育幼院孩子</a:t>
            </a:r>
            <a:endParaRPr sz="5900">
              <a:latin typeface="Microsoft YaHei"/>
              <a:cs typeface="Microsoft YaHe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550599" y="4699572"/>
            <a:ext cx="3517265" cy="1092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7655">
              <a:lnSpc>
                <a:spcPct val="155600"/>
              </a:lnSpc>
              <a:spcBef>
                <a:spcPts val="100"/>
              </a:spcBef>
            </a:pPr>
            <a:r>
              <a:rPr dirty="0" sz="1500" spc="75">
                <a:solidFill>
                  <a:srgbClr val="F7966B"/>
                </a:solidFill>
                <a:latin typeface="MS UI Gothic"/>
                <a:cs typeface="MS UI Gothic"/>
              </a:rPr>
              <a:t>對育</a:t>
            </a:r>
            <a:r>
              <a:rPr dirty="0" sz="1500" spc="70">
                <a:solidFill>
                  <a:srgbClr val="F7966B"/>
                </a:solidFill>
                <a:latin typeface="MS UI Gothic"/>
                <a:cs typeface="MS UI Gothic"/>
              </a:rPr>
              <a:t>幼</a:t>
            </a:r>
            <a:r>
              <a:rPr dirty="0" sz="1500" spc="75">
                <a:solidFill>
                  <a:srgbClr val="F7966B"/>
                </a:solidFill>
                <a:latin typeface="MS UI Gothic"/>
                <a:cs typeface="MS UI Gothic"/>
              </a:rPr>
              <a:t>院孩子貼上負面標籤</a:t>
            </a:r>
            <a:r>
              <a:rPr dirty="0" sz="1500" spc="70">
                <a:solidFill>
                  <a:srgbClr val="F7966B"/>
                </a:solidFill>
                <a:latin typeface="MS UI Gothic"/>
                <a:cs typeface="MS UI Gothic"/>
              </a:rPr>
              <a:t>及因</a:t>
            </a:r>
            <a:r>
              <a:rPr dirty="0" sz="1500" spc="75">
                <a:solidFill>
                  <a:srgbClr val="F7966B"/>
                </a:solidFill>
                <a:latin typeface="MS UI Gothic"/>
                <a:cs typeface="MS UI Gothic"/>
              </a:rPr>
              <a:t>此而 </a:t>
            </a:r>
            <a:r>
              <a:rPr dirty="0" sz="1500" spc="140">
                <a:solidFill>
                  <a:srgbClr val="F7966B"/>
                </a:solidFill>
                <a:latin typeface="MS UI Gothic"/>
                <a:cs typeface="MS UI Gothic"/>
              </a:rPr>
              <a:t>衍</a:t>
            </a:r>
            <a:r>
              <a:rPr dirty="0" sz="1500" spc="135">
                <a:solidFill>
                  <a:srgbClr val="F7966B"/>
                </a:solidFill>
                <a:latin typeface="MS UI Gothic"/>
                <a:cs typeface="MS UI Gothic"/>
              </a:rPr>
              <a:t>生</a:t>
            </a:r>
            <a:r>
              <a:rPr dirty="0" sz="1500" spc="140">
                <a:solidFill>
                  <a:srgbClr val="F7966B"/>
                </a:solidFill>
                <a:latin typeface="MS UI Gothic"/>
                <a:cs typeface="MS UI Gothic"/>
              </a:rPr>
              <a:t>的排</a:t>
            </a:r>
            <a:r>
              <a:rPr dirty="0" sz="1500" spc="15">
                <a:solidFill>
                  <a:srgbClr val="F7966B"/>
                </a:solidFill>
                <a:latin typeface="MS UI Gothic"/>
                <a:cs typeface="MS UI Gothic"/>
              </a:rPr>
              <a:t>擠</a:t>
            </a:r>
            <a:r>
              <a:rPr dirty="0" sz="1500" spc="595">
                <a:solidFill>
                  <a:srgbClr val="F7966B"/>
                </a:solidFill>
                <a:latin typeface="MS UI Gothic"/>
                <a:cs typeface="MS UI Gothic"/>
              </a:rPr>
              <a:t>、</a:t>
            </a:r>
            <a:r>
              <a:rPr dirty="0" sz="1500" spc="140">
                <a:solidFill>
                  <a:srgbClr val="F7966B"/>
                </a:solidFill>
                <a:latin typeface="MS UI Gothic"/>
                <a:cs typeface="MS UI Gothic"/>
              </a:rPr>
              <a:t>霸</a:t>
            </a:r>
            <a:r>
              <a:rPr dirty="0" sz="1500" spc="10">
                <a:solidFill>
                  <a:srgbClr val="F7966B"/>
                </a:solidFill>
                <a:latin typeface="MS UI Gothic"/>
                <a:cs typeface="MS UI Gothic"/>
              </a:rPr>
              <a:t>凌</a:t>
            </a:r>
            <a:r>
              <a:rPr dirty="0" sz="1500" spc="590">
                <a:solidFill>
                  <a:srgbClr val="F7966B"/>
                </a:solidFill>
                <a:latin typeface="MS UI Gothic"/>
                <a:cs typeface="MS UI Gothic"/>
              </a:rPr>
              <a:t>，</a:t>
            </a:r>
            <a:r>
              <a:rPr dirty="0" sz="1500" spc="140">
                <a:solidFill>
                  <a:srgbClr val="F7966B"/>
                </a:solidFill>
                <a:latin typeface="MS UI Gothic"/>
                <a:cs typeface="MS UI Gothic"/>
              </a:rPr>
              <a:t>是兒</a:t>
            </a:r>
            <a:r>
              <a:rPr dirty="0" sz="1500" spc="135">
                <a:solidFill>
                  <a:srgbClr val="F7966B"/>
                </a:solidFill>
                <a:latin typeface="MS UI Gothic"/>
                <a:cs typeface="MS UI Gothic"/>
              </a:rPr>
              <a:t>童</a:t>
            </a:r>
            <a:r>
              <a:rPr dirty="0" sz="1500" spc="140">
                <a:solidFill>
                  <a:srgbClr val="F7966B"/>
                </a:solidFill>
                <a:latin typeface="MS UI Gothic"/>
                <a:cs typeface="MS UI Gothic"/>
              </a:rPr>
              <a:t>因為</a:t>
            </a:r>
            <a:r>
              <a:rPr dirty="0" sz="1500" spc="145">
                <a:solidFill>
                  <a:srgbClr val="F7966B"/>
                </a:solidFill>
                <a:latin typeface="MS UI Gothic"/>
                <a:cs typeface="MS UI Gothic"/>
              </a:rPr>
              <a:t>父母</a:t>
            </a:r>
            <a:r>
              <a:rPr dirty="0" sz="1500">
                <a:solidFill>
                  <a:srgbClr val="F7966B"/>
                </a:solidFill>
                <a:latin typeface="MS UI Gothic"/>
                <a:cs typeface="MS UI Gothic"/>
              </a:rPr>
              <a:t>或 </a:t>
            </a:r>
            <a:r>
              <a:rPr dirty="0" sz="1500" spc="60">
                <a:solidFill>
                  <a:srgbClr val="F7966B"/>
                </a:solidFill>
                <a:latin typeface="MS UI Gothic"/>
                <a:cs typeface="MS UI Gothic"/>
              </a:rPr>
              <a:t>監</a:t>
            </a:r>
            <a:r>
              <a:rPr dirty="0" sz="1500" spc="55">
                <a:solidFill>
                  <a:srgbClr val="F7966B"/>
                </a:solidFill>
                <a:latin typeface="MS UI Gothic"/>
                <a:cs typeface="MS UI Gothic"/>
              </a:rPr>
              <a:t>護</a:t>
            </a:r>
            <a:r>
              <a:rPr dirty="0" sz="1500" spc="60">
                <a:solidFill>
                  <a:srgbClr val="F7966B"/>
                </a:solidFill>
                <a:latin typeface="MS UI Gothic"/>
                <a:cs typeface="MS UI Gothic"/>
              </a:rPr>
              <a:t>人</a:t>
            </a:r>
            <a:r>
              <a:rPr dirty="0" sz="1500" spc="55">
                <a:solidFill>
                  <a:srgbClr val="F7966B"/>
                </a:solidFill>
                <a:latin typeface="MS UI Gothic"/>
                <a:cs typeface="MS UI Gothic"/>
              </a:rPr>
              <a:t>之因</a:t>
            </a:r>
            <a:r>
              <a:rPr dirty="0" sz="1500" spc="60">
                <a:solidFill>
                  <a:srgbClr val="F7966B"/>
                </a:solidFill>
                <a:latin typeface="MS UI Gothic"/>
                <a:cs typeface="MS UI Gothic"/>
              </a:rPr>
              <a:t>素而</a:t>
            </a:r>
            <a:r>
              <a:rPr dirty="0" sz="1500" spc="55">
                <a:solidFill>
                  <a:srgbClr val="F7966B"/>
                </a:solidFill>
                <a:latin typeface="MS UI Gothic"/>
                <a:cs typeface="MS UI Gothic"/>
              </a:rPr>
              <a:t>致</a:t>
            </a:r>
            <a:r>
              <a:rPr dirty="0" sz="1500" spc="60">
                <a:solidFill>
                  <a:srgbClr val="F7966B"/>
                </a:solidFill>
                <a:latin typeface="MS UI Gothic"/>
                <a:cs typeface="MS UI Gothic"/>
              </a:rPr>
              <a:t>的</a:t>
            </a:r>
            <a:r>
              <a:rPr dirty="0" sz="1500" spc="65">
                <a:solidFill>
                  <a:srgbClr val="F7966B"/>
                </a:solidFill>
                <a:latin typeface="MS UI Gothic"/>
                <a:cs typeface="MS UI Gothic"/>
              </a:rPr>
              <a:t>歧</a:t>
            </a:r>
            <a:r>
              <a:rPr dirty="0" sz="1500" spc="15">
                <a:solidFill>
                  <a:srgbClr val="F7966B"/>
                </a:solidFill>
                <a:latin typeface="MS UI Gothic"/>
                <a:cs typeface="MS UI Gothic"/>
              </a:rPr>
              <a:t>視</a:t>
            </a:r>
            <a:r>
              <a:rPr dirty="0" sz="1500" spc="500">
                <a:solidFill>
                  <a:srgbClr val="F7966B"/>
                </a:solidFill>
                <a:latin typeface="MS UI Gothic"/>
                <a:cs typeface="MS UI Gothic"/>
              </a:rPr>
              <a:t>。</a:t>
            </a:r>
            <a:endParaRPr sz="1500">
              <a:latin typeface="MS UI Gothic"/>
              <a:cs typeface="MS UI Gothic"/>
            </a:endParaRPr>
          </a:p>
        </p:txBody>
      </p:sp>
      <p:grpSp>
        <p:nvGrpSpPr>
          <p:cNvPr id="74" name="object 74"/>
          <p:cNvGrpSpPr/>
          <p:nvPr/>
        </p:nvGrpSpPr>
        <p:grpSpPr>
          <a:xfrm>
            <a:off x="9450658" y="2955482"/>
            <a:ext cx="629920" cy="441959"/>
            <a:chOff x="9450658" y="2955482"/>
            <a:chExt cx="629920" cy="441959"/>
          </a:xfrm>
        </p:grpSpPr>
        <p:sp>
          <p:nvSpPr>
            <p:cNvPr id="75" name="object 75"/>
            <p:cNvSpPr/>
            <p:nvPr/>
          </p:nvSpPr>
          <p:spPr>
            <a:xfrm>
              <a:off x="9450658" y="2955482"/>
              <a:ext cx="629920" cy="441959"/>
            </a:xfrm>
            <a:custGeom>
              <a:avLst/>
              <a:gdLst/>
              <a:ahLst/>
              <a:cxnLst/>
              <a:rect l="l" t="t" r="r" b="b"/>
              <a:pathLst>
                <a:path w="629920" h="441960">
                  <a:moveTo>
                    <a:pt x="16456" y="0"/>
                  </a:moveTo>
                  <a:lnTo>
                    <a:pt x="11074" y="5698"/>
                  </a:lnTo>
                  <a:lnTo>
                    <a:pt x="8308" y="11306"/>
                  </a:lnTo>
                  <a:lnTo>
                    <a:pt x="4380" y="16659"/>
                  </a:lnTo>
                  <a:lnTo>
                    <a:pt x="49152" y="87547"/>
                  </a:lnTo>
                  <a:lnTo>
                    <a:pt x="84871" y="129883"/>
                  </a:lnTo>
                  <a:lnTo>
                    <a:pt x="105359" y="151050"/>
                  </a:lnTo>
                  <a:lnTo>
                    <a:pt x="108165" y="166671"/>
                  </a:lnTo>
                  <a:lnTo>
                    <a:pt x="112420" y="171852"/>
                  </a:lnTo>
                  <a:lnTo>
                    <a:pt x="182327" y="216194"/>
                  </a:lnTo>
                  <a:lnTo>
                    <a:pt x="331987" y="308695"/>
                  </a:lnTo>
                  <a:lnTo>
                    <a:pt x="548373" y="441651"/>
                  </a:lnTo>
                  <a:lnTo>
                    <a:pt x="629335" y="310816"/>
                  </a:lnTo>
                  <a:lnTo>
                    <a:pt x="199770" y="44967"/>
                  </a:lnTo>
                  <a:lnTo>
                    <a:pt x="170802" y="39201"/>
                  </a:lnTo>
                  <a:lnTo>
                    <a:pt x="81345" y="13610"/>
                  </a:lnTo>
                  <a:lnTo>
                    <a:pt x="34888" y="1590"/>
                  </a:lnTo>
                  <a:lnTo>
                    <a:pt x="16456" y="0"/>
                  </a:lnTo>
                  <a:close/>
                </a:path>
              </a:pathLst>
            </a:custGeom>
            <a:solidFill>
              <a:srgbClr val="E8BF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/>
            <p:cNvSpPr/>
            <p:nvPr/>
          </p:nvSpPr>
          <p:spPr>
            <a:xfrm>
              <a:off x="9582325" y="3008727"/>
              <a:ext cx="475615" cy="372110"/>
            </a:xfrm>
            <a:custGeom>
              <a:avLst/>
              <a:gdLst/>
              <a:ahLst/>
              <a:cxnLst/>
              <a:rect l="l" t="t" r="r" b="b"/>
              <a:pathLst>
                <a:path w="475615" h="372110">
                  <a:moveTo>
                    <a:pt x="81483" y="0"/>
                  </a:moveTo>
                  <a:lnTo>
                    <a:pt x="34654" y="70722"/>
                  </a:lnTo>
                  <a:lnTo>
                    <a:pt x="10556" y="108011"/>
                  </a:lnTo>
                  <a:lnTo>
                    <a:pt x="1551" y="124210"/>
                  </a:lnTo>
                  <a:lnTo>
                    <a:pt x="0" y="131660"/>
                  </a:lnTo>
                  <a:lnTo>
                    <a:pt x="13256" y="142537"/>
                  </a:lnTo>
                  <a:lnTo>
                    <a:pt x="49085" y="166247"/>
                  </a:lnTo>
                  <a:lnTo>
                    <a:pt x="101081" y="198988"/>
                  </a:lnTo>
                  <a:lnTo>
                    <a:pt x="162838" y="236955"/>
                  </a:lnTo>
                  <a:lnTo>
                    <a:pt x="227950" y="276347"/>
                  </a:lnTo>
                  <a:lnTo>
                    <a:pt x="290010" y="313359"/>
                  </a:lnTo>
                  <a:lnTo>
                    <a:pt x="342614" y="344188"/>
                  </a:lnTo>
                  <a:lnTo>
                    <a:pt x="379355" y="365031"/>
                  </a:lnTo>
                  <a:lnTo>
                    <a:pt x="393827" y="372084"/>
                  </a:lnTo>
                  <a:lnTo>
                    <a:pt x="408246" y="350720"/>
                  </a:lnTo>
                  <a:lnTo>
                    <a:pt x="436376" y="306676"/>
                  </a:lnTo>
                  <a:lnTo>
                    <a:pt x="463666" y="262570"/>
                  </a:lnTo>
                  <a:lnTo>
                    <a:pt x="475564" y="241020"/>
                  </a:lnTo>
                  <a:lnTo>
                    <a:pt x="413630" y="201818"/>
                  </a:lnTo>
                  <a:lnTo>
                    <a:pt x="278204" y="119138"/>
                  </a:lnTo>
                  <a:lnTo>
                    <a:pt x="81483" y="0"/>
                  </a:lnTo>
                  <a:close/>
                </a:path>
              </a:pathLst>
            </a:custGeom>
            <a:solidFill>
              <a:srgbClr val="E8C1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/>
            <p:cNvSpPr/>
            <p:nvPr/>
          </p:nvSpPr>
          <p:spPr>
            <a:xfrm>
              <a:off x="9604502" y="3024263"/>
              <a:ext cx="430530" cy="347345"/>
            </a:xfrm>
            <a:custGeom>
              <a:avLst/>
              <a:gdLst/>
              <a:ahLst/>
              <a:cxnLst/>
              <a:rect l="l" t="t" r="r" b="b"/>
              <a:pathLst>
                <a:path w="430529" h="347345">
                  <a:moveTo>
                    <a:pt x="121310" y="19075"/>
                  </a:moveTo>
                  <a:lnTo>
                    <a:pt x="85013" y="0"/>
                  </a:lnTo>
                  <a:lnTo>
                    <a:pt x="34048" y="77419"/>
                  </a:lnTo>
                  <a:lnTo>
                    <a:pt x="8331" y="117335"/>
                  </a:lnTo>
                  <a:lnTo>
                    <a:pt x="0" y="132422"/>
                  </a:lnTo>
                  <a:lnTo>
                    <a:pt x="1219" y="135394"/>
                  </a:lnTo>
                  <a:lnTo>
                    <a:pt x="8216" y="139192"/>
                  </a:lnTo>
                  <a:lnTo>
                    <a:pt x="33870" y="155600"/>
                  </a:lnTo>
                  <a:lnTo>
                    <a:pt x="121310" y="19075"/>
                  </a:lnTo>
                  <a:close/>
                </a:path>
                <a:path w="430529" h="347345">
                  <a:moveTo>
                    <a:pt x="306425" y="215379"/>
                  </a:moveTo>
                  <a:lnTo>
                    <a:pt x="291147" y="186283"/>
                  </a:lnTo>
                  <a:lnTo>
                    <a:pt x="250228" y="155270"/>
                  </a:lnTo>
                  <a:lnTo>
                    <a:pt x="199783" y="129209"/>
                  </a:lnTo>
                  <a:lnTo>
                    <a:pt x="155905" y="114909"/>
                  </a:lnTo>
                  <a:lnTo>
                    <a:pt x="134708" y="119214"/>
                  </a:lnTo>
                  <a:lnTo>
                    <a:pt x="132283" y="135940"/>
                  </a:lnTo>
                  <a:lnTo>
                    <a:pt x="135661" y="147942"/>
                  </a:lnTo>
                  <a:lnTo>
                    <a:pt x="174942" y="180860"/>
                  </a:lnTo>
                  <a:lnTo>
                    <a:pt x="217652" y="209156"/>
                  </a:lnTo>
                  <a:lnTo>
                    <a:pt x="259168" y="229260"/>
                  </a:lnTo>
                  <a:lnTo>
                    <a:pt x="291452" y="233794"/>
                  </a:lnTo>
                  <a:lnTo>
                    <a:pt x="306425" y="215379"/>
                  </a:lnTo>
                  <a:close/>
                </a:path>
                <a:path w="430529" h="347345">
                  <a:moveTo>
                    <a:pt x="430377" y="210350"/>
                  </a:moveTo>
                  <a:lnTo>
                    <a:pt x="394081" y="191274"/>
                  </a:lnTo>
                  <a:lnTo>
                    <a:pt x="343103" y="268693"/>
                  </a:lnTo>
                  <a:lnTo>
                    <a:pt x="317398" y="308597"/>
                  </a:lnTo>
                  <a:lnTo>
                    <a:pt x="309067" y="323697"/>
                  </a:lnTo>
                  <a:lnTo>
                    <a:pt x="310286" y="326669"/>
                  </a:lnTo>
                  <a:lnTo>
                    <a:pt x="317284" y="330466"/>
                  </a:lnTo>
                  <a:lnTo>
                    <a:pt x="342938" y="346875"/>
                  </a:lnTo>
                  <a:lnTo>
                    <a:pt x="430377" y="210350"/>
                  </a:lnTo>
                  <a:close/>
                </a:path>
              </a:pathLst>
            </a:custGeom>
            <a:solidFill>
              <a:srgbClr val="3D2D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/>
            <p:cNvSpPr/>
            <p:nvPr/>
          </p:nvSpPr>
          <p:spPr>
            <a:xfrm>
              <a:off x="9491218" y="2970455"/>
              <a:ext cx="114300" cy="46990"/>
            </a:xfrm>
            <a:custGeom>
              <a:avLst/>
              <a:gdLst/>
              <a:ahLst/>
              <a:cxnLst/>
              <a:rect l="l" t="t" r="r" b="b"/>
              <a:pathLst>
                <a:path w="114300" h="46989">
                  <a:moveTo>
                    <a:pt x="0" y="0"/>
                  </a:moveTo>
                  <a:lnTo>
                    <a:pt x="56607" y="32803"/>
                  </a:lnTo>
                  <a:lnTo>
                    <a:pt x="101886" y="46978"/>
                  </a:lnTo>
                  <a:lnTo>
                    <a:pt x="109701" y="45932"/>
                  </a:lnTo>
                  <a:lnTo>
                    <a:pt x="113760" y="42803"/>
                  </a:lnTo>
                  <a:lnTo>
                    <a:pt x="113391" y="38516"/>
                  </a:lnTo>
                  <a:lnTo>
                    <a:pt x="107918" y="33998"/>
                  </a:lnTo>
                  <a:lnTo>
                    <a:pt x="41692" y="10767"/>
                  </a:lnTo>
                  <a:lnTo>
                    <a:pt x="8927" y="2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9" name="object 79"/>
          <p:cNvGrpSpPr/>
          <p:nvPr/>
        </p:nvGrpSpPr>
        <p:grpSpPr>
          <a:xfrm>
            <a:off x="6084778" y="936104"/>
            <a:ext cx="3955415" cy="4886325"/>
            <a:chOff x="6084778" y="936104"/>
            <a:chExt cx="3955415" cy="4886325"/>
          </a:xfrm>
        </p:grpSpPr>
        <p:sp>
          <p:nvSpPr>
            <p:cNvPr id="80" name="object 80"/>
            <p:cNvSpPr/>
            <p:nvPr/>
          </p:nvSpPr>
          <p:spPr>
            <a:xfrm>
              <a:off x="6563995" y="5085359"/>
              <a:ext cx="3475990" cy="737235"/>
            </a:xfrm>
            <a:custGeom>
              <a:avLst/>
              <a:gdLst/>
              <a:ahLst/>
              <a:cxnLst/>
              <a:rect l="l" t="t" r="r" b="b"/>
              <a:pathLst>
                <a:path w="3475990" h="737235">
                  <a:moveTo>
                    <a:pt x="2370455" y="715505"/>
                  </a:moveTo>
                  <a:lnTo>
                    <a:pt x="2364346" y="709383"/>
                  </a:lnTo>
                  <a:lnTo>
                    <a:pt x="6121" y="709383"/>
                  </a:lnTo>
                  <a:lnTo>
                    <a:pt x="0" y="715505"/>
                  </a:lnTo>
                  <a:lnTo>
                    <a:pt x="0" y="730580"/>
                  </a:lnTo>
                  <a:lnTo>
                    <a:pt x="6121" y="736688"/>
                  </a:lnTo>
                  <a:lnTo>
                    <a:pt x="2356802" y="736688"/>
                  </a:lnTo>
                  <a:lnTo>
                    <a:pt x="2364346" y="736688"/>
                  </a:lnTo>
                  <a:lnTo>
                    <a:pt x="2370455" y="730580"/>
                  </a:lnTo>
                  <a:lnTo>
                    <a:pt x="2370455" y="715505"/>
                  </a:lnTo>
                  <a:close/>
                </a:path>
                <a:path w="3475990" h="737235">
                  <a:moveTo>
                    <a:pt x="3475786" y="360819"/>
                  </a:moveTo>
                  <a:lnTo>
                    <a:pt x="3469678" y="354698"/>
                  </a:lnTo>
                  <a:lnTo>
                    <a:pt x="6121" y="354698"/>
                  </a:lnTo>
                  <a:lnTo>
                    <a:pt x="0" y="360819"/>
                  </a:lnTo>
                  <a:lnTo>
                    <a:pt x="0" y="375894"/>
                  </a:lnTo>
                  <a:lnTo>
                    <a:pt x="6121" y="382003"/>
                  </a:lnTo>
                  <a:lnTo>
                    <a:pt x="3462134" y="382003"/>
                  </a:lnTo>
                  <a:lnTo>
                    <a:pt x="3469678" y="382003"/>
                  </a:lnTo>
                  <a:lnTo>
                    <a:pt x="3475786" y="375894"/>
                  </a:lnTo>
                  <a:lnTo>
                    <a:pt x="3475786" y="360819"/>
                  </a:lnTo>
                  <a:close/>
                </a:path>
                <a:path w="3475990" h="737235">
                  <a:moveTo>
                    <a:pt x="3475786" y="6121"/>
                  </a:moveTo>
                  <a:lnTo>
                    <a:pt x="3469678" y="0"/>
                  </a:lnTo>
                  <a:lnTo>
                    <a:pt x="288874" y="0"/>
                  </a:lnTo>
                  <a:lnTo>
                    <a:pt x="282752" y="6121"/>
                  </a:lnTo>
                  <a:lnTo>
                    <a:pt x="282752" y="21196"/>
                  </a:lnTo>
                  <a:lnTo>
                    <a:pt x="288874" y="27305"/>
                  </a:lnTo>
                  <a:lnTo>
                    <a:pt x="3462134" y="27305"/>
                  </a:lnTo>
                  <a:lnTo>
                    <a:pt x="3469678" y="27305"/>
                  </a:lnTo>
                  <a:lnTo>
                    <a:pt x="3475786" y="21196"/>
                  </a:lnTo>
                  <a:lnTo>
                    <a:pt x="3475786" y="6121"/>
                  </a:lnTo>
                  <a:close/>
                </a:path>
              </a:pathLst>
            </a:custGeom>
            <a:solidFill>
              <a:srgbClr val="AFB9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/>
            <p:cNvSpPr/>
            <p:nvPr/>
          </p:nvSpPr>
          <p:spPr>
            <a:xfrm>
              <a:off x="6091696" y="1302509"/>
              <a:ext cx="260985" cy="255270"/>
            </a:xfrm>
            <a:custGeom>
              <a:avLst/>
              <a:gdLst/>
              <a:ahLst/>
              <a:cxnLst/>
              <a:rect l="l" t="t" r="r" b="b"/>
              <a:pathLst>
                <a:path w="260985" h="255269">
                  <a:moveTo>
                    <a:pt x="94177" y="0"/>
                  </a:moveTo>
                  <a:lnTo>
                    <a:pt x="70739" y="44889"/>
                  </a:lnTo>
                  <a:lnTo>
                    <a:pt x="70677" y="49594"/>
                  </a:lnTo>
                  <a:lnTo>
                    <a:pt x="72346" y="85407"/>
                  </a:lnTo>
                  <a:lnTo>
                    <a:pt x="50367" y="98680"/>
                  </a:lnTo>
                  <a:lnTo>
                    <a:pt x="15983" y="120983"/>
                  </a:lnTo>
                  <a:lnTo>
                    <a:pt x="0" y="138353"/>
                  </a:lnTo>
                  <a:lnTo>
                    <a:pt x="1285" y="143392"/>
                  </a:lnTo>
                  <a:lnTo>
                    <a:pt x="36849" y="162712"/>
                  </a:lnTo>
                  <a:lnTo>
                    <a:pt x="82239" y="170052"/>
                  </a:lnTo>
                  <a:lnTo>
                    <a:pt x="85892" y="194799"/>
                  </a:lnTo>
                  <a:lnTo>
                    <a:pt x="89176" y="215704"/>
                  </a:lnTo>
                  <a:lnTo>
                    <a:pt x="91722" y="231173"/>
                  </a:lnTo>
                  <a:lnTo>
                    <a:pt x="93161" y="239610"/>
                  </a:lnTo>
                  <a:lnTo>
                    <a:pt x="93415" y="251955"/>
                  </a:lnTo>
                  <a:lnTo>
                    <a:pt x="102483" y="254533"/>
                  </a:lnTo>
                  <a:lnTo>
                    <a:pt x="104362" y="254927"/>
                  </a:lnTo>
                  <a:lnTo>
                    <a:pt x="111195" y="254979"/>
                  </a:lnTo>
                  <a:lnTo>
                    <a:pt x="121701" y="247408"/>
                  </a:lnTo>
                  <a:lnTo>
                    <a:pt x="139156" y="224512"/>
                  </a:lnTo>
                  <a:lnTo>
                    <a:pt x="143176" y="217843"/>
                  </a:lnTo>
                  <a:lnTo>
                    <a:pt x="114192" y="217843"/>
                  </a:lnTo>
                  <a:lnTo>
                    <a:pt x="112682" y="208520"/>
                  </a:lnTo>
                  <a:lnTo>
                    <a:pt x="110987" y="197791"/>
                  </a:lnTo>
                  <a:lnTo>
                    <a:pt x="109161" y="185883"/>
                  </a:lnTo>
                  <a:lnTo>
                    <a:pt x="107258" y="173024"/>
                  </a:lnTo>
                  <a:lnTo>
                    <a:pt x="259714" y="173024"/>
                  </a:lnTo>
                  <a:lnTo>
                    <a:pt x="260897" y="166531"/>
                  </a:lnTo>
                  <a:lnTo>
                    <a:pt x="257728" y="158051"/>
                  </a:lnTo>
                  <a:lnTo>
                    <a:pt x="229254" y="158051"/>
                  </a:lnTo>
                  <a:lnTo>
                    <a:pt x="219335" y="157626"/>
                  </a:lnTo>
                  <a:lnTo>
                    <a:pt x="194354" y="156179"/>
                  </a:lnTo>
                  <a:lnTo>
                    <a:pt x="179762" y="155168"/>
                  </a:lnTo>
                  <a:lnTo>
                    <a:pt x="180897" y="153047"/>
                  </a:lnTo>
                  <a:lnTo>
                    <a:pt x="153207" y="153047"/>
                  </a:lnTo>
                  <a:lnTo>
                    <a:pt x="127669" y="150687"/>
                  </a:lnTo>
                  <a:lnTo>
                    <a:pt x="103778" y="148145"/>
                  </a:lnTo>
                  <a:lnTo>
                    <a:pt x="103377" y="145046"/>
                  </a:lnTo>
                  <a:lnTo>
                    <a:pt x="78823" y="145046"/>
                  </a:lnTo>
                  <a:lnTo>
                    <a:pt x="39326" y="138353"/>
                  </a:lnTo>
                  <a:lnTo>
                    <a:pt x="35109" y="137350"/>
                  </a:lnTo>
                  <a:lnTo>
                    <a:pt x="43098" y="132066"/>
                  </a:lnTo>
                  <a:lnTo>
                    <a:pt x="52510" y="126033"/>
                  </a:lnTo>
                  <a:lnTo>
                    <a:pt x="63172" y="119378"/>
                  </a:lnTo>
                  <a:lnTo>
                    <a:pt x="74911" y="112229"/>
                  </a:lnTo>
                  <a:lnTo>
                    <a:pt x="99397" y="112229"/>
                  </a:lnTo>
                  <a:lnTo>
                    <a:pt x="99153" y="110058"/>
                  </a:lnTo>
                  <a:lnTo>
                    <a:pt x="134493" y="78375"/>
                  </a:lnTo>
                  <a:lnTo>
                    <a:pt x="145714" y="72516"/>
                  </a:lnTo>
                  <a:lnTo>
                    <a:pt x="181386" y="72516"/>
                  </a:lnTo>
                  <a:lnTo>
                    <a:pt x="180693" y="71856"/>
                  </a:lnTo>
                  <a:lnTo>
                    <a:pt x="95790" y="71856"/>
                  </a:lnTo>
                  <a:lnTo>
                    <a:pt x="95185" y="59076"/>
                  </a:lnTo>
                  <a:lnTo>
                    <a:pt x="95061" y="55808"/>
                  </a:lnTo>
                  <a:lnTo>
                    <a:pt x="95081" y="40622"/>
                  </a:lnTo>
                  <a:lnTo>
                    <a:pt x="95231" y="36153"/>
                  </a:lnTo>
                  <a:lnTo>
                    <a:pt x="95790" y="30010"/>
                  </a:lnTo>
                  <a:lnTo>
                    <a:pt x="134382" y="30010"/>
                  </a:lnTo>
                  <a:lnTo>
                    <a:pt x="125005" y="22077"/>
                  </a:lnTo>
                  <a:lnTo>
                    <a:pt x="111991" y="11750"/>
                  </a:lnTo>
                  <a:lnTo>
                    <a:pt x="101238" y="4267"/>
                  </a:lnTo>
                  <a:lnTo>
                    <a:pt x="94177" y="0"/>
                  </a:lnTo>
                  <a:close/>
                </a:path>
                <a:path w="260985" h="255269">
                  <a:moveTo>
                    <a:pt x="259714" y="173024"/>
                  </a:moveTo>
                  <a:lnTo>
                    <a:pt x="107258" y="173024"/>
                  </a:lnTo>
                  <a:lnTo>
                    <a:pt x="140088" y="176314"/>
                  </a:lnTo>
                  <a:lnTo>
                    <a:pt x="132341" y="189444"/>
                  </a:lnTo>
                  <a:lnTo>
                    <a:pt x="125435" y="200702"/>
                  </a:lnTo>
                  <a:lnTo>
                    <a:pt x="119381" y="210148"/>
                  </a:lnTo>
                  <a:lnTo>
                    <a:pt x="114192" y="217843"/>
                  </a:lnTo>
                  <a:lnTo>
                    <a:pt x="143176" y="217843"/>
                  </a:lnTo>
                  <a:lnTo>
                    <a:pt x="166834" y="178587"/>
                  </a:lnTo>
                  <a:lnTo>
                    <a:pt x="257585" y="178587"/>
                  </a:lnTo>
                  <a:lnTo>
                    <a:pt x="259714" y="173024"/>
                  </a:lnTo>
                  <a:close/>
                </a:path>
                <a:path w="260985" h="255269">
                  <a:moveTo>
                    <a:pt x="257585" y="178587"/>
                  </a:moveTo>
                  <a:lnTo>
                    <a:pt x="166834" y="178587"/>
                  </a:lnTo>
                  <a:lnTo>
                    <a:pt x="193649" y="180523"/>
                  </a:lnTo>
                  <a:lnTo>
                    <a:pt x="217192" y="181884"/>
                  </a:lnTo>
                  <a:lnTo>
                    <a:pt x="235521" y="182571"/>
                  </a:lnTo>
                  <a:lnTo>
                    <a:pt x="246691" y="182486"/>
                  </a:lnTo>
                  <a:lnTo>
                    <a:pt x="252825" y="182041"/>
                  </a:lnTo>
                  <a:lnTo>
                    <a:pt x="257585" y="178587"/>
                  </a:lnTo>
                  <a:close/>
                </a:path>
                <a:path w="260985" h="255269">
                  <a:moveTo>
                    <a:pt x="229976" y="122085"/>
                  </a:moveTo>
                  <a:lnTo>
                    <a:pt x="196996" y="122085"/>
                  </a:lnTo>
                  <a:lnTo>
                    <a:pt x="208005" y="133612"/>
                  </a:lnTo>
                  <a:lnTo>
                    <a:pt x="217044" y="143518"/>
                  </a:lnTo>
                  <a:lnTo>
                    <a:pt x="223960" y="151510"/>
                  </a:lnTo>
                  <a:lnTo>
                    <a:pt x="229254" y="158051"/>
                  </a:lnTo>
                  <a:lnTo>
                    <a:pt x="257728" y="158051"/>
                  </a:lnTo>
                  <a:lnTo>
                    <a:pt x="256566" y="154941"/>
                  </a:lnTo>
                  <a:lnTo>
                    <a:pt x="240957" y="133857"/>
                  </a:lnTo>
                  <a:lnTo>
                    <a:pt x="229976" y="122085"/>
                  </a:lnTo>
                  <a:close/>
                </a:path>
                <a:path w="260985" h="255269">
                  <a:moveTo>
                    <a:pt x="181386" y="72516"/>
                  </a:moveTo>
                  <a:lnTo>
                    <a:pt x="145714" y="72516"/>
                  </a:lnTo>
                  <a:lnTo>
                    <a:pt x="154131" y="80286"/>
                  </a:lnTo>
                  <a:lnTo>
                    <a:pt x="162502" y="88145"/>
                  </a:lnTo>
                  <a:lnTo>
                    <a:pt x="170765" y="96036"/>
                  </a:lnTo>
                  <a:lnTo>
                    <a:pt x="178861" y="103898"/>
                  </a:lnTo>
                  <a:lnTo>
                    <a:pt x="172875" y="115859"/>
                  </a:lnTo>
                  <a:lnTo>
                    <a:pt x="166542" y="128155"/>
                  </a:lnTo>
                  <a:lnTo>
                    <a:pt x="159957" y="140608"/>
                  </a:lnTo>
                  <a:lnTo>
                    <a:pt x="153207" y="153047"/>
                  </a:lnTo>
                  <a:lnTo>
                    <a:pt x="180897" y="153047"/>
                  </a:lnTo>
                  <a:lnTo>
                    <a:pt x="184232" y="146811"/>
                  </a:lnTo>
                  <a:lnTo>
                    <a:pt x="188946" y="137833"/>
                  </a:lnTo>
                  <a:lnTo>
                    <a:pt x="192877" y="130220"/>
                  </a:lnTo>
                  <a:lnTo>
                    <a:pt x="196996" y="122085"/>
                  </a:lnTo>
                  <a:lnTo>
                    <a:pt x="229976" y="122085"/>
                  </a:lnTo>
                  <a:lnTo>
                    <a:pt x="208312" y="98856"/>
                  </a:lnTo>
                  <a:lnTo>
                    <a:pt x="216368" y="80670"/>
                  </a:lnTo>
                  <a:lnTo>
                    <a:pt x="189897" y="80670"/>
                  </a:lnTo>
                  <a:lnTo>
                    <a:pt x="181386" y="72516"/>
                  </a:lnTo>
                  <a:close/>
                </a:path>
                <a:path w="260985" h="255269">
                  <a:moveTo>
                    <a:pt x="99397" y="112229"/>
                  </a:moveTo>
                  <a:lnTo>
                    <a:pt x="74911" y="112229"/>
                  </a:lnTo>
                  <a:lnTo>
                    <a:pt x="76014" y="122139"/>
                  </a:lnTo>
                  <a:lnTo>
                    <a:pt x="76714" y="128155"/>
                  </a:lnTo>
                  <a:lnTo>
                    <a:pt x="78823" y="145046"/>
                  </a:lnTo>
                  <a:lnTo>
                    <a:pt x="103377" y="145046"/>
                  </a:lnTo>
                  <a:lnTo>
                    <a:pt x="101720" y="132066"/>
                  </a:lnTo>
                  <a:lnTo>
                    <a:pt x="100203" y="119378"/>
                  </a:lnTo>
                  <a:lnTo>
                    <a:pt x="99397" y="112229"/>
                  </a:lnTo>
                  <a:close/>
                </a:path>
                <a:path w="260985" h="255269">
                  <a:moveTo>
                    <a:pt x="228162" y="48120"/>
                  </a:moveTo>
                  <a:lnTo>
                    <a:pt x="203016" y="48120"/>
                  </a:lnTo>
                  <a:lnTo>
                    <a:pt x="201234" y="53416"/>
                  </a:lnTo>
                  <a:lnTo>
                    <a:pt x="198571" y="60461"/>
                  </a:lnTo>
                  <a:lnTo>
                    <a:pt x="194851" y="69472"/>
                  </a:lnTo>
                  <a:lnTo>
                    <a:pt x="189897" y="80670"/>
                  </a:lnTo>
                  <a:lnTo>
                    <a:pt x="216368" y="80670"/>
                  </a:lnTo>
                  <a:lnTo>
                    <a:pt x="219876" y="72749"/>
                  </a:lnTo>
                  <a:lnTo>
                    <a:pt x="226046" y="56094"/>
                  </a:lnTo>
                  <a:lnTo>
                    <a:pt x="228162" y="48120"/>
                  </a:lnTo>
                  <a:close/>
                </a:path>
                <a:path w="260985" h="255269">
                  <a:moveTo>
                    <a:pt x="134382" y="30010"/>
                  </a:moveTo>
                  <a:lnTo>
                    <a:pt x="95790" y="30010"/>
                  </a:lnTo>
                  <a:lnTo>
                    <a:pt x="102014" y="34778"/>
                  </a:lnTo>
                  <a:lnTo>
                    <a:pt x="109257" y="40622"/>
                  </a:lnTo>
                  <a:lnTo>
                    <a:pt x="117402" y="47449"/>
                  </a:lnTo>
                  <a:lnTo>
                    <a:pt x="126333" y="55168"/>
                  </a:lnTo>
                  <a:lnTo>
                    <a:pt x="118968" y="59076"/>
                  </a:lnTo>
                  <a:lnTo>
                    <a:pt x="111405" y="63169"/>
                  </a:lnTo>
                  <a:lnTo>
                    <a:pt x="95790" y="71856"/>
                  </a:lnTo>
                  <a:lnTo>
                    <a:pt x="180693" y="71856"/>
                  </a:lnTo>
                  <a:lnTo>
                    <a:pt x="174425" y="65938"/>
                  </a:lnTo>
                  <a:lnTo>
                    <a:pt x="169196" y="61061"/>
                  </a:lnTo>
                  <a:lnTo>
                    <a:pt x="181101" y="55808"/>
                  </a:lnTo>
                  <a:lnTo>
                    <a:pt x="190530" y="52071"/>
                  </a:lnTo>
                  <a:lnTo>
                    <a:pt x="197748" y="49594"/>
                  </a:lnTo>
                  <a:lnTo>
                    <a:pt x="203016" y="48120"/>
                  </a:lnTo>
                  <a:lnTo>
                    <a:pt x="228162" y="48120"/>
                  </a:lnTo>
                  <a:lnTo>
                    <a:pt x="228556" y="46637"/>
                  </a:lnTo>
                  <a:lnTo>
                    <a:pt x="228982" y="43345"/>
                  </a:lnTo>
                  <a:lnTo>
                    <a:pt x="149714" y="43345"/>
                  </a:lnTo>
                  <a:lnTo>
                    <a:pt x="138141" y="33190"/>
                  </a:lnTo>
                  <a:lnTo>
                    <a:pt x="134382" y="30010"/>
                  </a:lnTo>
                  <a:close/>
                </a:path>
                <a:path w="260985" h="255269">
                  <a:moveTo>
                    <a:pt x="207457" y="22912"/>
                  </a:moveTo>
                  <a:lnTo>
                    <a:pt x="195447" y="24985"/>
                  </a:lnTo>
                  <a:lnTo>
                    <a:pt x="176874" y="31257"/>
                  </a:lnTo>
                  <a:lnTo>
                    <a:pt x="149714" y="43345"/>
                  </a:lnTo>
                  <a:lnTo>
                    <a:pt x="228982" y="43345"/>
                  </a:lnTo>
                  <a:lnTo>
                    <a:pt x="229140" y="42125"/>
                  </a:lnTo>
                  <a:lnTo>
                    <a:pt x="229800" y="32740"/>
                  </a:lnTo>
                  <a:lnTo>
                    <a:pt x="224225" y="25387"/>
                  </a:lnTo>
                  <a:lnTo>
                    <a:pt x="214929" y="23418"/>
                  </a:lnTo>
                  <a:lnTo>
                    <a:pt x="207457" y="22912"/>
                  </a:lnTo>
                  <a:close/>
                </a:path>
              </a:pathLst>
            </a:custGeom>
            <a:solidFill>
              <a:srgbClr val="D3772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/>
            <p:cNvSpPr/>
            <p:nvPr/>
          </p:nvSpPr>
          <p:spPr>
            <a:xfrm>
              <a:off x="6084778" y="936104"/>
              <a:ext cx="324485" cy="267970"/>
            </a:xfrm>
            <a:custGeom>
              <a:avLst/>
              <a:gdLst/>
              <a:ahLst/>
              <a:cxnLst/>
              <a:rect l="l" t="t" r="r" b="b"/>
              <a:pathLst>
                <a:path w="324485" h="267969">
                  <a:moveTo>
                    <a:pt x="10490" y="0"/>
                  </a:moveTo>
                  <a:lnTo>
                    <a:pt x="2717" y="4546"/>
                  </a:lnTo>
                  <a:lnTo>
                    <a:pt x="0" y="13182"/>
                  </a:lnTo>
                  <a:lnTo>
                    <a:pt x="3267" y="42547"/>
                  </a:lnTo>
                  <a:lnTo>
                    <a:pt x="20444" y="90053"/>
                  </a:lnTo>
                  <a:lnTo>
                    <a:pt x="46515" y="145848"/>
                  </a:lnTo>
                  <a:lnTo>
                    <a:pt x="76465" y="200082"/>
                  </a:lnTo>
                  <a:lnTo>
                    <a:pt x="105278" y="242904"/>
                  </a:lnTo>
                  <a:lnTo>
                    <a:pt x="139052" y="267411"/>
                  </a:lnTo>
                  <a:lnTo>
                    <a:pt x="147777" y="267385"/>
                  </a:lnTo>
                  <a:lnTo>
                    <a:pt x="157264" y="260515"/>
                  </a:lnTo>
                  <a:lnTo>
                    <a:pt x="171012" y="242773"/>
                  </a:lnTo>
                  <a:lnTo>
                    <a:pt x="140258" y="242773"/>
                  </a:lnTo>
                  <a:lnTo>
                    <a:pt x="138137" y="242328"/>
                  </a:lnTo>
                  <a:lnTo>
                    <a:pt x="91527" y="178035"/>
                  </a:lnTo>
                  <a:lnTo>
                    <a:pt x="62816" y="124113"/>
                  </a:lnTo>
                  <a:lnTo>
                    <a:pt x="38418" y="71392"/>
                  </a:lnTo>
                  <a:lnTo>
                    <a:pt x="24434" y="31724"/>
                  </a:lnTo>
                  <a:lnTo>
                    <a:pt x="234524" y="31724"/>
                  </a:lnTo>
                  <a:lnTo>
                    <a:pt x="203167" y="25925"/>
                  </a:lnTo>
                  <a:lnTo>
                    <a:pt x="156587" y="19005"/>
                  </a:lnTo>
                  <a:lnTo>
                    <a:pt x="110899" y="13161"/>
                  </a:lnTo>
                  <a:lnTo>
                    <a:pt x="38146" y="4602"/>
                  </a:lnTo>
                  <a:lnTo>
                    <a:pt x="26721" y="3092"/>
                  </a:lnTo>
                  <a:lnTo>
                    <a:pt x="19342" y="1866"/>
                  </a:lnTo>
                  <a:lnTo>
                    <a:pt x="10490" y="0"/>
                  </a:lnTo>
                  <a:close/>
                </a:path>
                <a:path w="324485" h="267969">
                  <a:moveTo>
                    <a:pt x="234524" y="31724"/>
                  </a:moveTo>
                  <a:lnTo>
                    <a:pt x="24434" y="31724"/>
                  </a:lnTo>
                  <a:lnTo>
                    <a:pt x="78900" y="62641"/>
                  </a:lnTo>
                  <a:lnTo>
                    <a:pt x="128049" y="92865"/>
                  </a:lnTo>
                  <a:lnTo>
                    <a:pt x="165018" y="118503"/>
                  </a:lnTo>
                  <a:lnTo>
                    <a:pt x="182943" y="135661"/>
                  </a:lnTo>
                  <a:lnTo>
                    <a:pt x="177955" y="161209"/>
                  </a:lnTo>
                  <a:lnTo>
                    <a:pt x="168741" y="192959"/>
                  </a:lnTo>
                  <a:lnTo>
                    <a:pt x="156636" y="222349"/>
                  </a:lnTo>
                  <a:lnTo>
                    <a:pt x="142976" y="240817"/>
                  </a:lnTo>
                  <a:lnTo>
                    <a:pt x="140258" y="242773"/>
                  </a:lnTo>
                  <a:lnTo>
                    <a:pt x="171012" y="242773"/>
                  </a:lnTo>
                  <a:lnTo>
                    <a:pt x="178588" y="232996"/>
                  </a:lnTo>
                  <a:lnTo>
                    <a:pt x="193963" y="194456"/>
                  </a:lnTo>
                  <a:lnTo>
                    <a:pt x="203505" y="157991"/>
                  </a:lnTo>
                  <a:lnTo>
                    <a:pt x="207327" y="136702"/>
                  </a:lnTo>
                  <a:lnTo>
                    <a:pt x="206225" y="127898"/>
                  </a:lnTo>
                  <a:lnTo>
                    <a:pt x="197919" y="115585"/>
                  </a:lnTo>
                  <a:lnTo>
                    <a:pt x="177427" y="97515"/>
                  </a:lnTo>
                  <a:lnTo>
                    <a:pt x="139763" y="71437"/>
                  </a:lnTo>
                  <a:lnTo>
                    <a:pt x="207821" y="71437"/>
                  </a:lnTo>
                  <a:lnTo>
                    <a:pt x="170192" y="56798"/>
                  </a:lnTo>
                  <a:lnTo>
                    <a:pt x="122961" y="39166"/>
                  </a:lnTo>
                  <a:lnTo>
                    <a:pt x="267192" y="39166"/>
                  </a:lnTo>
                  <a:lnTo>
                    <a:pt x="246405" y="33921"/>
                  </a:lnTo>
                  <a:lnTo>
                    <a:pt x="234524" y="31724"/>
                  </a:lnTo>
                  <a:close/>
                </a:path>
                <a:path w="324485" h="267969">
                  <a:moveTo>
                    <a:pt x="207821" y="71437"/>
                  </a:moveTo>
                  <a:lnTo>
                    <a:pt x="139763" y="71437"/>
                  </a:lnTo>
                  <a:lnTo>
                    <a:pt x="174074" y="84354"/>
                  </a:lnTo>
                  <a:lnTo>
                    <a:pt x="203084" y="95594"/>
                  </a:lnTo>
                  <a:lnTo>
                    <a:pt x="224404" y="104321"/>
                  </a:lnTo>
                  <a:lnTo>
                    <a:pt x="235648" y="109702"/>
                  </a:lnTo>
                  <a:lnTo>
                    <a:pt x="239217" y="112941"/>
                  </a:lnTo>
                  <a:lnTo>
                    <a:pt x="244576" y="115341"/>
                  </a:lnTo>
                  <a:lnTo>
                    <a:pt x="251587" y="116840"/>
                  </a:lnTo>
                  <a:lnTo>
                    <a:pt x="265475" y="118428"/>
                  </a:lnTo>
                  <a:lnTo>
                    <a:pt x="280852" y="117514"/>
                  </a:lnTo>
                  <a:lnTo>
                    <a:pt x="296037" y="113612"/>
                  </a:lnTo>
                  <a:lnTo>
                    <a:pt x="309346" y="106235"/>
                  </a:lnTo>
                  <a:lnTo>
                    <a:pt x="315591" y="100176"/>
                  </a:lnTo>
                  <a:lnTo>
                    <a:pt x="319556" y="94109"/>
                  </a:lnTo>
                  <a:lnTo>
                    <a:pt x="266222" y="94109"/>
                  </a:lnTo>
                  <a:lnTo>
                    <a:pt x="256654" y="93027"/>
                  </a:lnTo>
                  <a:lnTo>
                    <a:pt x="253860" y="92430"/>
                  </a:lnTo>
                  <a:lnTo>
                    <a:pt x="252450" y="91821"/>
                  </a:lnTo>
                  <a:lnTo>
                    <a:pt x="252282" y="91782"/>
                  </a:lnTo>
                  <a:lnTo>
                    <a:pt x="252120" y="91782"/>
                  </a:lnTo>
                  <a:lnTo>
                    <a:pt x="238450" y="84317"/>
                  </a:lnTo>
                  <a:lnTo>
                    <a:pt x="209915" y="72251"/>
                  </a:lnTo>
                  <a:lnTo>
                    <a:pt x="207821" y="71437"/>
                  </a:lnTo>
                  <a:close/>
                </a:path>
                <a:path w="324485" h="267969">
                  <a:moveTo>
                    <a:pt x="267192" y="39166"/>
                  </a:moveTo>
                  <a:lnTo>
                    <a:pt x="122961" y="39166"/>
                  </a:lnTo>
                  <a:lnTo>
                    <a:pt x="153320" y="43121"/>
                  </a:lnTo>
                  <a:lnTo>
                    <a:pt x="183999" y="47536"/>
                  </a:lnTo>
                  <a:lnTo>
                    <a:pt x="241350" y="57734"/>
                  </a:lnTo>
                  <a:lnTo>
                    <a:pt x="286626" y="70257"/>
                  </a:lnTo>
                  <a:lnTo>
                    <a:pt x="299821" y="77343"/>
                  </a:lnTo>
                  <a:lnTo>
                    <a:pt x="299377" y="81381"/>
                  </a:lnTo>
                  <a:lnTo>
                    <a:pt x="266222" y="94109"/>
                  </a:lnTo>
                  <a:lnTo>
                    <a:pt x="319556" y="94109"/>
                  </a:lnTo>
                  <a:lnTo>
                    <a:pt x="320192" y="93137"/>
                  </a:lnTo>
                  <a:lnTo>
                    <a:pt x="323098" y="85223"/>
                  </a:lnTo>
                  <a:lnTo>
                    <a:pt x="324256" y="76542"/>
                  </a:lnTo>
                  <a:lnTo>
                    <a:pt x="320278" y="63709"/>
                  </a:lnTo>
                  <a:lnTo>
                    <a:pt x="306752" y="52751"/>
                  </a:lnTo>
                  <a:lnTo>
                    <a:pt x="282515" y="43033"/>
                  </a:lnTo>
                  <a:lnTo>
                    <a:pt x="267192" y="39166"/>
                  </a:lnTo>
                  <a:close/>
                </a:path>
                <a:path w="324485" h="267969">
                  <a:moveTo>
                    <a:pt x="252171" y="91757"/>
                  </a:moveTo>
                  <a:close/>
                </a:path>
              </a:pathLst>
            </a:custGeom>
            <a:solidFill>
              <a:srgbClr val="C7799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3" name="object 8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258027" y="1035645"/>
              <a:ext cx="84399" cy="136791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6452807" y="1201403"/>
              <a:ext cx="1512570" cy="324485"/>
            </a:xfrm>
            <a:custGeom>
              <a:avLst/>
              <a:gdLst/>
              <a:ahLst/>
              <a:cxnLst/>
              <a:rect l="l" t="t" r="r" b="b"/>
              <a:pathLst>
                <a:path w="1512570" h="324484">
                  <a:moveTo>
                    <a:pt x="505307" y="283262"/>
                  </a:moveTo>
                  <a:lnTo>
                    <a:pt x="531148" y="313091"/>
                  </a:lnTo>
                  <a:lnTo>
                    <a:pt x="540727" y="314695"/>
                  </a:lnTo>
                  <a:lnTo>
                    <a:pt x="544588" y="290654"/>
                  </a:lnTo>
                  <a:lnTo>
                    <a:pt x="535313" y="289102"/>
                  </a:lnTo>
                  <a:lnTo>
                    <a:pt x="525994" y="287423"/>
                  </a:lnTo>
                  <a:lnTo>
                    <a:pt x="516672" y="285623"/>
                  </a:lnTo>
                  <a:lnTo>
                    <a:pt x="505307" y="283262"/>
                  </a:lnTo>
                  <a:close/>
                </a:path>
                <a:path w="1512570" h="324484">
                  <a:moveTo>
                    <a:pt x="428117" y="262625"/>
                  </a:moveTo>
                  <a:lnTo>
                    <a:pt x="450366" y="294697"/>
                  </a:lnTo>
                  <a:lnTo>
                    <a:pt x="460209" y="297398"/>
                  </a:lnTo>
                  <a:lnTo>
                    <a:pt x="466509" y="273890"/>
                  </a:lnTo>
                  <a:lnTo>
                    <a:pt x="456942" y="271260"/>
                  </a:lnTo>
                  <a:lnTo>
                    <a:pt x="447332" y="268500"/>
                  </a:lnTo>
                  <a:lnTo>
                    <a:pt x="437712" y="265619"/>
                  </a:lnTo>
                  <a:lnTo>
                    <a:pt x="428117" y="262625"/>
                  </a:lnTo>
                  <a:close/>
                </a:path>
                <a:path w="1512570" h="324484">
                  <a:moveTo>
                    <a:pt x="584123" y="295899"/>
                  </a:moveTo>
                  <a:lnTo>
                    <a:pt x="615416" y="322874"/>
                  </a:lnTo>
                  <a:lnTo>
                    <a:pt x="622731" y="323217"/>
                  </a:lnTo>
                  <a:lnTo>
                    <a:pt x="623887" y="298909"/>
                  </a:lnTo>
                  <a:lnTo>
                    <a:pt x="616826" y="298566"/>
                  </a:lnTo>
                  <a:lnTo>
                    <a:pt x="609727" y="298121"/>
                  </a:lnTo>
                  <a:lnTo>
                    <a:pt x="596417" y="297093"/>
                  </a:lnTo>
                  <a:lnTo>
                    <a:pt x="590257" y="296534"/>
                  </a:lnTo>
                  <a:lnTo>
                    <a:pt x="584123" y="295899"/>
                  </a:lnTo>
                  <a:close/>
                </a:path>
                <a:path w="1512570" h="324484">
                  <a:moveTo>
                    <a:pt x="352945" y="234964"/>
                  </a:moveTo>
                  <a:lnTo>
                    <a:pt x="372330" y="268884"/>
                  </a:lnTo>
                  <a:lnTo>
                    <a:pt x="381838" y="272442"/>
                  </a:lnTo>
                  <a:lnTo>
                    <a:pt x="390258" y="249607"/>
                  </a:lnTo>
                  <a:lnTo>
                    <a:pt x="380981" y="246135"/>
                  </a:lnTo>
                  <a:lnTo>
                    <a:pt x="371649" y="242529"/>
                  </a:lnTo>
                  <a:lnTo>
                    <a:pt x="362294" y="238801"/>
                  </a:lnTo>
                  <a:lnTo>
                    <a:pt x="352945" y="234964"/>
                  </a:lnTo>
                  <a:close/>
                </a:path>
                <a:path w="1512570" h="324484">
                  <a:moveTo>
                    <a:pt x="703656" y="298350"/>
                  </a:moveTo>
                  <a:lnTo>
                    <a:pt x="693672" y="298893"/>
                  </a:lnTo>
                  <a:lnTo>
                    <a:pt x="683672" y="299301"/>
                  </a:lnTo>
                  <a:lnTo>
                    <a:pt x="673691" y="299573"/>
                  </a:lnTo>
                  <a:lnTo>
                    <a:pt x="663765" y="299709"/>
                  </a:lnTo>
                  <a:lnTo>
                    <a:pt x="663943" y="324055"/>
                  </a:lnTo>
                  <a:lnTo>
                    <a:pt x="674188" y="323910"/>
                  </a:lnTo>
                  <a:lnTo>
                    <a:pt x="684495" y="323626"/>
                  </a:lnTo>
                  <a:lnTo>
                    <a:pt x="694825" y="323205"/>
                  </a:lnTo>
                  <a:lnTo>
                    <a:pt x="705142" y="322645"/>
                  </a:lnTo>
                  <a:lnTo>
                    <a:pt x="703656" y="298350"/>
                  </a:lnTo>
                  <a:close/>
                </a:path>
                <a:path w="1512570" h="324484">
                  <a:moveTo>
                    <a:pt x="280149" y="201259"/>
                  </a:moveTo>
                  <a:lnTo>
                    <a:pt x="269087" y="222937"/>
                  </a:lnTo>
                  <a:lnTo>
                    <a:pt x="278290" y="227581"/>
                  </a:lnTo>
                  <a:lnTo>
                    <a:pt x="287531" y="232131"/>
                  </a:lnTo>
                  <a:lnTo>
                    <a:pt x="296776" y="236573"/>
                  </a:lnTo>
                  <a:lnTo>
                    <a:pt x="305993" y="240895"/>
                  </a:lnTo>
                  <a:lnTo>
                    <a:pt x="316230" y="218810"/>
                  </a:lnTo>
                  <a:lnTo>
                    <a:pt x="307215" y="214583"/>
                  </a:lnTo>
                  <a:lnTo>
                    <a:pt x="298175" y="210239"/>
                  </a:lnTo>
                  <a:lnTo>
                    <a:pt x="289142" y="205792"/>
                  </a:lnTo>
                  <a:lnTo>
                    <a:pt x="280149" y="201259"/>
                  </a:lnTo>
                  <a:close/>
                </a:path>
                <a:path w="1512570" h="324484">
                  <a:moveTo>
                    <a:pt x="782929" y="289193"/>
                  </a:moveTo>
                  <a:lnTo>
                    <a:pt x="773089" y="290800"/>
                  </a:lnTo>
                  <a:lnTo>
                    <a:pt x="763196" y="292281"/>
                  </a:lnTo>
                  <a:lnTo>
                    <a:pt x="753290" y="293631"/>
                  </a:lnTo>
                  <a:lnTo>
                    <a:pt x="743407" y="294845"/>
                  </a:lnTo>
                  <a:lnTo>
                    <a:pt x="746213" y="319013"/>
                  </a:lnTo>
                  <a:lnTo>
                    <a:pt x="756418" y="317766"/>
                  </a:lnTo>
                  <a:lnTo>
                    <a:pt x="766645" y="316375"/>
                  </a:lnTo>
                  <a:lnTo>
                    <a:pt x="776857" y="314845"/>
                  </a:lnTo>
                  <a:lnTo>
                    <a:pt x="787019" y="313184"/>
                  </a:lnTo>
                  <a:lnTo>
                    <a:pt x="782929" y="289193"/>
                  </a:lnTo>
                  <a:close/>
                </a:path>
                <a:path w="1512570" h="324484">
                  <a:moveTo>
                    <a:pt x="209905" y="162282"/>
                  </a:moveTo>
                  <a:lnTo>
                    <a:pt x="197370" y="183148"/>
                  </a:lnTo>
                  <a:lnTo>
                    <a:pt x="206176" y="188384"/>
                  </a:lnTo>
                  <a:lnTo>
                    <a:pt x="215049" y="193562"/>
                  </a:lnTo>
                  <a:lnTo>
                    <a:pt x="223959" y="198665"/>
                  </a:lnTo>
                  <a:lnTo>
                    <a:pt x="232879" y="203672"/>
                  </a:lnTo>
                  <a:lnTo>
                    <a:pt x="244690" y="182386"/>
                  </a:lnTo>
                  <a:lnTo>
                    <a:pt x="235957" y="177484"/>
                  </a:lnTo>
                  <a:lnTo>
                    <a:pt x="227226" y="172487"/>
                  </a:lnTo>
                  <a:lnTo>
                    <a:pt x="218532" y="167413"/>
                  </a:lnTo>
                  <a:lnTo>
                    <a:pt x="209905" y="162282"/>
                  </a:lnTo>
                  <a:close/>
                </a:path>
                <a:path w="1512570" h="324484">
                  <a:moveTo>
                    <a:pt x="860729" y="271502"/>
                  </a:moveTo>
                  <a:lnTo>
                    <a:pt x="851160" y="274163"/>
                  </a:lnTo>
                  <a:lnTo>
                    <a:pt x="841505" y="276708"/>
                  </a:lnTo>
                  <a:lnTo>
                    <a:pt x="831797" y="279126"/>
                  </a:lnTo>
                  <a:lnTo>
                    <a:pt x="822071" y="281408"/>
                  </a:lnTo>
                  <a:lnTo>
                    <a:pt x="827455" y="305145"/>
                  </a:lnTo>
                  <a:lnTo>
                    <a:pt x="837515" y="302786"/>
                  </a:lnTo>
                  <a:lnTo>
                    <a:pt x="847553" y="300287"/>
                  </a:lnTo>
                  <a:lnTo>
                    <a:pt x="857534" y="297654"/>
                  </a:lnTo>
                  <a:lnTo>
                    <a:pt x="867422" y="294896"/>
                  </a:lnTo>
                  <a:lnTo>
                    <a:pt x="860729" y="271502"/>
                  </a:lnTo>
                  <a:close/>
                </a:path>
                <a:path w="1512570" h="324484">
                  <a:moveTo>
                    <a:pt x="142367" y="118658"/>
                  </a:moveTo>
                  <a:lnTo>
                    <a:pt x="128511" y="138673"/>
                  </a:lnTo>
                  <a:lnTo>
                    <a:pt x="136969" y="144478"/>
                  </a:lnTo>
                  <a:lnTo>
                    <a:pt x="145484" y="150224"/>
                  </a:lnTo>
                  <a:lnTo>
                    <a:pt x="154028" y="155893"/>
                  </a:lnTo>
                  <a:lnTo>
                    <a:pt x="162572" y="161469"/>
                  </a:lnTo>
                  <a:lnTo>
                    <a:pt x="175793" y="141022"/>
                  </a:lnTo>
                  <a:lnTo>
                    <a:pt x="167404" y="135556"/>
                  </a:lnTo>
                  <a:lnTo>
                    <a:pt x="159018" y="129993"/>
                  </a:lnTo>
                  <a:lnTo>
                    <a:pt x="150663" y="124353"/>
                  </a:lnTo>
                  <a:lnTo>
                    <a:pt x="142367" y="118658"/>
                  </a:lnTo>
                  <a:close/>
                </a:path>
                <a:path w="1512570" h="324484">
                  <a:moveTo>
                    <a:pt x="77762" y="70779"/>
                  </a:moveTo>
                  <a:lnTo>
                    <a:pt x="62636" y="89854"/>
                  </a:lnTo>
                  <a:lnTo>
                    <a:pt x="70656" y="96161"/>
                  </a:lnTo>
                  <a:lnTo>
                    <a:pt x="78773" y="102435"/>
                  </a:lnTo>
                  <a:lnTo>
                    <a:pt x="86959" y="108655"/>
                  </a:lnTo>
                  <a:lnTo>
                    <a:pt x="95186" y="114797"/>
                  </a:lnTo>
                  <a:lnTo>
                    <a:pt x="109677" y="95239"/>
                  </a:lnTo>
                  <a:lnTo>
                    <a:pt x="101609" y="89213"/>
                  </a:lnTo>
                  <a:lnTo>
                    <a:pt x="93581" y="83114"/>
                  </a:lnTo>
                  <a:lnTo>
                    <a:pt x="85622" y="76962"/>
                  </a:lnTo>
                  <a:lnTo>
                    <a:pt x="77762" y="70779"/>
                  </a:lnTo>
                  <a:close/>
                </a:path>
                <a:path w="1512570" h="324484">
                  <a:moveTo>
                    <a:pt x="935939" y="245188"/>
                  </a:moveTo>
                  <a:lnTo>
                    <a:pt x="926803" y="248927"/>
                  </a:lnTo>
                  <a:lnTo>
                    <a:pt x="917535" y="252555"/>
                  </a:lnTo>
                  <a:lnTo>
                    <a:pt x="908169" y="256062"/>
                  </a:lnTo>
                  <a:lnTo>
                    <a:pt x="898740" y="259437"/>
                  </a:lnTo>
                  <a:lnTo>
                    <a:pt x="906767" y="282424"/>
                  </a:lnTo>
                  <a:lnTo>
                    <a:pt x="916540" y="278921"/>
                  </a:lnTo>
                  <a:lnTo>
                    <a:pt x="926252" y="275281"/>
                  </a:lnTo>
                  <a:lnTo>
                    <a:pt x="935863" y="271516"/>
                  </a:lnTo>
                  <a:lnTo>
                    <a:pt x="945337" y="267641"/>
                  </a:lnTo>
                  <a:lnTo>
                    <a:pt x="935939" y="245188"/>
                  </a:lnTo>
                  <a:close/>
                </a:path>
                <a:path w="1512570" h="324484">
                  <a:moveTo>
                    <a:pt x="17005" y="18620"/>
                  </a:moveTo>
                  <a:lnTo>
                    <a:pt x="0" y="36032"/>
                  </a:lnTo>
                  <a:lnTo>
                    <a:pt x="2238" y="38176"/>
                  </a:lnTo>
                  <a:lnTo>
                    <a:pt x="8212" y="43737"/>
                  </a:lnTo>
                  <a:lnTo>
                    <a:pt x="17807" y="52380"/>
                  </a:lnTo>
                  <a:lnTo>
                    <a:pt x="30911" y="63768"/>
                  </a:lnTo>
                  <a:lnTo>
                    <a:pt x="46710" y="45264"/>
                  </a:lnTo>
                  <a:lnTo>
                    <a:pt x="34041" y="34241"/>
                  </a:lnTo>
                  <a:lnTo>
                    <a:pt x="24747" y="25870"/>
                  </a:lnTo>
                  <a:lnTo>
                    <a:pt x="19008" y="20535"/>
                  </a:lnTo>
                  <a:lnTo>
                    <a:pt x="17005" y="18620"/>
                  </a:lnTo>
                  <a:close/>
                </a:path>
                <a:path w="1512570" h="324484">
                  <a:moveTo>
                    <a:pt x="1006982" y="209717"/>
                  </a:moveTo>
                  <a:lnTo>
                    <a:pt x="998558" y="214603"/>
                  </a:lnTo>
                  <a:lnTo>
                    <a:pt x="989918" y="219401"/>
                  </a:lnTo>
                  <a:lnTo>
                    <a:pt x="981095" y="224094"/>
                  </a:lnTo>
                  <a:lnTo>
                    <a:pt x="972121" y="228665"/>
                  </a:lnTo>
                  <a:lnTo>
                    <a:pt x="982967" y="250446"/>
                  </a:lnTo>
                  <a:lnTo>
                    <a:pt x="992339" y="245679"/>
                  </a:lnTo>
                  <a:lnTo>
                    <a:pt x="1001556" y="240781"/>
                  </a:lnTo>
                  <a:lnTo>
                    <a:pt x="1010588" y="235769"/>
                  </a:lnTo>
                  <a:lnTo>
                    <a:pt x="1019403" y="230659"/>
                  </a:lnTo>
                  <a:lnTo>
                    <a:pt x="1006982" y="209717"/>
                  </a:lnTo>
                  <a:close/>
                </a:path>
                <a:path w="1512570" h="324484">
                  <a:moveTo>
                    <a:pt x="1504619" y="275731"/>
                  </a:moveTo>
                  <a:lnTo>
                    <a:pt x="1482902" y="286742"/>
                  </a:lnTo>
                  <a:lnTo>
                    <a:pt x="1485303" y="291467"/>
                  </a:lnTo>
                  <a:lnTo>
                    <a:pt x="1487639" y="296496"/>
                  </a:lnTo>
                  <a:lnTo>
                    <a:pt x="1489862" y="301690"/>
                  </a:lnTo>
                  <a:lnTo>
                    <a:pt x="1512239" y="292127"/>
                  </a:lnTo>
                  <a:lnTo>
                    <a:pt x="1509814" y="286450"/>
                  </a:lnTo>
                  <a:lnTo>
                    <a:pt x="1507248" y="280926"/>
                  </a:lnTo>
                  <a:lnTo>
                    <a:pt x="1504619" y="275731"/>
                  </a:lnTo>
                  <a:close/>
                </a:path>
                <a:path w="1512570" h="324484">
                  <a:moveTo>
                    <a:pt x="1066736" y="135625"/>
                  </a:moveTo>
                  <a:lnTo>
                    <a:pt x="1047076" y="149976"/>
                  </a:lnTo>
                  <a:lnTo>
                    <a:pt x="1051050" y="155092"/>
                  </a:lnTo>
                  <a:lnTo>
                    <a:pt x="1055309" y="159977"/>
                  </a:lnTo>
                  <a:lnTo>
                    <a:pt x="1059849" y="164624"/>
                  </a:lnTo>
                  <a:lnTo>
                    <a:pt x="1064666" y="169026"/>
                  </a:lnTo>
                  <a:lnTo>
                    <a:pt x="1058846" y="173877"/>
                  </a:lnTo>
                  <a:lnTo>
                    <a:pt x="1052806" y="178691"/>
                  </a:lnTo>
                  <a:lnTo>
                    <a:pt x="1046558" y="183456"/>
                  </a:lnTo>
                  <a:lnTo>
                    <a:pt x="1040117" y="188165"/>
                  </a:lnTo>
                  <a:lnTo>
                    <a:pt x="1054290" y="207951"/>
                  </a:lnTo>
                  <a:lnTo>
                    <a:pt x="1062995" y="201548"/>
                  </a:lnTo>
                  <a:lnTo>
                    <a:pt x="1071373" y="195039"/>
                  </a:lnTo>
                  <a:lnTo>
                    <a:pt x="1079391" y="188449"/>
                  </a:lnTo>
                  <a:lnTo>
                    <a:pt x="1087018" y="181802"/>
                  </a:lnTo>
                  <a:lnTo>
                    <a:pt x="1082471" y="176722"/>
                  </a:lnTo>
                  <a:lnTo>
                    <a:pt x="1092987" y="159691"/>
                  </a:lnTo>
                  <a:lnTo>
                    <a:pt x="1085435" y="154527"/>
                  </a:lnTo>
                  <a:lnTo>
                    <a:pt x="1078528" y="148782"/>
                  </a:lnTo>
                  <a:lnTo>
                    <a:pt x="1072288" y="142475"/>
                  </a:lnTo>
                  <a:lnTo>
                    <a:pt x="1066736" y="135625"/>
                  </a:lnTo>
                  <a:close/>
                </a:path>
                <a:path w="1512570" h="324484">
                  <a:moveTo>
                    <a:pt x="1126883" y="173674"/>
                  </a:moveTo>
                  <a:lnTo>
                    <a:pt x="1120914" y="197271"/>
                  </a:lnTo>
                  <a:lnTo>
                    <a:pt x="1123048" y="197817"/>
                  </a:lnTo>
                  <a:lnTo>
                    <a:pt x="1125245" y="198325"/>
                  </a:lnTo>
                  <a:lnTo>
                    <a:pt x="1162558" y="204192"/>
                  </a:lnTo>
                  <a:lnTo>
                    <a:pt x="1165199" y="179999"/>
                  </a:lnTo>
                  <a:lnTo>
                    <a:pt x="1157860" y="179123"/>
                  </a:lnTo>
                  <a:lnTo>
                    <a:pt x="1150588" y="178119"/>
                  </a:lnTo>
                  <a:lnTo>
                    <a:pt x="1143411" y="176991"/>
                  </a:lnTo>
                  <a:lnTo>
                    <a:pt x="1133068" y="175135"/>
                  </a:lnTo>
                  <a:lnTo>
                    <a:pt x="1129944" y="174449"/>
                  </a:lnTo>
                  <a:lnTo>
                    <a:pt x="1126883" y="173674"/>
                  </a:lnTo>
                  <a:close/>
                </a:path>
                <a:path w="1512570" h="324484">
                  <a:moveTo>
                    <a:pt x="1204683" y="182602"/>
                  </a:moveTo>
                  <a:lnTo>
                    <a:pt x="1204010" y="206935"/>
                  </a:lnTo>
                  <a:lnTo>
                    <a:pt x="1213568" y="207126"/>
                  </a:lnTo>
                  <a:lnTo>
                    <a:pt x="1223500" y="207182"/>
                  </a:lnTo>
                  <a:lnTo>
                    <a:pt x="1233987" y="207102"/>
                  </a:lnTo>
                  <a:lnTo>
                    <a:pt x="1245209" y="206885"/>
                  </a:lnTo>
                  <a:lnTo>
                    <a:pt x="1244619" y="182839"/>
                  </a:lnTo>
                  <a:lnTo>
                    <a:pt x="1223538" y="182839"/>
                  </a:lnTo>
                  <a:lnTo>
                    <a:pt x="1213921" y="182785"/>
                  </a:lnTo>
                  <a:lnTo>
                    <a:pt x="1204683" y="182602"/>
                  </a:lnTo>
                  <a:close/>
                </a:path>
                <a:path w="1512570" h="324484">
                  <a:moveTo>
                    <a:pt x="1244612" y="182551"/>
                  </a:moveTo>
                  <a:lnTo>
                    <a:pt x="1233710" y="182761"/>
                  </a:lnTo>
                  <a:lnTo>
                    <a:pt x="1223538" y="182839"/>
                  </a:lnTo>
                  <a:lnTo>
                    <a:pt x="1244619" y="182839"/>
                  </a:lnTo>
                  <a:lnTo>
                    <a:pt x="1244612" y="182551"/>
                  </a:lnTo>
                  <a:close/>
                </a:path>
                <a:path w="1512570" h="324484">
                  <a:moveTo>
                    <a:pt x="1449527" y="209399"/>
                  </a:moveTo>
                  <a:lnTo>
                    <a:pt x="1435696" y="229427"/>
                  </a:lnTo>
                  <a:lnTo>
                    <a:pt x="1442924" y="234828"/>
                  </a:lnTo>
                  <a:lnTo>
                    <a:pt x="1449781" y="240811"/>
                  </a:lnTo>
                  <a:lnTo>
                    <a:pt x="1456313" y="247421"/>
                  </a:lnTo>
                  <a:lnTo>
                    <a:pt x="1462570" y="254700"/>
                  </a:lnTo>
                  <a:lnTo>
                    <a:pt x="1481543" y="239447"/>
                  </a:lnTo>
                  <a:lnTo>
                    <a:pt x="1474162" y="230884"/>
                  </a:lnTo>
                  <a:lnTo>
                    <a:pt x="1466345" y="223004"/>
                  </a:lnTo>
                  <a:lnTo>
                    <a:pt x="1458123" y="215834"/>
                  </a:lnTo>
                  <a:lnTo>
                    <a:pt x="1449527" y="209399"/>
                  </a:lnTo>
                  <a:close/>
                </a:path>
                <a:path w="1512570" h="324484">
                  <a:moveTo>
                    <a:pt x="1325968" y="180075"/>
                  </a:moveTo>
                  <a:lnTo>
                    <a:pt x="1315606" y="180190"/>
                  </a:lnTo>
                  <a:lnTo>
                    <a:pt x="1305255" y="180432"/>
                  </a:lnTo>
                  <a:lnTo>
                    <a:pt x="1284998" y="181142"/>
                  </a:lnTo>
                  <a:lnTo>
                    <a:pt x="1285925" y="205462"/>
                  </a:lnTo>
                  <a:lnTo>
                    <a:pt x="1305831" y="204764"/>
                  </a:lnTo>
                  <a:lnTo>
                    <a:pt x="1315963" y="204523"/>
                  </a:lnTo>
                  <a:lnTo>
                    <a:pt x="1326070" y="204408"/>
                  </a:lnTo>
                  <a:lnTo>
                    <a:pt x="1325968" y="180075"/>
                  </a:lnTo>
                  <a:close/>
                </a:path>
                <a:path w="1512570" h="324484">
                  <a:moveTo>
                    <a:pt x="1367764" y="181828"/>
                  </a:moveTo>
                  <a:lnTo>
                    <a:pt x="1365288" y="206046"/>
                  </a:lnTo>
                  <a:lnTo>
                    <a:pt x="1375489" y="207308"/>
                  </a:lnTo>
                  <a:lnTo>
                    <a:pt x="1385063" y="208947"/>
                  </a:lnTo>
                  <a:lnTo>
                    <a:pt x="1394068" y="210974"/>
                  </a:lnTo>
                  <a:lnTo>
                    <a:pt x="1402562" y="213400"/>
                  </a:lnTo>
                  <a:lnTo>
                    <a:pt x="1409928" y="190210"/>
                  </a:lnTo>
                  <a:lnTo>
                    <a:pt x="1400234" y="187428"/>
                  </a:lnTo>
                  <a:lnTo>
                    <a:pt x="1390022" y="185114"/>
                  </a:lnTo>
                  <a:lnTo>
                    <a:pt x="1379222" y="183252"/>
                  </a:lnTo>
                  <a:lnTo>
                    <a:pt x="1367764" y="181828"/>
                  </a:lnTo>
                  <a:close/>
                </a:path>
                <a:path w="1512570" h="324484">
                  <a:moveTo>
                    <a:pt x="1117600" y="104434"/>
                  </a:moveTo>
                  <a:lnTo>
                    <a:pt x="1113774" y="112113"/>
                  </a:lnTo>
                  <a:lnTo>
                    <a:pt x="1109148" y="119929"/>
                  </a:lnTo>
                  <a:lnTo>
                    <a:pt x="1103741" y="127853"/>
                  </a:lnTo>
                  <a:lnTo>
                    <a:pt x="1097572" y="135854"/>
                  </a:lnTo>
                  <a:lnTo>
                    <a:pt x="1116444" y="151233"/>
                  </a:lnTo>
                  <a:lnTo>
                    <a:pt x="1123570" y="141968"/>
                  </a:lnTo>
                  <a:lnTo>
                    <a:pt x="1129850" y="132728"/>
                  </a:lnTo>
                  <a:lnTo>
                    <a:pt x="1135266" y="123542"/>
                  </a:lnTo>
                  <a:lnTo>
                    <a:pt x="1139799" y="114441"/>
                  </a:lnTo>
                  <a:lnTo>
                    <a:pt x="1117600" y="104434"/>
                  </a:lnTo>
                  <a:close/>
                </a:path>
                <a:path w="1512570" h="324484">
                  <a:moveTo>
                    <a:pt x="1025918" y="64238"/>
                  </a:moveTo>
                  <a:lnTo>
                    <a:pt x="1024915" y="75397"/>
                  </a:lnTo>
                  <a:lnTo>
                    <a:pt x="1024966" y="86692"/>
                  </a:lnTo>
                  <a:lnTo>
                    <a:pt x="1026065" y="97967"/>
                  </a:lnTo>
                  <a:lnTo>
                    <a:pt x="1028204" y="109069"/>
                  </a:lnTo>
                  <a:lnTo>
                    <a:pt x="1051864" y="103342"/>
                  </a:lnTo>
                  <a:lnTo>
                    <a:pt x="1050148" y="94480"/>
                  </a:lnTo>
                  <a:lnTo>
                    <a:pt x="1049267" y="85485"/>
                  </a:lnTo>
                  <a:lnTo>
                    <a:pt x="1049322" y="75397"/>
                  </a:lnTo>
                  <a:lnTo>
                    <a:pt x="1050023" y="67591"/>
                  </a:lnTo>
                  <a:lnTo>
                    <a:pt x="1025918" y="64238"/>
                  </a:lnTo>
                  <a:close/>
                </a:path>
                <a:path w="1512570" h="324484">
                  <a:moveTo>
                    <a:pt x="1129728" y="25694"/>
                  </a:moveTo>
                  <a:lnTo>
                    <a:pt x="1111529" y="41848"/>
                  </a:lnTo>
                  <a:lnTo>
                    <a:pt x="1113256" y="43855"/>
                  </a:lnTo>
                  <a:lnTo>
                    <a:pt x="1117784" y="50104"/>
                  </a:lnTo>
                  <a:lnTo>
                    <a:pt x="1121189" y="56737"/>
                  </a:lnTo>
                  <a:lnTo>
                    <a:pt x="1123463" y="63730"/>
                  </a:lnTo>
                  <a:lnTo>
                    <a:pt x="1124597" y="71058"/>
                  </a:lnTo>
                  <a:lnTo>
                    <a:pt x="1148880" y="69242"/>
                  </a:lnTo>
                  <a:lnTo>
                    <a:pt x="1131912" y="28221"/>
                  </a:lnTo>
                  <a:lnTo>
                    <a:pt x="1131189" y="27357"/>
                  </a:lnTo>
                  <a:lnTo>
                    <a:pt x="1129728" y="25694"/>
                  </a:lnTo>
                  <a:close/>
                </a:path>
                <a:path w="1512570" h="324484">
                  <a:moveTo>
                    <a:pt x="1076169" y="0"/>
                  </a:moveTo>
                  <a:lnTo>
                    <a:pt x="1063820" y="3547"/>
                  </a:lnTo>
                  <a:lnTo>
                    <a:pt x="1052488" y="10649"/>
                  </a:lnTo>
                  <a:lnTo>
                    <a:pt x="1042581" y="21122"/>
                  </a:lnTo>
                  <a:lnTo>
                    <a:pt x="1062062" y="35714"/>
                  </a:lnTo>
                  <a:lnTo>
                    <a:pt x="1066134" y="31059"/>
                  </a:lnTo>
                  <a:lnTo>
                    <a:pt x="1071364" y="26991"/>
                  </a:lnTo>
                  <a:lnTo>
                    <a:pt x="1077734" y="24411"/>
                  </a:lnTo>
                  <a:lnTo>
                    <a:pt x="1085227" y="24221"/>
                  </a:lnTo>
                  <a:lnTo>
                    <a:pt x="1089126" y="192"/>
                  </a:lnTo>
                  <a:lnTo>
                    <a:pt x="1076169" y="0"/>
                  </a:lnTo>
                  <a:close/>
                </a:path>
              </a:pathLst>
            </a:custGeom>
            <a:solidFill>
              <a:srgbClr val="E8BF6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5" name="object 85"/>
          <p:cNvSpPr txBox="1"/>
          <p:nvPr/>
        </p:nvSpPr>
        <p:spPr>
          <a:xfrm>
            <a:off x="199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52</a:t>
            </a:r>
            <a:endParaRPr sz="100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10517050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53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7966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9048853" y="402192"/>
            <a:ext cx="154876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F7966B"/>
                </a:solidFill>
                <a:latin typeface="SimSun"/>
                <a:cs typeface="SimSun"/>
              </a:rPr>
              <a:t>被注視的育幼院孩子</a:t>
            </a:r>
            <a:endParaRPr sz="1300">
              <a:latin typeface="SimSun"/>
              <a:cs typeface="SimSu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3" name="object 93"/>
          <p:cNvSpPr txBox="1"/>
          <p:nvPr/>
        </p:nvSpPr>
        <p:spPr>
          <a:xfrm>
            <a:off x="6057069" y="4618357"/>
            <a:ext cx="4281805" cy="939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635">
              <a:lnSpc>
                <a:spcPct val="136400"/>
              </a:lnSpc>
              <a:spcBef>
                <a:spcPts val="100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己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沒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來由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地遭受質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疑與孤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立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然沒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偷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但阿舜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從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成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班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上的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單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從最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初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那難以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形容的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模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糊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界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線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變成排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擠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霸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凌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只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為當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初導</a:t>
            </a:r>
            <a:r>
              <a:rPr dirty="0" sz="1100" spc="85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那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句</a:t>
            </a:r>
            <a:r>
              <a:rPr dirty="0" sz="1100" spc="-15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-4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阿舜是育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幼院的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孩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子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8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85">
                <a:solidFill>
                  <a:srgbClr val="231F20"/>
                </a:solidFill>
                <a:latin typeface="SimSun"/>
                <a:cs typeface="SimSun"/>
              </a:rPr>
              <a:t>好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好照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顧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喔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！」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6058477" y="5815154"/>
            <a:ext cx="4283075" cy="7848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F7966B"/>
                </a:solidFill>
                <a:latin typeface="MS UI Gothic"/>
                <a:cs typeface="MS UI Gothic"/>
              </a:rPr>
              <a:t>議題討論</a:t>
            </a:r>
            <a:endParaRPr sz="1500">
              <a:latin typeface="MS UI Gothic"/>
              <a:cs typeface="MS UI Gothic"/>
            </a:endParaRPr>
          </a:p>
          <a:p>
            <a:pPr marL="12700" marR="5080" indent="287655">
              <a:lnSpc>
                <a:spcPct val="136300"/>
              </a:lnSpc>
              <a:spcBef>
                <a:spcPts val="575"/>
              </a:spcBef>
            </a:pP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阿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舜因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幼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院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標籤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而受到老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不當對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這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是否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源自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於社會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大眾對育幼院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刻板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象所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造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成的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案例故事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670502" y="1004636"/>
            <a:ext cx="4279900" cy="26136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F7966B"/>
                </a:solidFill>
                <a:latin typeface="MS UI Gothic"/>
                <a:cs typeface="MS UI Gothic"/>
              </a:rPr>
              <a:t>案例故事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7655">
              <a:lnSpc>
                <a:spcPct val="136400"/>
              </a:lnSpc>
              <a:spcBef>
                <a:spcPts val="575"/>
              </a:spcBef>
            </a:pP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開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學日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當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天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學二年五班的教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室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裡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現了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位新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進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轉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學 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940">
                <a:solidFill>
                  <a:srgbClr val="231F20"/>
                </a:solidFill>
                <a:latin typeface="SimSun"/>
                <a:cs typeface="SimSun"/>
              </a:rPr>
              <a:t>—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阿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舜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班級導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師熱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情的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紹他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來歷背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景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後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告訴班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要好好照顧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雖然覺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得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己跟班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上同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學沒什麼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但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在毫無預警之下被介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紹自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己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生活環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阿舜還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許不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安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也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有點擔心接下來還會發生這樣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嗎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endParaRPr sz="1100">
              <a:latin typeface="SimSun"/>
              <a:cs typeface="SimSu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400">
              <a:latin typeface="SimSun"/>
              <a:cs typeface="SimSun"/>
            </a:endParaRPr>
          </a:p>
          <a:p>
            <a:pPr algn="just" marL="12700" marR="5080" indent="287655">
              <a:lnSpc>
                <a:spcPct val="136400"/>
              </a:lnSpc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阿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舜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班上都默默地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做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己的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情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鮮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少與其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他同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所交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流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眼中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乖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上課認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真的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孩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子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只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是他與班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上同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相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處的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過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中不時有一些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怪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感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覺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但他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說不太清楚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那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是什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麼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直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有天班上發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生了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一件大事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後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他終於知道那感覺是什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麼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670692" y="3821038"/>
            <a:ext cx="4281170" cy="1168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7655">
              <a:lnSpc>
                <a:spcPct val="136400"/>
              </a:lnSpc>
              <a:spcBef>
                <a:spcPts val="100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那天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神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色嚴肅地走進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室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都還來不及將手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上的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課本放下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便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急促地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詢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問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班上有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人的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錢被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偷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是誰偷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別人的東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西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趕快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承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當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阿舜仍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對同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錢被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偷的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事情感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卻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發現許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多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學都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偷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瞄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甚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至還有人轉過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頭看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著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彷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彿在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東西就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是你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偷的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對不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？」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670194" y="5192638"/>
            <a:ext cx="4284980" cy="1397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7655">
              <a:lnSpc>
                <a:spcPct val="136400"/>
              </a:lnSpc>
              <a:spcBef>
                <a:spcPts val="100"/>
              </a:spcBef>
            </a:pP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阿舜頓時覺得非常委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屈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不知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道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為什麼大家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盯著他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看</a:t>
            </a:r>
            <a:r>
              <a:rPr dirty="0" sz="1100" spc="-6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他心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想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-6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難道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大家都覺得是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偷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嗎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-18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6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我有做錯什麼事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嗎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就在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這一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片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默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也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沒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質問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去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下課時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請阿舜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辦公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室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私下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詢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問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他有沒有偷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東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西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雖然沒有篤定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地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說是他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偷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但他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仍感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受到導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有意無意透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露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著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己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懷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疑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只單獨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找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己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談話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以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早些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候班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上同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注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都讓小學二年級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阿舜清楚地感受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endParaRPr sz="1100">
              <a:latin typeface="SimSun"/>
              <a:cs typeface="SimSun"/>
            </a:endParaRPr>
          </a:p>
        </p:txBody>
      </p:sp>
      <p:pic>
        <p:nvPicPr>
          <p:cNvPr id="98" name="object 9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929464" y="872997"/>
            <a:ext cx="4557090" cy="3711181"/>
          </a:xfrm>
          <a:prstGeom prst="rect">
            <a:avLst/>
          </a:prstGeom>
        </p:spPr>
      </p:pic>
      <p:sp>
        <p:nvSpPr>
          <p:cNvPr id="99" name="object 99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54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55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1016615" cy="7776209"/>
          </a:xfrm>
          <a:custGeom>
            <a:avLst/>
            <a:gdLst/>
            <a:ahLst/>
            <a:cxnLst/>
            <a:rect l="l" t="t" r="r" b="b"/>
            <a:pathLst>
              <a:path w="11016615" h="7776209">
                <a:moveTo>
                  <a:pt x="11016005" y="0"/>
                </a:moveTo>
                <a:lnTo>
                  <a:pt x="0" y="0"/>
                </a:lnTo>
                <a:lnTo>
                  <a:pt x="0" y="7776006"/>
                </a:lnTo>
                <a:lnTo>
                  <a:pt x="11016005" y="7776006"/>
                </a:lnTo>
                <a:lnTo>
                  <a:pt x="11016005" y="0"/>
                </a:lnTo>
                <a:close/>
              </a:path>
            </a:pathLst>
          </a:custGeom>
          <a:solidFill>
            <a:srgbClr val="A7A9A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" name="object 3"/>
          <p:cNvGrpSpPr/>
          <p:nvPr/>
        </p:nvGrpSpPr>
        <p:grpSpPr>
          <a:xfrm>
            <a:off x="-3492" y="197789"/>
            <a:ext cx="11019790" cy="7220584"/>
            <a:chOff x="-3492" y="197789"/>
            <a:chExt cx="11019790" cy="7220584"/>
          </a:xfrm>
        </p:grpSpPr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5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105529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55723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76149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715314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7353388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81396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8341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538252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9320008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519882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721964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91770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0268368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0467136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7" name="object 67"/>
          <p:cNvSpPr txBox="1"/>
          <p:nvPr/>
        </p:nvSpPr>
        <p:spPr>
          <a:xfrm>
            <a:off x="1570901" y="2535966"/>
            <a:ext cx="19304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105">
                <a:solidFill>
                  <a:srgbClr val="231F20"/>
                </a:solidFill>
                <a:latin typeface="Verdana"/>
                <a:cs typeface="Verdana"/>
              </a:rPr>
              <a:t>05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927974" y="2528346"/>
            <a:ext cx="17780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solidFill>
                  <a:srgbClr val="231F20"/>
                </a:solidFill>
                <a:latin typeface="SimSun"/>
                <a:cs typeface="SimSun"/>
              </a:rPr>
              <a:t>序</a:t>
            </a:r>
            <a:endParaRPr sz="1200">
              <a:latin typeface="SimSun"/>
              <a:cs typeface="SimSu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926465" y="3018617"/>
            <a:ext cx="19367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105">
                <a:solidFill>
                  <a:srgbClr val="231F20"/>
                </a:solidFill>
                <a:latin typeface="Verdana"/>
                <a:cs typeface="Verdana"/>
              </a:rPr>
              <a:t>08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2283523" y="3010997"/>
            <a:ext cx="3352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5">
                <a:solidFill>
                  <a:srgbClr val="231F20"/>
                </a:solidFill>
                <a:latin typeface="SimSun"/>
                <a:cs typeface="SimSun"/>
              </a:rPr>
              <a:t>導讀</a:t>
            </a:r>
            <a:endParaRPr sz="1200">
              <a:latin typeface="SimSun"/>
              <a:cs typeface="SimSu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572577" y="3501268"/>
            <a:ext cx="19748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8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200" spc="-10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927974" y="3493647"/>
            <a:ext cx="111061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20">
                <a:solidFill>
                  <a:srgbClr val="231F20"/>
                </a:solidFill>
                <a:latin typeface="SimSun"/>
                <a:cs typeface="SimSun"/>
              </a:rPr>
              <a:t>認識</a:t>
            </a:r>
            <a:r>
              <a:rPr dirty="0" sz="1200" spc="1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200" spc="20">
                <a:solidFill>
                  <a:srgbClr val="231F20"/>
                </a:solidFill>
                <a:latin typeface="SimSun"/>
                <a:cs typeface="SimSun"/>
              </a:rPr>
              <a:t>歧視</a:t>
            </a:r>
            <a:r>
              <a:rPr dirty="0" sz="1200" spc="15">
                <a:solidFill>
                  <a:srgbClr val="231F20"/>
                </a:solidFill>
                <a:latin typeface="SimSun"/>
                <a:cs typeface="SimSun"/>
              </a:rPr>
              <a:t>原則</a:t>
            </a:r>
            <a:endParaRPr sz="12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928172" y="3983918"/>
            <a:ext cx="219202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114">
                <a:solidFill>
                  <a:srgbClr val="231F20"/>
                </a:solidFill>
                <a:latin typeface="Verdana"/>
                <a:cs typeface="Verdana"/>
              </a:rPr>
              <a:t>15</a:t>
            </a:r>
            <a:r>
              <a:rPr dirty="0" baseline="2314" sz="1800" spc="22">
                <a:solidFill>
                  <a:srgbClr val="231F20"/>
                </a:solidFill>
                <a:latin typeface="SimSun"/>
                <a:cs typeface="SimSun"/>
              </a:rPr>
              <a:t>《兒童權</a:t>
            </a:r>
            <a:r>
              <a:rPr dirty="0" baseline="2314" sz="1800" spc="1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314" sz="1800" spc="22">
                <a:solidFill>
                  <a:srgbClr val="231F20"/>
                </a:solidFill>
                <a:latin typeface="SimSun"/>
                <a:cs typeface="SimSun"/>
              </a:rPr>
              <a:t>公約</a:t>
            </a:r>
            <a:r>
              <a:rPr dirty="0" baseline="2314" sz="1800" spc="-67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314" sz="1800" spc="7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2314" sz="1800" spc="22">
                <a:solidFill>
                  <a:srgbClr val="231F20"/>
                </a:solidFill>
                <a:latin typeface="SimSun"/>
                <a:cs typeface="SimSun"/>
              </a:rPr>
              <a:t>的不</a:t>
            </a:r>
            <a:r>
              <a:rPr dirty="0" baseline="2314" sz="1800" spc="3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baseline="2314" sz="180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endParaRPr baseline="2314" sz="18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572577" y="4466569"/>
            <a:ext cx="2000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80">
                <a:solidFill>
                  <a:srgbClr val="231F20"/>
                </a:solidFill>
                <a:latin typeface="Verdana"/>
                <a:cs typeface="Verdana"/>
              </a:rPr>
              <a:t>18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927821" y="4458949"/>
            <a:ext cx="141795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1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200" spc="2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200" spc="10">
                <a:solidFill>
                  <a:srgbClr val="231F20"/>
                </a:solidFill>
                <a:latin typeface="SimSun"/>
                <a:cs typeface="SimSun"/>
              </a:rPr>
              <a:t>面</a:t>
            </a:r>
            <a:r>
              <a:rPr dirty="0" sz="1200" spc="15">
                <a:solidFill>
                  <a:srgbClr val="231F20"/>
                </a:solidFill>
                <a:latin typeface="SimSun"/>
                <a:cs typeface="SimSun"/>
              </a:rPr>
              <a:t>臨的</a:t>
            </a:r>
            <a:r>
              <a:rPr dirty="0" sz="1200" spc="2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200" spc="1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200" spc="20">
                <a:solidFill>
                  <a:srgbClr val="231F20"/>
                </a:solidFill>
                <a:latin typeface="SimSun"/>
                <a:cs typeface="SimSun"/>
              </a:rPr>
              <a:t>議題</a:t>
            </a:r>
            <a:endParaRPr sz="1200">
              <a:latin typeface="SimSun"/>
              <a:cs typeface="SimSu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7001782" y="2536118"/>
            <a:ext cx="3001010" cy="28333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90">
                <a:solidFill>
                  <a:srgbClr val="231F20"/>
                </a:solidFill>
                <a:latin typeface="Verdana"/>
                <a:cs typeface="Verdana"/>
              </a:rPr>
              <a:t>21</a:t>
            </a:r>
            <a:r>
              <a:rPr dirty="0" sz="12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314" sz="1800" spc="22">
                <a:solidFill>
                  <a:srgbClr val="231F20"/>
                </a:solidFill>
                <a:latin typeface="SimSun"/>
                <a:cs typeface="SimSun"/>
              </a:rPr>
              <a:t>案例故</a:t>
            </a:r>
            <a:r>
              <a:rPr dirty="0" baseline="2314" sz="1800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endParaRPr baseline="2314" sz="1800">
              <a:latin typeface="SimSun"/>
              <a:cs typeface="SimSun"/>
            </a:endParaRPr>
          </a:p>
          <a:p>
            <a:pPr>
              <a:lnSpc>
                <a:spcPct val="100000"/>
              </a:lnSpc>
            </a:pPr>
            <a:endParaRPr sz="18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</a:pPr>
            <a:r>
              <a:rPr dirty="0" sz="1200" spc="-8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200" spc="-10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1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2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300" spc="30">
                <a:solidFill>
                  <a:srgbClr val="FAA819"/>
                </a:solidFill>
                <a:latin typeface="SimSun"/>
                <a:cs typeface="SimSun"/>
              </a:rPr>
              <a:t>原住民好</a:t>
            </a:r>
            <a:r>
              <a:rPr dirty="0" sz="1300">
                <a:solidFill>
                  <a:srgbClr val="FAA819"/>
                </a:solidFill>
                <a:latin typeface="SimSun"/>
                <a:cs typeface="SimSun"/>
              </a:rPr>
              <a:t>好</a:t>
            </a:r>
            <a:r>
              <a:rPr dirty="0" sz="1300" spc="-295">
                <a:solidFill>
                  <a:srgbClr val="FAA819"/>
                </a:solidFill>
                <a:latin typeface="SimSun"/>
                <a:cs typeface="SimSun"/>
              </a:rPr>
              <a:t> </a:t>
            </a:r>
            <a:r>
              <a:rPr dirty="0" sz="1300" spc="-165">
                <a:solidFill>
                  <a:srgbClr val="FAA819"/>
                </a:solidFill>
                <a:latin typeface="SimSun"/>
                <a:cs typeface="SimSun"/>
              </a:rPr>
              <a:t>......</a:t>
            </a:r>
            <a:endParaRPr sz="1300">
              <a:latin typeface="SimSun"/>
              <a:cs typeface="SimSun"/>
            </a:endParaRPr>
          </a:p>
          <a:p>
            <a:pPr marL="13335">
              <a:lnSpc>
                <a:spcPct val="100000"/>
              </a:lnSpc>
              <a:spcBef>
                <a:spcPts val="840"/>
              </a:spcBef>
            </a:pPr>
            <a:r>
              <a:rPr dirty="0" sz="1200" spc="-90">
                <a:solidFill>
                  <a:srgbClr val="231F20"/>
                </a:solidFill>
                <a:latin typeface="Verdana"/>
                <a:cs typeface="Verdana"/>
              </a:rPr>
              <a:t>33</a:t>
            </a:r>
            <a:r>
              <a:rPr dirty="0" sz="120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300" spc="30">
                <a:solidFill>
                  <a:srgbClr val="2BADC2"/>
                </a:solidFill>
                <a:latin typeface="SimSun"/>
                <a:cs typeface="SimSun"/>
              </a:rPr>
              <a:t>每個人都有發揮潛能的機會</a:t>
            </a:r>
            <a:endParaRPr sz="13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840"/>
              </a:spcBef>
            </a:pPr>
            <a:r>
              <a:rPr dirty="0" sz="1200" spc="-90">
                <a:solidFill>
                  <a:srgbClr val="231F20"/>
                </a:solidFill>
                <a:latin typeface="Verdana"/>
                <a:cs typeface="Verdana"/>
              </a:rPr>
              <a:t>43</a:t>
            </a:r>
            <a:r>
              <a:rPr dirty="0" sz="1200" spc="2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300" spc="30">
                <a:solidFill>
                  <a:srgbClr val="5895CF"/>
                </a:solidFill>
                <a:latin typeface="SimSun"/>
                <a:cs typeface="SimSun"/>
              </a:rPr>
              <a:t>我的性傾向誰決定？</a:t>
            </a:r>
            <a:endParaRPr sz="13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840"/>
              </a:spcBef>
            </a:pPr>
            <a:r>
              <a:rPr dirty="0" sz="1200" spc="-90">
                <a:solidFill>
                  <a:srgbClr val="231F20"/>
                </a:solidFill>
                <a:latin typeface="Verdana"/>
                <a:cs typeface="Verdana"/>
              </a:rPr>
              <a:t>53</a:t>
            </a:r>
            <a:r>
              <a:rPr dirty="0" sz="1200" spc="2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300" spc="30">
                <a:solidFill>
                  <a:srgbClr val="F7966B"/>
                </a:solidFill>
                <a:latin typeface="SimSun"/>
                <a:cs typeface="SimSun"/>
              </a:rPr>
              <a:t>被注視的育幼院孩子</a:t>
            </a:r>
            <a:endParaRPr sz="13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840"/>
              </a:spcBef>
            </a:pPr>
            <a:r>
              <a:rPr dirty="0" sz="1200" spc="-90">
                <a:solidFill>
                  <a:srgbClr val="231F20"/>
                </a:solidFill>
                <a:latin typeface="Verdana"/>
                <a:cs typeface="Verdana"/>
              </a:rPr>
              <a:t>61</a:t>
            </a:r>
            <a:r>
              <a:rPr dirty="0" sz="120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300" spc="30">
                <a:solidFill>
                  <a:srgbClr val="55BE8B"/>
                </a:solidFill>
                <a:latin typeface="SimSun"/>
                <a:cs typeface="SimSun"/>
              </a:rPr>
              <a:t>我們沒有不一樣</a:t>
            </a:r>
            <a:endParaRPr sz="13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840"/>
              </a:spcBef>
            </a:pPr>
            <a:r>
              <a:rPr dirty="0" sz="1200" spc="-90">
                <a:solidFill>
                  <a:srgbClr val="231F20"/>
                </a:solidFill>
                <a:latin typeface="Verdana"/>
                <a:cs typeface="Verdana"/>
              </a:rPr>
              <a:t>71</a:t>
            </a:r>
            <a:r>
              <a:rPr dirty="0" sz="120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300" spc="30">
                <a:solidFill>
                  <a:srgbClr val="F16D93"/>
                </a:solidFill>
                <a:latin typeface="SimSun"/>
                <a:cs typeface="SimSun"/>
              </a:rPr>
              <a:t>請不要忘了我的權利</a:t>
            </a:r>
            <a:endParaRPr sz="13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840"/>
              </a:spcBef>
            </a:pPr>
            <a:r>
              <a:rPr dirty="0" sz="1200" spc="-90">
                <a:solidFill>
                  <a:srgbClr val="231F20"/>
                </a:solidFill>
                <a:latin typeface="Verdana"/>
                <a:cs typeface="Verdana"/>
              </a:rPr>
              <a:t>79</a:t>
            </a:r>
            <a:r>
              <a:rPr dirty="0" sz="1200" spc="2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300" spc="30">
                <a:solidFill>
                  <a:srgbClr val="797BBB"/>
                </a:solidFill>
                <a:latin typeface="SimSun"/>
                <a:cs typeface="SimSun"/>
              </a:rPr>
              <a:t>觸法之後，我就跟別人不一樣了嗎？</a:t>
            </a:r>
            <a:endParaRPr sz="13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840"/>
              </a:spcBef>
            </a:pPr>
            <a:r>
              <a:rPr dirty="0" sz="1200" spc="-95">
                <a:solidFill>
                  <a:srgbClr val="231F20"/>
                </a:solidFill>
                <a:latin typeface="Verdana"/>
                <a:cs typeface="Verdana"/>
              </a:rPr>
              <a:t>89</a:t>
            </a:r>
            <a:r>
              <a:rPr dirty="0" sz="12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300" spc="30">
                <a:solidFill>
                  <a:srgbClr val="44C8F4"/>
                </a:solidFill>
                <a:latin typeface="SimSun"/>
                <a:cs typeface="SimSun"/>
              </a:rPr>
              <a:t>傾聽我的聲音</a:t>
            </a:r>
            <a:endParaRPr sz="1300">
              <a:latin typeface="SimSun"/>
              <a:cs typeface="SimSu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6646842" y="5837966"/>
            <a:ext cx="28003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9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200" spc="-105">
                <a:solidFill>
                  <a:srgbClr val="231F20"/>
                </a:solidFill>
                <a:latin typeface="Verdana"/>
                <a:cs typeface="Verdana"/>
              </a:rPr>
              <a:t>01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7001781" y="5830346"/>
            <a:ext cx="157353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20">
                <a:solidFill>
                  <a:srgbClr val="231F20"/>
                </a:solidFill>
                <a:latin typeface="SimSun"/>
                <a:cs typeface="SimSun"/>
              </a:rPr>
              <a:t>附</a:t>
            </a:r>
            <a:r>
              <a:rPr dirty="0" sz="1200" spc="10">
                <a:solidFill>
                  <a:srgbClr val="231F20"/>
                </a:solidFill>
                <a:latin typeface="SimSun"/>
                <a:cs typeface="SimSun"/>
              </a:rPr>
              <a:t>錄</a:t>
            </a:r>
            <a:r>
              <a:rPr dirty="0" sz="1200" spc="1240">
                <a:solidFill>
                  <a:srgbClr val="231F20"/>
                </a:solidFill>
                <a:latin typeface="SimSun"/>
                <a:cs typeface="SimSun"/>
              </a:rPr>
              <a:t>—</a:t>
            </a:r>
            <a:r>
              <a:rPr dirty="0" sz="1200" spc="15">
                <a:solidFill>
                  <a:srgbClr val="231F20"/>
                </a:solidFill>
                <a:latin typeface="SimSun"/>
                <a:cs typeface="SimSun"/>
              </a:rPr>
              <a:t>兒童權</a:t>
            </a:r>
            <a:r>
              <a:rPr dirty="0" sz="1200" spc="1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200" spc="15">
                <a:solidFill>
                  <a:srgbClr val="231F20"/>
                </a:solidFill>
                <a:latin typeface="SimSun"/>
                <a:cs typeface="SimSun"/>
              </a:rPr>
              <a:t>公約</a:t>
            </a:r>
            <a:endParaRPr sz="1200">
              <a:latin typeface="SimSun"/>
              <a:cs typeface="SimSun"/>
            </a:endParaRPr>
          </a:p>
        </p:txBody>
      </p:sp>
      <p:grpSp>
        <p:nvGrpSpPr>
          <p:cNvPr id="79" name="object 79"/>
          <p:cNvGrpSpPr/>
          <p:nvPr/>
        </p:nvGrpSpPr>
        <p:grpSpPr>
          <a:xfrm>
            <a:off x="1473512" y="2450922"/>
            <a:ext cx="8033384" cy="3675379"/>
            <a:chOff x="1473512" y="2450922"/>
            <a:chExt cx="8033384" cy="3675379"/>
          </a:xfrm>
        </p:grpSpPr>
        <p:pic>
          <p:nvPicPr>
            <p:cNvPr id="80" name="object 8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684981" y="2465635"/>
              <a:ext cx="124047" cy="125799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1585246" y="2450922"/>
              <a:ext cx="65405" cy="20955"/>
            </a:xfrm>
            <a:custGeom>
              <a:avLst/>
              <a:gdLst/>
              <a:ahLst/>
              <a:cxnLst/>
              <a:rect l="l" t="t" r="r" b="b"/>
              <a:pathLst>
                <a:path w="65405" h="20955">
                  <a:moveTo>
                    <a:pt x="1333" y="0"/>
                  </a:moveTo>
                  <a:lnTo>
                    <a:pt x="0" y="16078"/>
                  </a:lnTo>
                  <a:lnTo>
                    <a:pt x="48191" y="19403"/>
                  </a:lnTo>
                  <a:lnTo>
                    <a:pt x="64325" y="20345"/>
                  </a:lnTo>
                  <a:lnTo>
                    <a:pt x="65290" y="4241"/>
                  </a:lnTo>
                  <a:lnTo>
                    <a:pt x="33312" y="2268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/>
            <p:cNvSpPr/>
            <p:nvPr/>
          </p:nvSpPr>
          <p:spPr>
            <a:xfrm>
              <a:off x="1498095" y="2456172"/>
              <a:ext cx="61594" cy="51435"/>
            </a:xfrm>
            <a:custGeom>
              <a:avLst/>
              <a:gdLst/>
              <a:ahLst/>
              <a:cxnLst/>
              <a:rect l="l" t="t" r="r" b="b"/>
              <a:pathLst>
                <a:path w="61594" h="51435">
                  <a:moveTo>
                    <a:pt x="51714" y="0"/>
                  </a:moveTo>
                  <a:lnTo>
                    <a:pt x="0" y="38125"/>
                  </a:lnTo>
                  <a:lnTo>
                    <a:pt x="9601" y="51092"/>
                  </a:lnTo>
                  <a:lnTo>
                    <a:pt x="61087" y="13131"/>
                  </a:lnTo>
                  <a:lnTo>
                    <a:pt x="51714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/>
            <p:cNvSpPr/>
            <p:nvPr/>
          </p:nvSpPr>
          <p:spPr>
            <a:xfrm>
              <a:off x="1473512" y="2533903"/>
              <a:ext cx="22860" cy="65405"/>
            </a:xfrm>
            <a:custGeom>
              <a:avLst/>
              <a:gdLst/>
              <a:ahLst/>
              <a:cxnLst/>
              <a:rect l="l" t="t" r="r" b="b"/>
              <a:pathLst>
                <a:path w="22859" h="65405">
                  <a:moveTo>
                    <a:pt x="6388" y="0"/>
                  </a:moveTo>
                  <a:lnTo>
                    <a:pt x="1106" y="47950"/>
                  </a:lnTo>
                  <a:lnTo>
                    <a:pt x="401" y="56134"/>
                  </a:lnTo>
                  <a:lnTo>
                    <a:pt x="0" y="64668"/>
                  </a:lnTo>
                  <a:lnTo>
                    <a:pt x="16128" y="65290"/>
                  </a:lnTo>
                  <a:lnTo>
                    <a:pt x="16471" y="57533"/>
                  </a:lnTo>
                  <a:lnTo>
                    <a:pt x="17148" y="49642"/>
                  </a:lnTo>
                  <a:lnTo>
                    <a:pt x="22402" y="1866"/>
                  </a:lnTo>
                  <a:lnTo>
                    <a:pt x="6388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4" name="object 8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476928" y="2628145"/>
              <a:ext cx="116973" cy="130012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24343" y="2754728"/>
              <a:ext cx="62230" cy="36830"/>
            </a:xfrm>
            <a:custGeom>
              <a:avLst/>
              <a:gdLst/>
              <a:ahLst/>
              <a:cxnLst/>
              <a:rect l="l" t="t" r="r" b="b"/>
              <a:pathLst>
                <a:path w="62230" h="36830">
                  <a:moveTo>
                    <a:pt x="6121" y="0"/>
                  </a:moveTo>
                  <a:lnTo>
                    <a:pt x="0" y="16725"/>
                  </a:lnTo>
                  <a:lnTo>
                    <a:pt x="14236" y="22999"/>
                  </a:lnTo>
                  <a:lnTo>
                    <a:pt x="19024" y="24942"/>
                  </a:lnTo>
                  <a:lnTo>
                    <a:pt x="23964" y="26479"/>
                  </a:lnTo>
                  <a:lnTo>
                    <a:pt x="36159" y="30761"/>
                  </a:lnTo>
                  <a:lnTo>
                    <a:pt x="43602" y="32907"/>
                  </a:lnTo>
                  <a:lnTo>
                    <a:pt x="58623" y="36728"/>
                  </a:lnTo>
                  <a:lnTo>
                    <a:pt x="61760" y="18999"/>
                  </a:lnTo>
                  <a:lnTo>
                    <a:pt x="47539" y="15386"/>
                  </a:lnTo>
                  <a:lnTo>
                    <a:pt x="40486" y="13355"/>
                  </a:lnTo>
                  <a:lnTo>
                    <a:pt x="28905" y="9270"/>
                  </a:lnTo>
                  <a:lnTo>
                    <a:pt x="24218" y="7835"/>
                  </a:lnTo>
                  <a:lnTo>
                    <a:pt x="19659" y="5981"/>
                  </a:lnTo>
                  <a:lnTo>
                    <a:pt x="6121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/>
            <p:cNvSpPr/>
            <p:nvPr/>
          </p:nvSpPr>
          <p:spPr>
            <a:xfrm>
              <a:off x="1734698" y="2780736"/>
              <a:ext cx="59055" cy="24130"/>
            </a:xfrm>
            <a:custGeom>
              <a:avLst/>
              <a:gdLst/>
              <a:ahLst/>
              <a:cxnLst/>
              <a:rect l="l" t="t" r="r" b="b"/>
              <a:pathLst>
                <a:path w="59055" h="24130">
                  <a:moveTo>
                    <a:pt x="1511" y="0"/>
                  </a:moveTo>
                  <a:lnTo>
                    <a:pt x="0" y="17995"/>
                  </a:lnTo>
                  <a:lnTo>
                    <a:pt x="57200" y="23774"/>
                  </a:lnTo>
                  <a:lnTo>
                    <a:pt x="58585" y="5765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/>
            <p:cNvSpPr/>
            <p:nvPr/>
          </p:nvSpPr>
          <p:spPr>
            <a:xfrm>
              <a:off x="1845276" y="2788723"/>
              <a:ext cx="58419" cy="23495"/>
            </a:xfrm>
            <a:custGeom>
              <a:avLst/>
              <a:gdLst/>
              <a:ahLst/>
              <a:cxnLst/>
              <a:rect l="l" t="t" r="r" b="b"/>
              <a:pathLst>
                <a:path w="58419" h="23494">
                  <a:moveTo>
                    <a:pt x="1282" y="0"/>
                  </a:moveTo>
                  <a:lnTo>
                    <a:pt x="0" y="18021"/>
                  </a:lnTo>
                  <a:lnTo>
                    <a:pt x="57238" y="22885"/>
                  </a:lnTo>
                  <a:lnTo>
                    <a:pt x="58394" y="4851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/>
            <p:cNvSpPr/>
            <p:nvPr/>
          </p:nvSpPr>
          <p:spPr>
            <a:xfrm>
              <a:off x="1954827" y="2784024"/>
              <a:ext cx="57785" cy="18415"/>
            </a:xfrm>
            <a:custGeom>
              <a:avLst/>
              <a:gdLst/>
              <a:ahLst/>
              <a:cxnLst/>
              <a:rect l="l" t="t" r="r" b="b"/>
              <a:pathLst>
                <a:path w="57785" h="18414">
                  <a:moveTo>
                    <a:pt x="114" y="0"/>
                  </a:moveTo>
                  <a:lnTo>
                    <a:pt x="0" y="18072"/>
                  </a:lnTo>
                  <a:lnTo>
                    <a:pt x="57289" y="18338"/>
                  </a:lnTo>
                  <a:lnTo>
                    <a:pt x="57302" y="266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/>
            <p:cNvSpPr/>
            <p:nvPr/>
          </p:nvSpPr>
          <p:spPr>
            <a:xfrm>
              <a:off x="2058542" y="2780958"/>
              <a:ext cx="59055" cy="24130"/>
            </a:xfrm>
            <a:custGeom>
              <a:avLst/>
              <a:gdLst/>
              <a:ahLst/>
              <a:cxnLst/>
              <a:rect l="l" t="t" r="r" b="b"/>
              <a:pathLst>
                <a:path w="59055" h="24130">
                  <a:moveTo>
                    <a:pt x="1549" y="0"/>
                  </a:moveTo>
                  <a:lnTo>
                    <a:pt x="0" y="17995"/>
                  </a:lnTo>
                  <a:lnTo>
                    <a:pt x="57010" y="23964"/>
                  </a:lnTo>
                  <a:lnTo>
                    <a:pt x="58445" y="5956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/>
            <p:cNvSpPr/>
            <p:nvPr/>
          </p:nvSpPr>
          <p:spPr>
            <a:xfrm>
              <a:off x="2169321" y="2797117"/>
              <a:ext cx="58419" cy="23495"/>
            </a:xfrm>
            <a:custGeom>
              <a:avLst/>
              <a:gdLst/>
              <a:ahLst/>
              <a:cxnLst/>
              <a:rect l="l" t="t" r="r" b="b"/>
              <a:pathLst>
                <a:path w="58419" h="23494">
                  <a:moveTo>
                    <a:pt x="1333" y="0"/>
                  </a:moveTo>
                  <a:lnTo>
                    <a:pt x="0" y="18008"/>
                  </a:lnTo>
                  <a:lnTo>
                    <a:pt x="57137" y="23088"/>
                  </a:lnTo>
                  <a:lnTo>
                    <a:pt x="58356" y="5067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/>
            <p:cNvSpPr/>
            <p:nvPr/>
          </p:nvSpPr>
          <p:spPr>
            <a:xfrm>
              <a:off x="2273399" y="2814059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5" h="19685">
                  <a:moveTo>
                    <a:pt x="431" y="0"/>
                  </a:moveTo>
                  <a:lnTo>
                    <a:pt x="0" y="18072"/>
                  </a:lnTo>
                  <a:lnTo>
                    <a:pt x="57404" y="19545"/>
                  </a:lnTo>
                  <a:lnTo>
                    <a:pt x="57696" y="1473"/>
                  </a:lnTo>
                  <a:lnTo>
                    <a:pt x="431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/>
            <p:cNvSpPr/>
            <p:nvPr/>
          </p:nvSpPr>
          <p:spPr>
            <a:xfrm>
              <a:off x="2381978" y="2814121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5" h="19050">
                  <a:moveTo>
                    <a:pt x="165" y="0"/>
                  </a:moveTo>
                  <a:lnTo>
                    <a:pt x="0" y="18072"/>
                  </a:lnTo>
                  <a:lnTo>
                    <a:pt x="57416" y="18453"/>
                  </a:lnTo>
                  <a:lnTo>
                    <a:pt x="57429" y="38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/>
            <p:cNvSpPr/>
            <p:nvPr/>
          </p:nvSpPr>
          <p:spPr>
            <a:xfrm>
              <a:off x="2491618" y="2809909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5" h="19050">
                  <a:moveTo>
                    <a:pt x="57238" y="0"/>
                  </a:moveTo>
                  <a:lnTo>
                    <a:pt x="0" y="431"/>
                  </a:lnTo>
                  <a:lnTo>
                    <a:pt x="63" y="18503"/>
                  </a:lnTo>
                  <a:lnTo>
                    <a:pt x="57404" y="18072"/>
                  </a:lnTo>
                  <a:lnTo>
                    <a:pt x="57238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/>
            <p:cNvSpPr/>
            <p:nvPr/>
          </p:nvSpPr>
          <p:spPr>
            <a:xfrm>
              <a:off x="2602268" y="2808096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5" h="19685">
                  <a:moveTo>
                    <a:pt x="57251" y="0"/>
                  </a:moveTo>
                  <a:lnTo>
                    <a:pt x="0" y="1028"/>
                  </a:lnTo>
                  <a:lnTo>
                    <a:pt x="254" y="19100"/>
                  </a:lnTo>
                  <a:lnTo>
                    <a:pt x="57492" y="18072"/>
                  </a:lnTo>
                  <a:lnTo>
                    <a:pt x="57251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/>
            <p:cNvSpPr/>
            <p:nvPr/>
          </p:nvSpPr>
          <p:spPr>
            <a:xfrm>
              <a:off x="2709392" y="2786265"/>
              <a:ext cx="147320" cy="29209"/>
            </a:xfrm>
            <a:custGeom>
              <a:avLst/>
              <a:gdLst/>
              <a:ahLst/>
              <a:cxnLst/>
              <a:rect l="l" t="t" r="r" b="b"/>
              <a:pathLst>
                <a:path w="147319" h="29210">
                  <a:moveTo>
                    <a:pt x="58267" y="24269"/>
                  </a:moveTo>
                  <a:lnTo>
                    <a:pt x="57226" y="6235"/>
                  </a:lnTo>
                  <a:lnTo>
                    <a:pt x="0" y="10604"/>
                  </a:lnTo>
                  <a:lnTo>
                    <a:pt x="1155" y="28625"/>
                  </a:lnTo>
                  <a:lnTo>
                    <a:pt x="58267" y="24269"/>
                  </a:lnTo>
                  <a:close/>
                </a:path>
                <a:path w="147319" h="29210">
                  <a:moveTo>
                    <a:pt x="147078" y="18046"/>
                  </a:moveTo>
                  <a:lnTo>
                    <a:pt x="146113" y="0"/>
                  </a:lnTo>
                  <a:lnTo>
                    <a:pt x="88887" y="4000"/>
                  </a:lnTo>
                  <a:lnTo>
                    <a:pt x="89916" y="22034"/>
                  </a:lnTo>
                  <a:lnTo>
                    <a:pt x="147078" y="18046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/>
            <p:cNvSpPr/>
            <p:nvPr/>
          </p:nvSpPr>
          <p:spPr>
            <a:xfrm>
              <a:off x="2901605" y="2789304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5" h="19050">
                  <a:moveTo>
                    <a:pt x="152" y="0"/>
                  </a:moveTo>
                  <a:lnTo>
                    <a:pt x="0" y="18084"/>
                  </a:lnTo>
                  <a:lnTo>
                    <a:pt x="57276" y="18973"/>
                  </a:lnTo>
                  <a:lnTo>
                    <a:pt x="57569" y="90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/>
            <p:cNvSpPr/>
            <p:nvPr/>
          </p:nvSpPr>
          <p:spPr>
            <a:xfrm>
              <a:off x="3010265" y="2804426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5" h="19050">
                  <a:moveTo>
                    <a:pt x="304" y="0"/>
                  </a:moveTo>
                  <a:lnTo>
                    <a:pt x="0" y="18072"/>
                  </a:lnTo>
                  <a:lnTo>
                    <a:pt x="57340" y="18986"/>
                  </a:lnTo>
                  <a:lnTo>
                    <a:pt x="57492" y="91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/>
            <p:cNvSpPr/>
            <p:nvPr/>
          </p:nvSpPr>
          <p:spPr>
            <a:xfrm>
              <a:off x="3164869" y="2798349"/>
              <a:ext cx="58419" cy="22225"/>
            </a:xfrm>
            <a:custGeom>
              <a:avLst/>
              <a:gdLst/>
              <a:ahLst/>
              <a:cxnLst/>
              <a:rect l="l" t="t" r="r" b="b"/>
              <a:pathLst>
                <a:path w="58419" h="22225">
                  <a:moveTo>
                    <a:pt x="1028" y="0"/>
                  </a:moveTo>
                  <a:lnTo>
                    <a:pt x="0" y="18034"/>
                  </a:lnTo>
                  <a:lnTo>
                    <a:pt x="57137" y="22110"/>
                  </a:lnTo>
                  <a:lnTo>
                    <a:pt x="58166" y="4076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/>
            <p:cNvSpPr/>
            <p:nvPr/>
          </p:nvSpPr>
          <p:spPr>
            <a:xfrm>
              <a:off x="3272447" y="2808008"/>
              <a:ext cx="57785" cy="18415"/>
            </a:xfrm>
            <a:custGeom>
              <a:avLst/>
              <a:gdLst/>
              <a:ahLst/>
              <a:cxnLst/>
              <a:rect l="l" t="t" r="r" b="b"/>
              <a:pathLst>
                <a:path w="57785" h="18414">
                  <a:moveTo>
                    <a:pt x="57264" y="0"/>
                  </a:moveTo>
                  <a:lnTo>
                    <a:pt x="0" y="0"/>
                  </a:lnTo>
                  <a:lnTo>
                    <a:pt x="0" y="18072"/>
                  </a:lnTo>
                  <a:lnTo>
                    <a:pt x="57264" y="18072"/>
                  </a:lnTo>
                  <a:lnTo>
                    <a:pt x="5726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" name="object 100"/>
            <p:cNvSpPr/>
            <p:nvPr/>
          </p:nvSpPr>
          <p:spPr>
            <a:xfrm>
              <a:off x="3380206" y="2803965"/>
              <a:ext cx="58419" cy="20955"/>
            </a:xfrm>
            <a:custGeom>
              <a:avLst/>
              <a:gdLst/>
              <a:ahLst/>
              <a:cxnLst/>
              <a:rect l="l" t="t" r="r" b="b"/>
              <a:pathLst>
                <a:path w="58420" h="20955">
                  <a:moveTo>
                    <a:pt x="57213" y="0"/>
                  </a:moveTo>
                  <a:lnTo>
                    <a:pt x="0" y="2679"/>
                  </a:lnTo>
                  <a:lnTo>
                    <a:pt x="673" y="20739"/>
                  </a:lnTo>
                  <a:lnTo>
                    <a:pt x="57886" y="18059"/>
                  </a:lnTo>
                  <a:lnTo>
                    <a:pt x="57213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/>
            <p:cNvSpPr/>
            <p:nvPr/>
          </p:nvSpPr>
          <p:spPr>
            <a:xfrm>
              <a:off x="3490202" y="2798946"/>
              <a:ext cx="57785" cy="18415"/>
            </a:xfrm>
            <a:custGeom>
              <a:avLst/>
              <a:gdLst/>
              <a:ahLst/>
              <a:cxnLst/>
              <a:rect l="l" t="t" r="r" b="b"/>
              <a:pathLst>
                <a:path w="57785" h="18414">
                  <a:moveTo>
                    <a:pt x="57238" y="0"/>
                  </a:moveTo>
                  <a:lnTo>
                    <a:pt x="0" y="25"/>
                  </a:lnTo>
                  <a:lnTo>
                    <a:pt x="0" y="18097"/>
                  </a:lnTo>
                  <a:lnTo>
                    <a:pt x="57264" y="18072"/>
                  </a:lnTo>
                  <a:lnTo>
                    <a:pt x="57238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" name="object 102"/>
            <p:cNvSpPr/>
            <p:nvPr/>
          </p:nvSpPr>
          <p:spPr>
            <a:xfrm>
              <a:off x="3597169" y="2793071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5" h="19685">
                  <a:moveTo>
                    <a:pt x="56883" y="0"/>
                  </a:moveTo>
                  <a:lnTo>
                    <a:pt x="28451" y="966"/>
                  </a:lnTo>
                  <a:lnTo>
                    <a:pt x="0" y="1600"/>
                  </a:lnTo>
                  <a:lnTo>
                    <a:pt x="241" y="19672"/>
                  </a:lnTo>
                  <a:lnTo>
                    <a:pt x="28854" y="19037"/>
                  </a:lnTo>
                  <a:lnTo>
                    <a:pt x="57467" y="18059"/>
                  </a:lnTo>
                  <a:lnTo>
                    <a:pt x="5688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" name="object 103"/>
            <p:cNvSpPr/>
            <p:nvPr/>
          </p:nvSpPr>
          <p:spPr>
            <a:xfrm>
              <a:off x="3704699" y="2790823"/>
              <a:ext cx="58419" cy="21590"/>
            </a:xfrm>
            <a:custGeom>
              <a:avLst/>
              <a:gdLst/>
              <a:ahLst/>
              <a:cxnLst/>
              <a:rect l="l" t="t" r="r" b="b"/>
              <a:pathLst>
                <a:path w="58420" h="21589">
                  <a:moveTo>
                    <a:pt x="57213" y="0"/>
                  </a:moveTo>
                  <a:lnTo>
                    <a:pt x="0" y="3505"/>
                  </a:lnTo>
                  <a:lnTo>
                    <a:pt x="863" y="21551"/>
                  </a:lnTo>
                  <a:lnTo>
                    <a:pt x="58026" y="18046"/>
                  </a:lnTo>
                  <a:lnTo>
                    <a:pt x="5721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" name="object 104"/>
            <p:cNvSpPr/>
            <p:nvPr/>
          </p:nvSpPr>
          <p:spPr>
            <a:xfrm>
              <a:off x="3814554" y="2787091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5" h="19685">
                  <a:moveTo>
                    <a:pt x="57505" y="0"/>
                  </a:moveTo>
                  <a:lnTo>
                    <a:pt x="28757" y="484"/>
                  </a:lnTo>
                  <a:lnTo>
                    <a:pt x="0" y="1320"/>
                  </a:lnTo>
                  <a:lnTo>
                    <a:pt x="495" y="19380"/>
                  </a:lnTo>
                  <a:lnTo>
                    <a:pt x="29084" y="18554"/>
                  </a:lnTo>
                  <a:lnTo>
                    <a:pt x="57683" y="18072"/>
                  </a:lnTo>
                  <a:lnTo>
                    <a:pt x="57505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/>
            <p:cNvSpPr/>
            <p:nvPr/>
          </p:nvSpPr>
          <p:spPr>
            <a:xfrm>
              <a:off x="3919671" y="2785106"/>
              <a:ext cx="58419" cy="22860"/>
            </a:xfrm>
            <a:custGeom>
              <a:avLst/>
              <a:gdLst/>
              <a:ahLst/>
              <a:cxnLst/>
              <a:rect l="l" t="t" r="r" b="b"/>
              <a:pathLst>
                <a:path w="58420" h="22860">
                  <a:moveTo>
                    <a:pt x="56007" y="0"/>
                  </a:moveTo>
                  <a:lnTo>
                    <a:pt x="41937" y="1630"/>
                  </a:lnTo>
                  <a:lnTo>
                    <a:pt x="27917" y="2955"/>
                  </a:lnTo>
                  <a:lnTo>
                    <a:pt x="13941" y="3886"/>
                  </a:lnTo>
                  <a:lnTo>
                    <a:pt x="0" y="4330"/>
                  </a:lnTo>
                  <a:lnTo>
                    <a:pt x="177" y="22402"/>
                  </a:lnTo>
                  <a:lnTo>
                    <a:pt x="14661" y="21945"/>
                  </a:lnTo>
                  <a:lnTo>
                    <a:pt x="29097" y="20985"/>
                  </a:lnTo>
                  <a:lnTo>
                    <a:pt x="43477" y="19622"/>
                  </a:lnTo>
                  <a:lnTo>
                    <a:pt x="57797" y="17957"/>
                  </a:lnTo>
                  <a:lnTo>
                    <a:pt x="56007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/>
            <p:cNvSpPr/>
            <p:nvPr/>
          </p:nvSpPr>
          <p:spPr>
            <a:xfrm>
              <a:off x="4028382" y="2779386"/>
              <a:ext cx="58419" cy="23495"/>
            </a:xfrm>
            <a:custGeom>
              <a:avLst/>
              <a:gdLst/>
              <a:ahLst/>
              <a:cxnLst/>
              <a:rect l="l" t="t" r="r" b="b"/>
              <a:pathLst>
                <a:path w="58420" h="23494">
                  <a:moveTo>
                    <a:pt x="57391" y="0"/>
                  </a:moveTo>
                  <a:lnTo>
                    <a:pt x="43000" y="882"/>
                  </a:lnTo>
                  <a:lnTo>
                    <a:pt x="28633" y="2070"/>
                  </a:lnTo>
                  <a:lnTo>
                    <a:pt x="14298" y="3514"/>
                  </a:lnTo>
                  <a:lnTo>
                    <a:pt x="0" y="5168"/>
                  </a:lnTo>
                  <a:lnTo>
                    <a:pt x="1752" y="23139"/>
                  </a:lnTo>
                  <a:lnTo>
                    <a:pt x="15858" y="21500"/>
                  </a:lnTo>
                  <a:lnTo>
                    <a:pt x="29951" y="20080"/>
                  </a:lnTo>
                  <a:lnTo>
                    <a:pt x="44041" y="18919"/>
                  </a:lnTo>
                  <a:lnTo>
                    <a:pt x="58140" y="18059"/>
                  </a:lnTo>
                  <a:lnTo>
                    <a:pt x="57391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07" name="object 10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781464" y="5758014"/>
              <a:ext cx="124045" cy="125812"/>
            </a:xfrm>
            <a:prstGeom prst="rect">
              <a:avLst/>
            </a:prstGeom>
          </p:spPr>
        </p:pic>
        <p:sp>
          <p:nvSpPr>
            <p:cNvPr id="108" name="object 108"/>
            <p:cNvSpPr/>
            <p:nvPr/>
          </p:nvSpPr>
          <p:spPr>
            <a:xfrm>
              <a:off x="6681730" y="5743314"/>
              <a:ext cx="65405" cy="20955"/>
            </a:xfrm>
            <a:custGeom>
              <a:avLst/>
              <a:gdLst/>
              <a:ahLst/>
              <a:cxnLst/>
              <a:rect l="l" t="t" r="r" b="b"/>
              <a:pathLst>
                <a:path w="65404" h="20954">
                  <a:moveTo>
                    <a:pt x="1333" y="0"/>
                  </a:moveTo>
                  <a:lnTo>
                    <a:pt x="0" y="16078"/>
                  </a:lnTo>
                  <a:lnTo>
                    <a:pt x="48191" y="19403"/>
                  </a:lnTo>
                  <a:lnTo>
                    <a:pt x="64325" y="20345"/>
                  </a:lnTo>
                  <a:lnTo>
                    <a:pt x="65290" y="4241"/>
                  </a:lnTo>
                  <a:lnTo>
                    <a:pt x="33312" y="2268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/>
            <p:cNvSpPr/>
            <p:nvPr/>
          </p:nvSpPr>
          <p:spPr>
            <a:xfrm>
              <a:off x="6594579" y="5748564"/>
              <a:ext cx="61594" cy="51435"/>
            </a:xfrm>
            <a:custGeom>
              <a:avLst/>
              <a:gdLst/>
              <a:ahLst/>
              <a:cxnLst/>
              <a:rect l="l" t="t" r="r" b="b"/>
              <a:pathLst>
                <a:path w="61595" h="51435">
                  <a:moveTo>
                    <a:pt x="51714" y="0"/>
                  </a:moveTo>
                  <a:lnTo>
                    <a:pt x="0" y="38125"/>
                  </a:lnTo>
                  <a:lnTo>
                    <a:pt x="9601" y="51092"/>
                  </a:lnTo>
                  <a:lnTo>
                    <a:pt x="61099" y="13131"/>
                  </a:lnTo>
                  <a:lnTo>
                    <a:pt x="51714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" name="object 110"/>
            <p:cNvSpPr/>
            <p:nvPr/>
          </p:nvSpPr>
          <p:spPr>
            <a:xfrm>
              <a:off x="6569995" y="5826296"/>
              <a:ext cx="22860" cy="65405"/>
            </a:xfrm>
            <a:custGeom>
              <a:avLst/>
              <a:gdLst/>
              <a:ahLst/>
              <a:cxnLst/>
              <a:rect l="l" t="t" r="r" b="b"/>
              <a:pathLst>
                <a:path w="22859" h="65404">
                  <a:moveTo>
                    <a:pt x="6388" y="0"/>
                  </a:moveTo>
                  <a:lnTo>
                    <a:pt x="1106" y="47950"/>
                  </a:lnTo>
                  <a:lnTo>
                    <a:pt x="401" y="56134"/>
                  </a:lnTo>
                  <a:lnTo>
                    <a:pt x="0" y="64668"/>
                  </a:lnTo>
                  <a:lnTo>
                    <a:pt x="16128" y="65290"/>
                  </a:lnTo>
                  <a:lnTo>
                    <a:pt x="16471" y="57533"/>
                  </a:lnTo>
                  <a:lnTo>
                    <a:pt x="17148" y="49642"/>
                  </a:lnTo>
                  <a:lnTo>
                    <a:pt x="22402" y="1866"/>
                  </a:lnTo>
                  <a:lnTo>
                    <a:pt x="6388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11" name="object 1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573413" y="5920539"/>
              <a:ext cx="116973" cy="130012"/>
            </a:xfrm>
            <a:prstGeom prst="rect">
              <a:avLst/>
            </a:prstGeom>
          </p:spPr>
        </p:pic>
        <p:sp>
          <p:nvSpPr>
            <p:cNvPr id="112" name="object 112"/>
            <p:cNvSpPr/>
            <p:nvPr/>
          </p:nvSpPr>
          <p:spPr>
            <a:xfrm>
              <a:off x="6720827" y="6047121"/>
              <a:ext cx="62230" cy="36830"/>
            </a:xfrm>
            <a:custGeom>
              <a:avLst/>
              <a:gdLst/>
              <a:ahLst/>
              <a:cxnLst/>
              <a:rect l="l" t="t" r="r" b="b"/>
              <a:pathLst>
                <a:path w="62229" h="36829">
                  <a:moveTo>
                    <a:pt x="6121" y="0"/>
                  </a:moveTo>
                  <a:lnTo>
                    <a:pt x="0" y="16725"/>
                  </a:lnTo>
                  <a:lnTo>
                    <a:pt x="14236" y="22999"/>
                  </a:lnTo>
                  <a:lnTo>
                    <a:pt x="19024" y="24942"/>
                  </a:lnTo>
                  <a:lnTo>
                    <a:pt x="23964" y="26479"/>
                  </a:lnTo>
                  <a:lnTo>
                    <a:pt x="36159" y="30761"/>
                  </a:lnTo>
                  <a:lnTo>
                    <a:pt x="43602" y="32907"/>
                  </a:lnTo>
                  <a:lnTo>
                    <a:pt x="58623" y="36728"/>
                  </a:lnTo>
                  <a:lnTo>
                    <a:pt x="61760" y="18999"/>
                  </a:lnTo>
                  <a:lnTo>
                    <a:pt x="47539" y="15386"/>
                  </a:lnTo>
                  <a:lnTo>
                    <a:pt x="40486" y="13355"/>
                  </a:lnTo>
                  <a:lnTo>
                    <a:pt x="28905" y="9271"/>
                  </a:lnTo>
                  <a:lnTo>
                    <a:pt x="24218" y="7835"/>
                  </a:lnTo>
                  <a:lnTo>
                    <a:pt x="19659" y="5981"/>
                  </a:lnTo>
                  <a:lnTo>
                    <a:pt x="6121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/>
            <p:cNvSpPr/>
            <p:nvPr/>
          </p:nvSpPr>
          <p:spPr>
            <a:xfrm>
              <a:off x="6831181" y="6073128"/>
              <a:ext cx="59055" cy="24130"/>
            </a:xfrm>
            <a:custGeom>
              <a:avLst/>
              <a:gdLst/>
              <a:ahLst/>
              <a:cxnLst/>
              <a:rect l="l" t="t" r="r" b="b"/>
              <a:pathLst>
                <a:path w="59054" h="24129">
                  <a:moveTo>
                    <a:pt x="1511" y="0"/>
                  </a:moveTo>
                  <a:lnTo>
                    <a:pt x="0" y="17995"/>
                  </a:lnTo>
                  <a:lnTo>
                    <a:pt x="57200" y="23774"/>
                  </a:lnTo>
                  <a:lnTo>
                    <a:pt x="58585" y="5765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" name="object 114"/>
            <p:cNvSpPr/>
            <p:nvPr/>
          </p:nvSpPr>
          <p:spPr>
            <a:xfrm>
              <a:off x="6941758" y="6081116"/>
              <a:ext cx="58419" cy="23495"/>
            </a:xfrm>
            <a:custGeom>
              <a:avLst/>
              <a:gdLst/>
              <a:ahLst/>
              <a:cxnLst/>
              <a:rect l="l" t="t" r="r" b="b"/>
              <a:pathLst>
                <a:path w="58420" h="23495">
                  <a:moveTo>
                    <a:pt x="1282" y="0"/>
                  </a:moveTo>
                  <a:lnTo>
                    <a:pt x="0" y="18021"/>
                  </a:lnTo>
                  <a:lnTo>
                    <a:pt x="57238" y="22885"/>
                  </a:lnTo>
                  <a:lnTo>
                    <a:pt x="58394" y="4851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" name="object 115"/>
            <p:cNvSpPr/>
            <p:nvPr/>
          </p:nvSpPr>
          <p:spPr>
            <a:xfrm>
              <a:off x="7051310" y="6076417"/>
              <a:ext cx="57785" cy="18415"/>
            </a:xfrm>
            <a:custGeom>
              <a:avLst/>
              <a:gdLst/>
              <a:ahLst/>
              <a:cxnLst/>
              <a:rect l="l" t="t" r="r" b="b"/>
              <a:pathLst>
                <a:path w="57784" h="18414">
                  <a:moveTo>
                    <a:pt x="114" y="0"/>
                  </a:moveTo>
                  <a:lnTo>
                    <a:pt x="0" y="18072"/>
                  </a:lnTo>
                  <a:lnTo>
                    <a:pt x="57289" y="18338"/>
                  </a:lnTo>
                  <a:lnTo>
                    <a:pt x="57302" y="266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" name="object 116"/>
            <p:cNvSpPr/>
            <p:nvPr/>
          </p:nvSpPr>
          <p:spPr>
            <a:xfrm>
              <a:off x="7155026" y="6073350"/>
              <a:ext cx="59055" cy="24130"/>
            </a:xfrm>
            <a:custGeom>
              <a:avLst/>
              <a:gdLst/>
              <a:ahLst/>
              <a:cxnLst/>
              <a:rect l="l" t="t" r="r" b="b"/>
              <a:pathLst>
                <a:path w="59054" h="24129">
                  <a:moveTo>
                    <a:pt x="1549" y="0"/>
                  </a:moveTo>
                  <a:lnTo>
                    <a:pt x="0" y="17995"/>
                  </a:lnTo>
                  <a:lnTo>
                    <a:pt x="57010" y="23964"/>
                  </a:lnTo>
                  <a:lnTo>
                    <a:pt x="58445" y="5956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" name="object 117"/>
            <p:cNvSpPr/>
            <p:nvPr/>
          </p:nvSpPr>
          <p:spPr>
            <a:xfrm>
              <a:off x="7265804" y="6089511"/>
              <a:ext cx="58419" cy="23495"/>
            </a:xfrm>
            <a:custGeom>
              <a:avLst/>
              <a:gdLst/>
              <a:ahLst/>
              <a:cxnLst/>
              <a:rect l="l" t="t" r="r" b="b"/>
              <a:pathLst>
                <a:path w="58420" h="23495">
                  <a:moveTo>
                    <a:pt x="1333" y="0"/>
                  </a:moveTo>
                  <a:lnTo>
                    <a:pt x="0" y="18008"/>
                  </a:lnTo>
                  <a:lnTo>
                    <a:pt x="57137" y="23088"/>
                  </a:lnTo>
                  <a:lnTo>
                    <a:pt x="58356" y="5067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" name="object 118"/>
            <p:cNvSpPr/>
            <p:nvPr/>
          </p:nvSpPr>
          <p:spPr>
            <a:xfrm>
              <a:off x="7369893" y="6106453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4" h="19685">
                  <a:moveTo>
                    <a:pt x="419" y="0"/>
                  </a:moveTo>
                  <a:lnTo>
                    <a:pt x="0" y="18072"/>
                  </a:lnTo>
                  <a:lnTo>
                    <a:pt x="57391" y="19545"/>
                  </a:lnTo>
                  <a:lnTo>
                    <a:pt x="57683" y="1473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" name="object 119"/>
            <p:cNvSpPr/>
            <p:nvPr/>
          </p:nvSpPr>
          <p:spPr>
            <a:xfrm>
              <a:off x="7478462" y="6106515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4" h="19050">
                  <a:moveTo>
                    <a:pt x="165" y="0"/>
                  </a:moveTo>
                  <a:lnTo>
                    <a:pt x="0" y="18072"/>
                  </a:lnTo>
                  <a:lnTo>
                    <a:pt x="57416" y="18453"/>
                  </a:lnTo>
                  <a:lnTo>
                    <a:pt x="57429" y="381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" name="object 120"/>
            <p:cNvSpPr/>
            <p:nvPr/>
          </p:nvSpPr>
          <p:spPr>
            <a:xfrm>
              <a:off x="7588100" y="6102301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4" h="19050">
                  <a:moveTo>
                    <a:pt x="57238" y="0"/>
                  </a:moveTo>
                  <a:lnTo>
                    <a:pt x="0" y="431"/>
                  </a:lnTo>
                  <a:lnTo>
                    <a:pt x="63" y="18503"/>
                  </a:lnTo>
                  <a:lnTo>
                    <a:pt x="57403" y="18072"/>
                  </a:lnTo>
                  <a:lnTo>
                    <a:pt x="57238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" name="object 121"/>
            <p:cNvSpPr/>
            <p:nvPr/>
          </p:nvSpPr>
          <p:spPr>
            <a:xfrm>
              <a:off x="7698751" y="6100489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4" h="19685">
                  <a:moveTo>
                    <a:pt x="57251" y="0"/>
                  </a:moveTo>
                  <a:lnTo>
                    <a:pt x="0" y="1028"/>
                  </a:lnTo>
                  <a:lnTo>
                    <a:pt x="254" y="19100"/>
                  </a:lnTo>
                  <a:lnTo>
                    <a:pt x="57492" y="18072"/>
                  </a:lnTo>
                  <a:lnTo>
                    <a:pt x="57251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" name="object 122"/>
            <p:cNvSpPr/>
            <p:nvPr/>
          </p:nvSpPr>
          <p:spPr>
            <a:xfrm>
              <a:off x="7805877" y="6078651"/>
              <a:ext cx="147320" cy="29209"/>
            </a:xfrm>
            <a:custGeom>
              <a:avLst/>
              <a:gdLst/>
              <a:ahLst/>
              <a:cxnLst/>
              <a:rect l="l" t="t" r="r" b="b"/>
              <a:pathLst>
                <a:path w="147320" h="29210">
                  <a:moveTo>
                    <a:pt x="58267" y="24282"/>
                  </a:moveTo>
                  <a:lnTo>
                    <a:pt x="57226" y="6248"/>
                  </a:lnTo>
                  <a:lnTo>
                    <a:pt x="0" y="10617"/>
                  </a:lnTo>
                  <a:lnTo>
                    <a:pt x="1155" y="28638"/>
                  </a:lnTo>
                  <a:lnTo>
                    <a:pt x="58267" y="24282"/>
                  </a:lnTo>
                  <a:close/>
                </a:path>
                <a:path w="147320" h="29210">
                  <a:moveTo>
                    <a:pt x="147078" y="18046"/>
                  </a:moveTo>
                  <a:lnTo>
                    <a:pt x="146113" y="0"/>
                  </a:lnTo>
                  <a:lnTo>
                    <a:pt x="88900" y="4000"/>
                  </a:lnTo>
                  <a:lnTo>
                    <a:pt x="89916" y="22034"/>
                  </a:lnTo>
                  <a:lnTo>
                    <a:pt x="147078" y="18046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" name="object 123"/>
            <p:cNvSpPr/>
            <p:nvPr/>
          </p:nvSpPr>
          <p:spPr>
            <a:xfrm>
              <a:off x="7998087" y="6081696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4" h="19050">
                  <a:moveTo>
                    <a:pt x="152" y="0"/>
                  </a:moveTo>
                  <a:lnTo>
                    <a:pt x="0" y="18084"/>
                  </a:lnTo>
                  <a:lnTo>
                    <a:pt x="57277" y="18973"/>
                  </a:lnTo>
                  <a:lnTo>
                    <a:pt x="57569" y="90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" name="object 124"/>
            <p:cNvSpPr/>
            <p:nvPr/>
          </p:nvSpPr>
          <p:spPr>
            <a:xfrm>
              <a:off x="8106747" y="6096820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4" h="19050">
                  <a:moveTo>
                    <a:pt x="304" y="0"/>
                  </a:moveTo>
                  <a:lnTo>
                    <a:pt x="0" y="18072"/>
                  </a:lnTo>
                  <a:lnTo>
                    <a:pt x="57327" y="18986"/>
                  </a:lnTo>
                  <a:lnTo>
                    <a:pt x="57492" y="91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" name="object 125"/>
            <p:cNvSpPr/>
            <p:nvPr/>
          </p:nvSpPr>
          <p:spPr>
            <a:xfrm>
              <a:off x="8261352" y="6090742"/>
              <a:ext cx="58419" cy="22225"/>
            </a:xfrm>
            <a:custGeom>
              <a:avLst/>
              <a:gdLst/>
              <a:ahLst/>
              <a:cxnLst/>
              <a:rect l="l" t="t" r="r" b="b"/>
              <a:pathLst>
                <a:path w="58420" h="22225">
                  <a:moveTo>
                    <a:pt x="1016" y="0"/>
                  </a:moveTo>
                  <a:lnTo>
                    <a:pt x="0" y="18033"/>
                  </a:lnTo>
                  <a:lnTo>
                    <a:pt x="57137" y="22110"/>
                  </a:lnTo>
                  <a:lnTo>
                    <a:pt x="58166" y="4076"/>
                  </a:lnTo>
                  <a:lnTo>
                    <a:pt x="1016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" name="object 126"/>
            <p:cNvSpPr/>
            <p:nvPr/>
          </p:nvSpPr>
          <p:spPr>
            <a:xfrm>
              <a:off x="8368931" y="6100406"/>
              <a:ext cx="57785" cy="18415"/>
            </a:xfrm>
            <a:custGeom>
              <a:avLst/>
              <a:gdLst/>
              <a:ahLst/>
              <a:cxnLst/>
              <a:rect l="l" t="t" r="r" b="b"/>
              <a:pathLst>
                <a:path w="57784" h="18414">
                  <a:moveTo>
                    <a:pt x="57264" y="0"/>
                  </a:moveTo>
                  <a:lnTo>
                    <a:pt x="0" y="0"/>
                  </a:lnTo>
                  <a:lnTo>
                    <a:pt x="0" y="18072"/>
                  </a:lnTo>
                  <a:lnTo>
                    <a:pt x="57264" y="18072"/>
                  </a:lnTo>
                  <a:lnTo>
                    <a:pt x="5726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" name="object 127"/>
            <p:cNvSpPr/>
            <p:nvPr/>
          </p:nvSpPr>
          <p:spPr>
            <a:xfrm>
              <a:off x="8476689" y="6096358"/>
              <a:ext cx="58419" cy="20955"/>
            </a:xfrm>
            <a:custGeom>
              <a:avLst/>
              <a:gdLst/>
              <a:ahLst/>
              <a:cxnLst/>
              <a:rect l="l" t="t" r="r" b="b"/>
              <a:pathLst>
                <a:path w="58420" h="20954">
                  <a:moveTo>
                    <a:pt x="57213" y="0"/>
                  </a:moveTo>
                  <a:lnTo>
                    <a:pt x="0" y="2679"/>
                  </a:lnTo>
                  <a:lnTo>
                    <a:pt x="685" y="20739"/>
                  </a:lnTo>
                  <a:lnTo>
                    <a:pt x="57886" y="18059"/>
                  </a:lnTo>
                  <a:lnTo>
                    <a:pt x="57213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" name="object 128"/>
            <p:cNvSpPr/>
            <p:nvPr/>
          </p:nvSpPr>
          <p:spPr>
            <a:xfrm>
              <a:off x="8586685" y="6091339"/>
              <a:ext cx="57785" cy="18415"/>
            </a:xfrm>
            <a:custGeom>
              <a:avLst/>
              <a:gdLst/>
              <a:ahLst/>
              <a:cxnLst/>
              <a:rect l="l" t="t" r="r" b="b"/>
              <a:pathLst>
                <a:path w="57784" h="18414">
                  <a:moveTo>
                    <a:pt x="57238" y="0"/>
                  </a:moveTo>
                  <a:lnTo>
                    <a:pt x="0" y="25"/>
                  </a:lnTo>
                  <a:lnTo>
                    <a:pt x="0" y="18097"/>
                  </a:lnTo>
                  <a:lnTo>
                    <a:pt x="57264" y="18072"/>
                  </a:lnTo>
                  <a:lnTo>
                    <a:pt x="57238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" name="object 129"/>
            <p:cNvSpPr/>
            <p:nvPr/>
          </p:nvSpPr>
          <p:spPr>
            <a:xfrm>
              <a:off x="8693653" y="6085463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4" h="19685">
                  <a:moveTo>
                    <a:pt x="56883" y="0"/>
                  </a:moveTo>
                  <a:lnTo>
                    <a:pt x="28451" y="966"/>
                  </a:lnTo>
                  <a:lnTo>
                    <a:pt x="0" y="1600"/>
                  </a:lnTo>
                  <a:lnTo>
                    <a:pt x="241" y="19672"/>
                  </a:lnTo>
                  <a:lnTo>
                    <a:pt x="28854" y="19037"/>
                  </a:lnTo>
                  <a:lnTo>
                    <a:pt x="57467" y="18059"/>
                  </a:lnTo>
                  <a:lnTo>
                    <a:pt x="5688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" name="object 130"/>
            <p:cNvSpPr/>
            <p:nvPr/>
          </p:nvSpPr>
          <p:spPr>
            <a:xfrm>
              <a:off x="8801182" y="6083215"/>
              <a:ext cx="58419" cy="21590"/>
            </a:xfrm>
            <a:custGeom>
              <a:avLst/>
              <a:gdLst/>
              <a:ahLst/>
              <a:cxnLst/>
              <a:rect l="l" t="t" r="r" b="b"/>
              <a:pathLst>
                <a:path w="58420" h="21589">
                  <a:moveTo>
                    <a:pt x="57213" y="0"/>
                  </a:moveTo>
                  <a:lnTo>
                    <a:pt x="0" y="3505"/>
                  </a:lnTo>
                  <a:lnTo>
                    <a:pt x="863" y="21551"/>
                  </a:lnTo>
                  <a:lnTo>
                    <a:pt x="58026" y="18046"/>
                  </a:lnTo>
                  <a:lnTo>
                    <a:pt x="5721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" name="object 131"/>
            <p:cNvSpPr/>
            <p:nvPr/>
          </p:nvSpPr>
          <p:spPr>
            <a:xfrm>
              <a:off x="8911035" y="6079483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4" h="19685">
                  <a:moveTo>
                    <a:pt x="57505" y="0"/>
                  </a:moveTo>
                  <a:lnTo>
                    <a:pt x="28757" y="484"/>
                  </a:lnTo>
                  <a:lnTo>
                    <a:pt x="0" y="1320"/>
                  </a:lnTo>
                  <a:lnTo>
                    <a:pt x="495" y="19380"/>
                  </a:lnTo>
                  <a:lnTo>
                    <a:pt x="29084" y="18554"/>
                  </a:lnTo>
                  <a:lnTo>
                    <a:pt x="57683" y="18072"/>
                  </a:lnTo>
                  <a:lnTo>
                    <a:pt x="57505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" name="object 132"/>
            <p:cNvSpPr/>
            <p:nvPr/>
          </p:nvSpPr>
          <p:spPr>
            <a:xfrm>
              <a:off x="9016154" y="6077498"/>
              <a:ext cx="58419" cy="22860"/>
            </a:xfrm>
            <a:custGeom>
              <a:avLst/>
              <a:gdLst/>
              <a:ahLst/>
              <a:cxnLst/>
              <a:rect l="l" t="t" r="r" b="b"/>
              <a:pathLst>
                <a:path w="58420" h="22860">
                  <a:moveTo>
                    <a:pt x="56006" y="0"/>
                  </a:moveTo>
                  <a:lnTo>
                    <a:pt x="41937" y="1630"/>
                  </a:lnTo>
                  <a:lnTo>
                    <a:pt x="27917" y="2955"/>
                  </a:lnTo>
                  <a:lnTo>
                    <a:pt x="13941" y="3886"/>
                  </a:lnTo>
                  <a:lnTo>
                    <a:pt x="0" y="4330"/>
                  </a:lnTo>
                  <a:lnTo>
                    <a:pt x="177" y="22402"/>
                  </a:lnTo>
                  <a:lnTo>
                    <a:pt x="14661" y="21945"/>
                  </a:lnTo>
                  <a:lnTo>
                    <a:pt x="29097" y="20985"/>
                  </a:lnTo>
                  <a:lnTo>
                    <a:pt x="43477" y="19622"/>
                  </a:lnTo>
                  <a:lnTo>
                    <a:pt x="57797" y="17957"/>
                  </a:lnTo>
                  <a:lnTo>
                    <a:pt x="56006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" name="object 133"/>
            <p:cNvSpPr/>
            <p:nvPr/>
          </p:nvSpPr>
          <p:spPr>
            <a:xfrm>
              <a:off x="9124864" y="6071778"/>
              <a:ext cx="58419" cy="23495"/>
            </a:xfrm>
            <a:custGeom>
              <a:avLst/>
              <a:gdLst/>
              <a:ahLst/>
              <a:cxnLst/>
              <a:rect l="l" t="t" r="r" b="b"/>
              <a:pathLst>
                <a:path w="58420" h="23495">
                  <a:moveTo>
                    <a:pt x="57391" y="0"/>
                  </a:moveTo>
                  <a:lnTo>
                    <a:pt x="43000" y="882"/>
                  </a:lnTo>
                  <a:lnTo>
                    <a:pt x="28633" y="2070"/>
                  </a:lnTo>
                  <a:lnTo>
                    <a:pt x="14298" y="3514"/>
                  </a:lnTo>
                  <a:lnTo>
                    <a:pt x="0" y="5168"/>
                  </a:lnTo>
                  <a:lnTo>
                    <a:pt x="1752" y="23139"/>
                  </a:lnTo>
                  <a:lnTo>
                    <a:pt x="15858" y="21500"/>
                  </a:lnTo>
                  <a:lnTo>
                    <a:pt x="29951" y="20080"/>
                  </a:lnTo>
                  <a:lnTo>
                    <a:pt x="44041" y="18919"/>
                  </a:lnTo>
                  <a:lnTo>
                    <a:pt x="58140" y="18059"/>
                  </a:lnTo>
                  <a:lnTo>
                    <a:pt x="57391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4" name="object 13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684981" y="3432733"/>
              <a:ext cx="124047" cy="125799"/>
            </a:xfrm>
            <a:prstGeom prst="rect">
              <a:avLst/>
            </a:prstGeom>
          </p:spPr>
        </p:pic>
        <p:sp>
          <p:nvSpPr>
            <p:cNvPr id="135" name="object 135"/>
            <p:cNvSpPr/>
            <p:nvPr/>
          </p:nvSpPr>
          <p:spPr>
            <a:xfrm>
              <a:off x="1585246" y="3418019"/>
              <a:ext cx="65405" cy="20955"/>
            </a:xfrm>
            <a:custGeom>
              <a:avLst/>
              <a:gdLst/>
              <a:ahLst/>
              <a:cxnLst/>
              <a:rect l="l" t="t" r="r" b="b"/>
              <a:pathLst>
                <a:path w="65405" h="20954">
                  <a:moveTo>
                    <a:pt x="1333" y="0"/>
                  </a:moveTo>
                  <a:lnTo>
                    <a:pt x="0" y="16078"/>
                  </a:lnTo>
                  <a:lnTo>
                    <a:pt x="48191" y="19403"/>
                  </a:lnTo>
                  <a:lnTo>
                    <a:pt x="64325" y="20345"/>
                  </a:lnTo>
                  <a:lnTo>
                    <a:pt x="65290" y="4241"/>
                  </a:lnTo>
                  <a:lnTo>
                    <a:pt x="33312" y="2268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" name="object 136"/>
            <p:cNvSpPr/>
            <p:nvPr/>
          </p:nvSpPr>
          <p:spPr>
            <a:xfrm>
              <a:off x="1498095" y="3423269"/>
              <a:ext cx="61594" cy="51435"/>
            </a:xfrm>
            <a:custGeom>
              <a:avLst/>
              <a:gdLst/>
              <a:ahLst/>
              <a:cxnLst/>
              <a:rect l="l" t="t" r="r" b="b"/>
              <a:pathLst>
                <a:path w="61594" h="51435">
                  <a:moveTo>
                    <a:pt x="51714" y="0"/>
                  </a:moveTo>
                  <a:lnTo>
                    <a:pt x="0" y="38125"/>
                  </a:lnTo>
                  <a:lnTo>
                    <a:pt x="9601" y="51092"/>
                  </a:lnTo>
                  <a:lnTo>
                    <a:pt x="61087" y="13131"/>
                  </a:lnTo>
                  <a:lnTo>
                    <a:pt x="51714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" name="object 137"/>
            <p:cNvSpPr/>
            <p:nvPr/>
          </p:nvSpPr>
          <p:spPr>
            <a:xfrm>
              <a:off x="1473512" y="3501001"/>
              <a:ext cx="22860" cy="65405"/>
            </a:xfrm>
            <a:custGeom>
              <a:avLst/>
              <a:gdLst/>
              <a:ahLst/>
              <a:cxnLst/>
              <a:rect l="l" t="t" r="r" b="b"/>
              <a:pathLst>
                <a:path w="22859" h="65404">
                  <a:moveTo>
                    <a:pt x="6388" y="0"/>
                  </a:moveTo>
                  <a:lnTo>
                    <a:pt x="1106" y="47950"/>
                  </a:lnTo>
                  <a:lnTo>
                    <a:pt x="401" y="56134"/>
                  </a:lnTo>
                  <a:lnTo>
                    <a:pt x="0" y="64668"/>
                  </a:lnTo>
                  <a:lnTo>
                    <a:pt x="16128" y="65290"/>
                  </a:lnTo>
                  <a:lnTo>
                    <a:pt x="16471" y="57533"/>
                  </a:lnTo>
                  <a:lnTo>
                    <a:pt x="17148" y="49642"/>
                  </a:lnTo>
                  <a:lnTo>
                    <a:pt x="22402" y="1866"/>
                  </a:lnTo>
                  <a:lnTo>
                    <a:pt x="6388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8" name="object 13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76928" y="3595244"/>
              <a:ext cx="116973" cy="13001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1624343" y="3721826"/>
              <a:ext cx="62230" cy="36830"/>
            </a:xfrm>
            <a:custGeom>
              <a:avLst/>
              <a:gdLst/>
              <a:ahLst/>
              <a:cxnLst/>
              <a:rect l="l" t="t" r="r" b="b"/>
              <a:pathLst>
                <a:path w="62230" h="36829">
                  <a:moveTo>
                    <a:pt x="6121" y="0"/>
                  </a:moveTo>
                  <a:lnTo>
                    <a:pt x="0" y="16725"/>
                  </a:lnTo>
                  <a:lnTo>
                    <a:pt x="14236" y="22999"/>
                  </a:lnTo>
                  <a:lnTo>
                    <a:pt x="19024" y="24955"/>
                  </a:lnTo>
                  <a:lnTo>
                    <a:pt x="23964" y="26479"/>
                  </a:lnTo>
                  <a:lnTo>
                    <a:pt x="36159" y="30766"/>
                  </a:lnTo>
                  <a:lnTo>
                    <a:pt x="43602" y="32908"/>
                  </a:lnTo>
                  <a:lnTo>
                    <a:pt x="58623" y="36728"/>
                  </a:lnTo>
                  <a:lnTo>
                    <a:pt x="61760" y="18999"/>
                  </a:lnTo>
                  <a:lnTo>
                    <a:pt x="47539" y="15386"/>
                  </a:lnTo>
                  <a:lnTo>
                    <a:pt x="40486" y="13355"/>
                  </a:lnTo>
                  <a:lnTo>
                    <a:pt x="28905" y="9270"/>
                  </a:lnTo>
                  <a:lnTo>
                    <a:pt x="24218" y="7835"/>
                  </a:lnTo>
                  <a:lnTo>
                    <a:pt x="19659" y="5981"/>
                  </a:lnTo>
                  <a:lnTo>
                    <a:pt x="6121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" name="object 140"/>
            <p:cNvSpPr/>
            <p:nvPr/>
          </p:nvSpPr>
          <p:spPr>
            <a:xfrm>
              <a:off x="1734698" y="3747833"/>
              <a:ext cx="59055" cy="24130"/>
            </a:xfrm>
            <a:custGeom>
              <a:avLst/>
              <a:gdLst/>
              <a:ahLst/>
              <a:cxnLst/>
              <a:rect l="l" t="t" r="r" b="b"/>
              <a:pathLst>
                <a:path w="59055" h="24129">
                  <a:moveTo>
                    <a:pt x="1511" y="0"/>
                  </a:moveTo>
                  <a:lnTo>
                    <a:pt x="0" y="17995"/>
                  </a:lnTo>
                  <a:lnTo>
                    <a:pt x="57200" y="23774"/>
                  </a:lnTo>
                  <a:lnTo>
                    <a:pt x="58585" y="5765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" name="object 141"/>
            <p:cNvSpPr/>
            <p:nvPr/>
          </p:nvSpPr>
          <p:spPr>
            <a:xfrm>
              <a:off x="1845276" y="3755821"/>
              <a:ext cx="58419" cy="23495"/>
            </a:xfrm>
            <a:custGeom>
              <a:avLst/>
              <a:gdLst/>
              <a:ahLst/>
              <a:cxnLst/>
              <a:rect l="l" t="t" r="r" b="b"/>
              <a:pathLst>
                <a:path w="58419" h="23495">
                  <a:moveTo>
                    <a:pt x="1282" y="0"/>
                  </a:moveTo>
                  <a:lnTo>
                    <a:pt x="0" y="18021"/>
                  </a:lnTo>
                  <a:lnTo>
                    <a:pt x="57238" y="22885"/>
                  </a:lnTo>
                  <a:lnTo>
                    <a:pt x="58394" y="4851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" name="object 142"/>
            <p:cNvSpPr/>
            <p:nvPr/>
          </p:nvSpPr>
          <p:spPr>
            <a:xfrm>
              <a:off x="1954827" y="3751122"/>
              <a:ext cx="57785" cy="18415"/>
            </a:xfrm>
            <a:custGeom>
              <a:avLst/>
              <a:gdLst/>
              <a:ahLst/>
              <a:cxnLst/>
              <a:rect l="l" t="t" r="r" b="b"/>
              <a:pathLst>
                <a:path w="57785" h="18414">
                  <a:moveTo>
                    <a:pt x="114" y="0"/>
                  </a:moveTo>
                  <a:lnTo>
                    <a:pt x="0" y="18072"/>
                  </a:lnTo>
                  <a:lnTo>
                    <a:pt x="57289" y="18338"/>
                  </a:lnTo>
                  <a:lnTo>
                    <a:pt x="57302" y="266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" name="object 143"/>
            <p:cNvSpPr/>
            <p:nvPr/>
          </p:nvSpPr>
          <p:spPr>
            <a:xfrm>
              <a:off x="2058542" y="3748056"/>
              <a:ext cx="59055" cy="24130"/>
            </a:xfrm>
            <a:custGeom>
              <a:avLst/>
              <a:gdLst/>
              <a:ahLst/>
              <a:cxnLst/>
              <a:rect l="l" t="t" r="r" b="b"/>
              <a:pathLst>
                <a:path w="59055" h="24129">
                  <a:moveTo>
                    <a:pt x="1549" y="0"/>
                  </a:moveTo>
                  <a:lnTo>
                    <a:pt x="0" y="17995"/>
                  </a:lnTo>
                  <a:lnTo>
                    <a:pt x="57010" y="23964"/>
                  </a:lnTo>
                  <a:lnTo>
                    <a:pt x="58445" y="5956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" name="object 144"/>
            <p:cNvSpPr/>
            <p:nvPr/>
          </p:nvSpPr>
          <p:spPr>
            <a:xfrm>
              <a:off x="2169321" y="3764216"/>
              <a:ext cx="58419" cy="23495"/>
            </a:xfrm>
            <a:custGeom>
              <a:avLst/>
              <a:gdLst/>
              <a:ahLst/>
              <a:cxnLst/>
              <a:rect l="l" t="t" r="r" b="b"/>
              <a:pathLst>
                <a:path w="58419" h="23495">
                  <a:moveTo>
                    <a:pt x="1333" y="0"/>
                  </a:moveTo>
                  <a:lnTo>
                    <a:pt x="0" y="18008"/>
                  </a:lnTo>
                  <a:lnTo>
                    <a:pt x="57137" y="23088"/>
                  </a:lnTo>
                  <a:lnTo>
                    <a:pt x="58356" y="5067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" name="object 145"/>
            <p:cNvSpPr/>
            <p:nvPr/>
          </p:nvSpPr>
          <p:spPr>
            <a:xfrm>
              <a:off x="2273399" y="3781158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5" h="19685">
                  <a:moveTo>
                    <a:pt x="431" y="0"/>
                  </a:moveTo>
                  <a:lnTo>
                    <a:pt x="0" y="18072"/>
                  </a:lnTo>
                  <a:lnTo>
                    <a:pt x="57404" y="19545"/>
                  </a:lnTo>
                  <a:lnTo>
                    <a:pt x="57696" y="1473"/>
                  </a:lnTo>
                  <a:lnTo>
                    <a:pt x="431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" name="object 146"/>
            <p:cNvSpPr/>
            <p:nvPr/>
          </p:nvSpPr>
          <p:spPr>
            <a:xfrm>
              <a:off x="2381978" y="3781220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5" h="19050">
                  <a:moveTo>
                    <a:pt x="165" y="0"/>
                  </a:moveTo>
                  <a:lnTo>
                    <a:pt x="0" y="18072"/>
                  </a:lnTo>
                  <a:lnTo>
                    <a:pt x="57416" y="18453"/>
                  </a:lnTo>
                  <a:lnTo>
                    <a:pt x="57429" y="38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" name="object 147"/>
            <p:cNvSpPr/>
            <p:nvPr/>
          </p:nvSpPr>
          <p:spPr>
            <a:xfrm>
              <a:off x="2491618" y="3777006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5" h="19050">
                  <a:moveTo>
                    <a:pt x="57238" y="0"/>
                  </a:moveTo>
                  <a:lnTo>
                    <a:pt x="0" y="431"/>
                  </a:lnTo>
                  <a:lnTo>
                    <a:pt x="63" y="18503"/>
                  </a:lnTo>
                  <a:lnTo>
                    <a:pt x="57404" y="18072"/>
                  </a:lnTo>
                  <a:lnTo>
                    <a:pt x="57238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" name="object 148"/>
            <p:cNvSpPr/>
            <p:nvPr/>
          </p:nvSpPr>
          <p:spPr>
            <a:xfrm>
              <a:off x="2602268" y="3775194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5" h="19685">
                  <a:moveTo>
                    <a:pt x="57251" y="0"/>
                  </a:moveTo>
                  <a:lnTo>
                    <a:pt x="0" y="1028"/>
                  </a:lnTo>
                  <a:lnTo>
                    <a:pt x="254" y="19113"/>
                  </a:lnTo>
                  <a:lnTo>
                    <a:pt x="57492" y="18072"/>
                  </a:lnTo>
                  <a:lnTo>
                    <a:pt x="57251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" name="object 149"/>
            <p:cNvSpPr/>
            <p:nvPr/>
          </p:nvSpPr>
          <p:spPr>
            <a:xfrm>
              <a:off x="2709392" y="3753357"/>
              <a:ext cx="147320" cy="29209"/>
            </a:xfrm>
            <a:custGeom>
              <a:avLst/>
              <a:gdLst/>
              <a:ahLst/>
              <a:cxnLst/>
              <a:rect l="l" t="t" r="r" b="b"/>
              <a:pathLst>
                <a:path w="147319" h="29210">
                  <a:moveTo>
                    <a:pt x="58267" y="24282"/>
                  </a:moveTo>
                  <a:lnTo>
                    <a:pt x="57226" y="6248"/>
                  </a:lnTo>
                  <a:lnTo>
                    <a:pt x="0" y="10617"/>
                  </a:lnTo>
                  <a:lnTo>
                    <a:pt x="1155" y="28638"/>
                  </a:lnTo>
                  <a:lnTo>
                    <a:pt x="58267" y="24282"/>
                  </a:lnTo>
                  <a:close/>
                </a:path>
                <a:path w="147319" h="29210">
                  <a:moveTo>
                    <a:pt x="147078" y="18046"/>
                  </a:moveTo>
                  <a:lnTo>
                    <a:pt x="146113" y="0"/>
                  </a:lnTo>
                  <a:lnTo>
                    <a:pt x="88887" y="4000"/>
                  </a:lnTo>
                  <a:lnTo>
                    <a:pt x="89916" y="22034"/>
                  </a:lnTo>
                  <a:lnTo>
                    <a:pt x="147078" y="18046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" name="object 150"/>
            <p:cNvSpPr/>
            <p:nvPr/>
          </p:nvSpPr>
          <p:spPr>
            <a:xfrm>
              <a:off x="2901605" y="3756403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5" h="19050">
                  <a:moveTo>
                    <a:pt x="152" y="0"/>
                  </a:moveTo>
                  <a:lnTo>
                    <a:pt x="0" y="18084"/>
                  </a:lnTo>
                  <a:lnTo>
                    <a:pt x="57276" y="18973"/>
                  </a:lnTo>
                  <a:lnTo>
                    <a:pt x="57569" y="90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" name="object 151"/>
            <p:cNvSpPr/>
            <p:nvPr/>
          </p:nvSpPr>
          <p:spPr>
            <a:xfrm>
              <a:off x="3010265" y="3771525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5" h="19050">
                  <a:moveTo>
                    <a:pt x="304" y="0"/>
                  </a:moveTo>
                  <a:lnTo>
                    <a:pt x="0" y="18072"/>
                  </a:lnTo>
                  <a:lnTo>
                    <a:pt x="57340" y="18986"/>
                  </a:lnTo>
                  <a:lnTo>
                    <a:pt x="57492" y="91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" name="object 152"/>
            <p:cNvSpPr/>
            <p:nvPr/>
          </p:nvSpPr>
          <p:spPr>
            <a:xfrm>
              <a:off x="3164869" y="3765448"/>
              <a:ext cx="58419" cy="22225"/>
            </a:xfrm>
            <a:custGeom>
              <a:avLst/>
              <a:gdLst/>
              <a:ahLst/>
              <a:cxnLst/>
              <a:rect l="l" t="t" r="r" b="b"/>
              <a:pathLst>
                <a:path w="58419" h="22225">
                  <a:moveTo>
                    <a:pt x="1028" y="0"/>
                  </a:moveTo>
                  <a:lnTo>
                    <a:pt x="0" y="18034"/>
                  </a:lnTo>
                  <a:lnTo>
                    <a:pt x="57137" y="22110"/>
                  </a:lnTo>
                  <a:lnTo>
                    <a:pt x="58166" y="4076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" name="object 153"/>
            <p:cNvSpPr/>
            <p:nvPr/>
          </p:nvSpPr>
          <p:spPr>
            <a:xfrm>
              <a:off x="3272447" y="3775112"/>
              <a:ext cx="57785" cy="18415"/>
            </a:xfrm>
            <a:custGeom>
              <a:avLst/>
              <a:gdLst/>
              <a:ahLst/>
              <a:cxnLst/>
              <a:rect l="l" t="t" r="r" b="b"/>
              <a:pathLst>
                <a:path w="57785" h="18414">
                  <a:moveTo>
                    <a:pt x="57264" y="0"/>
                  </a:moveTo>
                  <a:lnTo>
                    <a:pt x="0" y="0"/>
                  </a:lnTo>
                  <a:lnTo>
                    <a:pt x="0" y="18072"/>
                  </a:lnTo>
                  <a:lnTo>
                    <a:pt x="57264" y="18072"/>
                  </a:lnTo>
                  <a:lnTo>
                    <a:pt x="5726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" name="object 154"/>
            <p:cNvSpPr/>
            <p:nvPr/>
          </p:nvSpPr>
          <p:spPr>
            <a:xfrm>
              <a:off x="3380206" y="3771062"/>
              <a:ext cx="58419" cy="20955"/>
            </a:xfrm>
            <a:custGeom>
              <a:avLst/>
              <a:gdLst/>
              <a:ahLst/>
              <a:cxnLst/>
              <a:rect l="l" t="t" r="r" b="b"/>
              <a:pathLst>
                <a:path w="58420" h="20954">
                  <a:moveTo>
                    <a:pt x="57213" y="0"/>
                  </a:moveTo>
                  <a:lnTo>
                    <a:pt x="0" y="2679"/>
                  </a:lnTo>
                  <a:lnTo>
                    <a:pt x="673" y="20739"/>
                  </a:lnTo>
                  <a:lnTo>
                    <a:pt x="57886" y="18059"/>
                  </a:lnTo>
                  <a:lnTo>
                    <a:pt x="57213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" name="object 155"/>
            <p:cNvSpPr/>
            <p:nvPr/>
          </p:nvSpPr>
          <p:spPr>
            <a:xfrm>
              <a:off x="3490202" y="3766043"/>
              <a:ext cx="57785" cy="18415"/>
            </a:xfrm>
            <a:custGeom>
              <a:avLst/>
              <a:gdLst/>
              <a:ahLst/>
              <a:cxnLst/>
              <a:rect l="l" t="t" r="r" b="b"/>
              <a:pathLst>
                <a:path w="57785" h="18414">
                  <a:moveTo>
                    <a:pt x="57238" y="0"/>
                  </a:moveTo>
                  <a:lnTo>
                    <a:pt x="0" y="25"/>
                  </a:lnTo>
                  <a:lnTo>
                    <a:pt x="0" y="18097"/>
                  </a:lnTo>
                  <a:lnTo>
                    <a:pt x="57264" y="18072"/>
                  </a:lnTo>
                  <a:lnTo>
                    <a:pt x="57238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" name="object 156"/>
            <p:cNvSpPr/>
            <p:nvPr/>
          </p:nvSpPr>
          <p:spPr>
            <a:xfrm>
              <a:off x="3597169" y="3760170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5" h="19685">
                  <a:moveTo>
                    <a:pt x="56883" y="0"/>
                  </a:moveTo>
                  <a:lnTo>
                    <a:pt x="28451" y="966"/>
                  </a:lnTo>
                  <a:lnTo>
                    <a:pt x="0" y="1600"/>
                  </a:lnTo>
                  <a:lnTo>
                    <a:pt x="241" y="19672"/>
                  </a:lnTo>
                  <a:lnTo>
                    <a:pt x="28854" y="19037"/>
                  </a:lnTo>
                  <a:lnTo>
                    <a:pt x="57467" y="18059"/>
                  </a:lnTo>
                  <a:lnTo>
                    <a:pt x="5688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" name="object 157"/>
            <p:cNvSpPr/>
            <p:nvPr/>
          </p:nvSpPr>
          <p:spPr>
            <a:xfrm>
              <a:off x="3704699" y="3757922"/>
              <a:ext cx="58419" cy="21590"/>
            </a:xfrm>
            <a:custGeom>
              <a:avLst/>
              <a:gdLst/>
              <a:ahLst/>
              <a:cxnLst/>
              <a:rect l="l" t="t" r="r" b="b"/>
              <a:pathLst>
                <a:path w="58420" h="21589">
                  <a:moveTo>
                    <a:pt x="57213" y="0"/>
                  </a:moveTo>
                  <a:lnTo>
                    <a:pt x="0" y="3505"/>
                  </a:lnTo>
                  <a:lnTo>
                    <a:pt x="863" y="21551"/>
                  </a:lnTo>
                  <a:lnTo>
                    <a:pt x="58026" y="18046"/>
                  </a:lnTo>
                  <a:lnTo>
                    <a:pt x="5721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" name="object 158"/>
            <p:cNvSpPr/>
            <p:nvPr/>
          </p:nvSpPr>
          <p:spPr>
            <a:xfrm>
              <a:off x="3814554" y="3754188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5" h="19685">
                  <a:moveTo>
                    <a:pt x="57505" y="0"/>
                  </a:moveTo>
                  <a:lnTo>
                    <a:pt x="28757" y="484"/>
                  </a:lnTo>
                  <a:lnTo>
                    <a:pt x="0" y="1320"/>
                  </a:lnTo>
                  <a:lnTo>
                    <a:pt x="495" y="19380"/>
                  </a:lnTo>
                  <a:lnTo>
                    <a:pt x="29084" y="18554"/>
                  </a:lnTo>
                  <a:lnTo>
                    <a:pt x="57683" y="18072"/>
                  </a:lnTo>
                  <a:lnTo>
                    <a:pt x="57505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" name="object 159"/>
            <p:cNvSpPr/>
            <p:nvPr/>
          </p:nvSpPr>
          <p:spPr>
            <a:xfrm>
              <a:off x="3919671" y="3752203"/>
              <a:ext cx="58419" cy="22860"/>
            </a:xfrm>
            <a:custGeom>
              <a:avLst/>
              <a:gdLst/>
              <a:ahLst/>
              <a:cxnLst/>
              <a:rect l="l" t="t" r="r" b="b"/>
              <a:pathLst>
                <a:path w="58420" h="22860">
                  <a:moveTo>
                    <a:pt x="56007" y="0"/>
                  </a:moveTo>
                  <a:lnTo>
                    <a:pt x="41937" y="1630"/>
                  </a:lnTo>
                  <a:lnTo>
                    <a:pt x="27917" y="2955"/>
                  </a:lnTo>
                  <a:lnTo>
                    <a:pt x="13941" y="3886"/>
                  </a:lnTo>
                  <a:lnTo>
                    <a:pt x="0" y="4330"/>
                  </a:lnTo>
                  <a:lnTo>
                    <a:pt x="177" y="22402"/>
                  </a:lnTo>
                  <a:lnTo>
                    <a:pt x="14661" y="21945"/>
                  </a:lnTo>
                  <a:lnTo>
                    <a:pt x="29097" y="20985"/>
                  </a:lnTo>
                  <a:lnTo>
                    <a:pt x="43477" y="19622"/>
                  </a:lnTo>
                  <a:lnTo>
                    <a:pt x="57797" y="17957"/>
                  </a:lnTo>
                  <a:lnTo>
                    <a:pt x="56007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" name="object 160"/>
            <p:cNvSpPr/>
            <p:nvPr/>
          </p:nvSpPr>
          <p:spPr>
            <a:xfrm>
              <a:off x="4028382" y="3746484"/>
              <a:ext cx="58419" cy="23495"/>
            </a:xfrm>
            <a:custGeom>
              <a:avLst/>
              <a:gdLst/>
              <a:ahLst/>
              <a:cxnLst/>
              <a:rect l="l" t="t" r="r" b="b"/>
              <a:pathLst>
                <a:path w="58420" h="23495">
                  <a:moveTo>
                    <a:pt x="57391" y="0"/>
                  </a:moveTo>
                  <a:lnTo>
                    <a:pt x="43000" y="882"/>
                  </a:lnTo>
                  <a:lnTo>
                    <a:pt x="28633" y="2070"/>
                  </a:lnTo>
                  <a:lnTo>
                    <a:pt x="14298" y="3514"/>
                  </a:lnTo>
                  <a:lnTo>
                    <a:pt x="0" y="5168"/>
                  </a:lnTo>
                  <a:lnTo>
                    <a:pt x="1752" y="23139"/>
                  </a:lnTo>
                  <a:lnTo>
                    <a:pt x="15858" y="21500"/>
                  </a:lnTo>
                  <a:lnTo>
                    <a:pt x="29951" y="20080"/>
                  </a:lnTo>
                  <a:lnTo>
                    <a:pt x="44041" y="18919"/>
                  </a:lnTo>
                  <a:lnTo>
                    <a:pt x="58140" y="18059"/>
                  </a:lnTo>
                  <a:lnTo>
                    <a:pt x="57391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61" name="object 16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684981" y="4421699"/>
              <a:ext cx="124047" cy="125812"/>
            </a:xfrm>
            <a:prstGeom prst="rect">
              <a:avLst/>
            </a:prstGeom>
          </p:spPr>
        </p:pic>
        <p:sp>
          <p:nvSpPr>
            <p:cNvPr id="162" name="object 162"/>
            <p:cNvSpPr/>
            <p:nvPr/>
          </p:nvSpPr>
          <p:spPr>
            <a:xfrm>
              <a:off x="1585246" y="4406997"/>
              <a:ext cx="65405" cy="20955"/>
            </a:xfrm>
            <a:custGeom>
              <a:avLst/>
              <a:gdLst/>
              <a:ahLst/>
              <a:cxnLst/>
              <a:rect l="l" t="t" r="r" b="b"/>
              <a:pathLst>
                <a:path w="65405" h="20954">
                  <a:moveTo>
                    <a:pt x="1333" y="0"/>
                  </a:moveTo>
                  <a:lnTo>
                    <a:pt x="0" y="16078"/>
                  </a:lnTo>
                  <a:lnTo>
                    <a:pt x="48191" y="19403"/>
                  </a:lnTo>
                  <a:lnTo>
                    <a:pt x="64325" y="20345"/>
                  </a:lnTo>
                  <a:lnTo>
                    <a:pt x="65290" y="4241"/>
                  </a:lnTo>
                  <a:lnTo>
                    <a:pt x="33312" y="2268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" name="object 163"/>
            <p:cNvSpPr/>
            <p:nvPr/>
          </p:nvSpPr>
          <p:spPr>
            <a:xfrm>
              <a:off x="1498095" y="4412247"/>
              <a:ext cx="61594" cy="51435"/>
            </a:xfrm>
            <a:custGeom>
              <a:avLst/>
              <a:gdLst/>
              <a:ahLst/>
              <a:cxnLst/>
              <a:rect l="l" t="t" r="r" b="b"/>
              <a:pathLst>
                <a:path w="61594" h="51435">
                  <a:moveTo>
                    <a:pt x="51714" y="0"/>
                  </a:moveTo>
                  <a:lnTo>
                    <a:pt x="0" y="38125"/>
                  </a:lnTo>
                  <a:lnTo>
                    <a:pt x="9601" y="51092"/>
                  </a:lnTo>
                  <a:lnTo>
                    <a:pt x="61087" y="13131"/>
                  </a:lnTo>
                  <a:lnTo>
                    <a:pt x="51714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" name="object 164"/>
            <p:cNvSpPr/>
            <p:nvPr/>
          </p:nvSpPr>
          <p:spPr>
            <a:xfrm>
              <a:off x="1473512" y="4489979"/>
              <a:ext cx="22860" cy="65405"/>
            </a:xfrm>
            <a:custGeom>
              <a:avLst/>
              <a:gdLst/>
              <a:ahLst/>
              <a:cxnLst/>
              <a:rect l="l" t="t" r="r" b="b"/>
              <a:pathLst>
                <a:path w="22859" h="65404">
                  <a:moveTo>
                    <a:pt x="6388" y="0"/>
                  </a:moveTo>
                  <a:lnTo>
                    <a:pt x="1106" y="47950"/>
                  </a:lnTo>
                  <a:lnTo>
                    <a:pt x="401" y="56134"/>
                  </a:lnTo>
                  <a:lnTo>
                    <a:pt x="0" y="64668"/>
                  </a:lnTo>
                  <a:lnTo>
                    <a:pt x="16128" y="65290"/>
                  </a:lnTo>
                  <a:lnTo>
                    <a:pt x="16471" y="57533"/>
                  </a:lnTo>
                  <a:lnTo>
                    <a:pt x="17148" y="49642"/>
                  </a:lnTo>
                  <a:lnTo>
                    <a:pt x="22402" y="1866"/>
                  </a:lnTo>
                  <a:lnTo>
                    <a:pt x="6388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65" name="object 16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476928" y="4584222"/>
              <a:ext cx="116973" cy="130012"/>
            </a:xfrm>
            <a:prstGeom prst="rect">
              <a:avLst/>
            </a:prstGeom>
          </p:spPr>
        </p:pic>
        <p:sp>
          <p:nvSpPr>
            <p:cNvPr id="166" name="object 166"/>
            <p:cNvSpPr/>
            <p:nvPr/>
          </p:nvSpPr>
          <p:spPr>
            <a:xfrm>
              <a:off x="1624343" y="4710804"/>
              <a:ext cx="62230" cy="36830"/>
            </a:xfrm>
            <a:custGeom>
              <a:avLst/>
              <a:gdLst/>
              <a:ahLst/>
              <a:cxnLst/>
              <a:rect l="l" t="t" r="r" b="b"/>
              <a:pathLst>
                <a:path w="62230" h="36829">
                  <a:moveTo>
                    <a:pt x="6121" y="0"/>
                  </a:moveTo>
                  <a:lnTo>
                    <a:pt x="0" y="16725"/>
                  </a:lnTo>
                  <a:lnTo>
                    <a:pt x="14236" y="22999"/>
                  </a:lnTo>
                  <a:lnTo>
                    <a:pt x="19024" y="24942"/>
                  </a:lnTo>
                  <a:lnTo>
                    <a:pt x="23964" y="26479"/>
                  </a:lnTo>
                  <a:lnTo>
                    <a:pt x="36159" y="30761"/>
                  </a:lnTo>
                  <a:lnTo>
                    <a:pt x="43602" y="32907"/>
                  </a:lnTo>
                  <a:lnTo>
                    <a:pt x="58623" y="36728"/>
                  </a:lnTo>
                  <a:lnTo>
                    <a:pt x="61760" y="18999"/>
                  </a:lnTo>
                  <a:lnTo>
                    <a:pt x="47539" y="15386"/>
                  </a:lnTo>
                  <a:lnTo>
                    <a:pt x="40486" y="13355"/>
                  </a:lnTo>
                  <a:lnTo>
                    <a:pt x="28905" y="9271"/>
                  </a:lnTo>
                  <a:lnTo>
                    <a:pt x="24218" y="7835"/>
                  </a:lnTo>
                  <a:lnTo>
                    <a:pt x="19659" y="5981"/>
                  </a:lnTo>
                  <a:lnTo>
                    <a:pt x="6121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" name="object 167"/>
            <p:cNvSpPr/>
            <p:nvPr/>
          </p:nvSpPr>
          <p:spPr>
            <a:xfrm>
              <a:off x="1734698" y="4736811"/>
              <a:ext cx="59055" cy="24130"/>
            </a:xfrm>
            <a:custGeom>
              <a:avLst/>
              <a:gdLst/>
              <a:ahLst/>
              <a:cxnLst/>
              <a:rect l="l" t="t" r="r" b="b"/>
              <a:pathLst>
                <a:path w="59055" h="24129">
                  <a:moveTo>
                    <a:pt x="1511" y="0"/>
                  </a:moveTo>
                  <a:lnTo>
                    <a:pt x="0" y="17995"/>
                  </a:lnTo>
                  <a:lnTo>
                    <a:pt x="57200" y="23774"/>
                  </a:lnTo>
                  <a:lnTo>
                    <a:pt x="58585" y="5765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" name="object 168"/>
            <p:cNvSpPr/>
            <p:nvPr/>
          </p:nvSpPr>
          <p:spPr>
            <a:xfrm>
              <a:off x="1845276" y="4744799"/>
              <a:ext cx="58419" cy="23495"/>
            </a:xfrm>
            <a:custGeom>
              <a:avLst/>
              <a:gdLst/>
              <a:ahLst/>
              <a:cxnLst/>
              <a:rect l="l" t="t" r="r" b="b"/>
              <a:pathLst>
                <a:path w="58419" h="23495">
                  <a:moveTo>
                    <a:pt x="1282" y="0"/>
                  </a:moveTo>
                  <a:lnTo>
                    <a:pt x="0" y="18021"/>
                  </a:lnTo>
                  <a:lnTo>
                    <a:pt x="57238" y="22885"/>
                  </a:lnTo>
                  <a:lnTo>
                    <a:pt x="58394" y="4851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" name="object 169"/>
            <p:cNvSpPr/>
            <p:nvPr/>
          </p:nvSpPr>
          <p:spPr>
            <a:xfrm>
              <a:off x="1954827" y="4740100"/>
              <a:ext cx="57785" cy="18415"/>
            </a:xfrm>
            <a:custGeom>
              <a:avLst/>
              <a:gdLst/>
              <a:ahLst/>
              <a:cxnLst/>
              <a:rect l="l" t="t" r="r" b="b"/>
              <a:pathLst>
                <a:path w="57785" h="18414">
                  <a:moveTo>
                    <a:pt x="114" y="0"/>
                  </a:moveTo>
                  <a:lnTo>
                    <a:pt x="0" y="18072"/>
                  </a:lnTo>
                  <a:lnTo>
                    <a:pt x="57289" y="18338"/>
                  </a:lnTo>
                  <a:lnTo>
                    <a:pt x="57302" y="266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" name="object 170"/>
            <p:cNvSpPr/>
            <p:nvPr/>
          </p:nvSpPr>
          <p:spPr>
            <a:xfrm>
              <a:off x="2058542" y="4737035"/>
              <a:ext cx="59055" cy="24130"/>
            </a:xfrm>
            <a:custGeom>
              <a:avLst/>
              <a:gdLst/>
              <a:ahLst/>
              <a:cxnLst/>
              <a:rect l="l" t="t" r="r" b="b"/>
              <a:pathLst>
                <a:path w="59055" h="24129">
                  <a:moveTo>
                    <a:pt x="1549" y="0"/>
                  </a:moveTo>
                  <a:lnTo>
                    <a:pt x="0" y="17995"/>
                  </a:lnTo>
                  <a:lnTo>
                    <a:pt x="57010" y="23964"/>
                  </a:lnTo>
                  <a:lnTo>
                    <a:pt x="58445" y="5956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" name="object 171"/>
            <p:cNvSpPr/>
            <p:nvPr/>
          </p:nvSpPr>
          <p:spPr>
            <a:xfrm>
              <a:off x="2169321" y="4753194"/>
              <a:ext cx="58419" cy="23495"/>
            </a:xfrm>
            <a:custGeom>
              <a:avLst/>
              <a:gdLst/>
              <a:ahLst/>
              <a:cxnLst/>
              <a:rect l="l" t="t" r="r" b="b"/>
              <a:pathLst>
                <a:path w="58419" h="23495">
                  <a:moveTo>
                    <a:pt x="1333" y="0"/>
                  </a:moveTo>
                  <a:lnTo>
                    <a:pt x="0" y="18008"/>
                  </a:lnTo>
                  <a:lnTo>
                    <a:pt x="57137" y="23088"/>
                  </a:lnTo>
                  <a:lnTo>
                    <a:pt x="58356" y="5067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" name="object 172"/>
            <p:cNvSpPr/>
            <p:nvPr/>
          </p:nvSpPr>
          <p:spPr>
            <a:xfrm>
              <a:off x="2273399" y="4770136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5" h="19685">
                  <a:moveTo>
                    <a:pt x="431" y="0"/>
                  </a:moveTo>
                  <a:lnTo>
                    <a:pt x="0" y="18072"/>
                  </a:lnTo>
                  <a:lnTo>
                    <a:pt x="57404" y="19545"/>
                  </a:lnTo>
                  <a:lnTo>
                    <a:pt x="57696" y="1473"/>
                  </a:lnTo>
                  <a:lnTo>
                    <a:pt x="431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" name="object 173"/>
            <p:cNvSpPr/>
            <p:nvPr/>
          </p:nvSpPr>
          <p:spPr>
            <a:xfrm>
              <a:off x="2381978" y="4770198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5" h="19050">
                  <a:moveTo>
                    <a:pt x="165" y="0"/>
                  </a:moveTo>
                  <a:lnTo>
                    <a:pt x="0" y="18072"/>
                  </a:lnTo>
                  <a:lnTo>
                    <a:pt x="57416" y="18453"/>
                  </a:lnTo>
                  <a:lnTo>
                    <a:pt x="57429" y="381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" name="object 174"/>
            <p:cNvSpPr/>
            <p:nvPr/>
          </p:nvSpPr>
          <p:spPr>
            <a:xfrm>
              <a:off x="2491618" y="4765984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5" h="19050">
                  <a:moveTo>
                    <a:pt x="57238" y="0"/>
                  </a:moveTo>
                  <a:lnTo>
                    <a:pt x="0" y="431"/>
                  </a:lnTo>
                  <a:lnTo>
                    <a:pt x="63" y="18503"/>
                  </a:lnTo>
                  <a:lnTo>
                    <a:pt x="57404" y="18072"/>
                  </a:lnTo>
                  <a:lnTo>
                    <a:pt x="57238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" name="object 175"/>
            <p:cNvSpPr/>
            <p:nvPr/>
          </p:nvSpPr>
          <p:spPr>
            <a:xfrm>
              <a:off x="2602268" y="4764172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5" h="19685">
                  <a:moveTo>
                    <a:pt x="57251" y="0"/>
                  </a:moveTo>
                  <a:lnTo>
                    <a:pt x="0" y="1028"/>
                  </a:lnTo>
                  <a:lnTo>
                    <a:pt x="254" y="19100"/>
                  </a:lnTo>
                  <a:lnTo>
                    <a:pt x="57492" y="18072"/>
                  </a:lnTo>
                  <a:lnTo>
                    <a:pt x="57251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" name="object 176"/>
            <p:cNvSpPr/>
            <p:nvPr/>
          </p:nvSpPr>
          <p:spPr>
            <a:xfrm>
              <a:off x="2709392" y="4742332"/>
              <a:ext cx="147320" cy="29209"/>
            </a:xfrm>
            <a:custGeom>
              <a:avLst/>
              <a:gdLst/>
              <a:ahLst/>
              <a:cxnLst/>
              <a:rect l="l" t="t" r="r" b="b"/>
              <a:pathLst>
                <a:path w="147319" h="29210">
                  <a:moveTo>
                    <a:pt x="58267" y="24282"/>
                  </a:moveTo>
                  <a:lnTo>
                    <a:pt x="57226" y="6248"/>
                  </a:lnTo>
                  <a:lnTo>
                    <a:pt x="0" y="10617"/>
                  </a:lnTo>
                  <a:lnTo>
                    <a:pt x="1155" y="28638"/>
                  </a:lnTo>
                  <a:lnTo>
                    <a:pt x="58267" y="24282"/>
                  </a:lnTo>
                  <a:close/>
                </a:path>
                <a:path w="147319" h="29210">
                  <a:moveTo>
                    <a:pt x="147078" y="18046"/>
                  </a:moveTo>
                  <a:lnTo>
                    <a:pt x="146113" y="0"/>
                  </a:lnTo>
                  <a:lnTo>
                    <a:pt x="88887" y="4000"/>
                  </a:lnTo>
                  <a:lnTo>
                    <a:pt x="89916" y="22034"/>
                  </a:lnTo>
                  <a:lnTo>
                    <a:pt x="147078" y="18046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" name="object 177"/>
            <p:cNvSpPr/>
            <p:nvPr/>
          </p:nvSpPr>
          <p:spPr>
            <a:xfrm>
              <a:off x="2901605" y="4745381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5" h="19050">
                  <a:moveTo>
                    <a:pt x="152" y="0"/>
                  </a:moveTo>
                  <a:lnTo>
                    <a:pt x="0" y="18084"/>
                  </a:lnTo>
                  <a:lnTo>
                    <a:pt x="57276" y="18973"/>
                  </a:lnTo>
                  <a:lnTo>
                    <a:pt x="57569" y="90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" name="object 178"/>
            <p:cNvSpPr/>
            <p:nvPr/>
          </p:nvSpPr>
          <p:spPr>
            <a:xfrm>
              <a:off x="3010265" y="4760503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5" h="19050">
                  <a:moveTo>
                    <a:pt x="304" y="0"/>
                  </a:moveTo>
                  <a:lnTo>
                    <a:pt x="0" y="18072"/>
                  </a:lnTo>
                  <a:lnTo>
                    <a:pt x="57340" y="18986"/>
                  </a:lnTo>
                  <a:lnTo>
                    <a:pt x="57492" y="91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" name="object 179"/>
            <p:cNvSpPr/>
            <p:nvPr/>
          </p:nvSpPr>
          <p:spPr>
            <a:xfrm>
              <a:off x="3164869" y="4754426"/>
              <a:ext cx="58419" cy="22225"/>
            </a:xfrm>
            <a:custGeom>
              <a:avLst/>
              <a:gdLst/>
              <a:ahLst/>
              <a:cxnLst/>
              <a:rect l="l" t="t" r="r" b="b"/>
              <a:pathLst>
                <a:path w="58419" h="22225">
                  <a:moveTo>
                    <a:pt x="1028" y="0"/>
                  </a:moveTo>
                  <a:lnTo>
                    <a:pt x="0" y="18034"/>
                  </a:lnTo>
                  <a:lnTo>
                    <a:pt x="57137" y="22110"/>
                  </a:lnTo>
                  <a:lnTo>
                    <a:pt x="58166" y="4076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" name="object 180"/>
            <p:cNvSpPr/>
            <p:nvPr/>
          </p:nvSpPr>
          <p:spPr>
            <a:xfrm>
              <a:off x="3272447" y="4764087"/>
              <a:ext cx="57785" cy="18415"/>
            </a:xfrm>
            <a:custGeom>
              <a:avLst/>
              <a:gdLst/>
              <a:ahLst/>
              <a:cxnLst/>
              <a:rect l="l" t="t" r="r" b="b"/>
              <a:pathLst>
                <a:path w="57785" h="18414">
                  <a:moveTo>
                    <a:pt x="57264" y="0"/>
                  </a:moveTo>
                  <a:lnTo>
                    <a:pt x="0" y="0"/>
                  </a:lnTo>
                  <a:lnTo>
                    <a:pt x="0" y="18072"/>
                  </a:lnTo>
                  <a:lnTo>
                    <a:pt x="57264" y="18072"/>
                  </a:lnTo>
                  <a:lnTo>
                    <a:pt x="5726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" name="object 181"/>
            <p:cNvSpPr/>
            <p:nvPr/>
          </p:nvSpPr>
          <p:spPr>
            <a:xfrm>
              <a:off x="3380206" y="4760042"/>
              <a:ext cx="58419" cy="20955"/>
            </a:xfrm>
            <a:custGeom>
              <a:avLst/>
              <a:gdLst/>
              <a:ahLst/>
              <a:cxnLst/>
              <a:rect l="l" t="t" r="r" b="b"/>
              <a:pathLst>
                <a:path w="58420" h="20954">
                  <a:moveTo>
                    <a:pt x="57213" y="0"/>
                  </a:moveTo>
                  <a:lnTo>
                    <a:pt x="0" y="2679"/>
                  </a:lnTo>
                  <a:lnTo>
                    <a:pt x="673" y="20739"/>
                  </a:lnTo>
                  <a:lnTo>
                    <a:pt x="57886" y="18059"/>
                  </a:lnTo>
                  <a:lnTo>
                    <a:pt x="57213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" name="object 182"/>
            <p:cNvSpPr/>
            <p:nvPr/>
          </p:nvSpPr>
          <p:spPr>
            <a:xfrm>
              <a:off x="3490202" y="4755022"/>
              <a:ext cx="57785" cy="18415"/>
            </a:xfrm>
            <a:custGeom>
              <a:avLst/>
              <a:gdLst/>
              <a:ahLst/>
              <a:cxnLst/>
              <a:rect l="l" t="t" r="r" b="b"/>
              <a:pathLst>
                <a:path w="57785" h="18414">
                  <a:moveTo>
                    <a:pt x="57238" y="0"/>
                  </a:moveTo>
                  <a:lnTo>
                    <a:pt x="0" y="25"/>
                  </a:lnTo>
                  <a:lnTo>
                    <a:pt x="0" y="18097"/>
                  </a:lnTo>
                  <a:lnTo>
                    <a:pt x="57264" y="18072"/>
                  </a:lnTo>
                  <a:lnTo>
                    <a:pt x="57238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" name="object 183"/>
            <p:cNvSpPr/>
            <p:nvPr/>
          </p:nvSpPr>
          <p:spPr>
            <a:xfrm>
              <a:off x="3597169" y="4749148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5" h="19685">
                  <a:moveTo>
                    <a:pt x="56883" y="0"/>
                  </a:moveTo>
                  <a:lnTo>
                    <a:pt x="28451" y="966"/>
                  </a:lnTo>
                  <a:lnTo>
                    <a:pt x="0" y="1600"/>
                  </a:lnTo>
                  <a:lnTo>
                    <a:pt x="241" y="19672"/>
                  </a:lnTo>
                  <a:lnTo>
                    <a:pt x="28854" y="19037"/>
                  </a:lnTo>
                  <a:lnTo>
                    <a:pt x="57467" y="18059"/>
                  </a:lnTo>
                  <a:lnTo>
                    <a:pt x="5688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" name="object 184"/>
            <p:cNvSpPr/>
            <p:nvPr/>
          </p:nvSpPr>
          <p:spPr>
            <a:xfrm>
              <a:off x="3704699" y="4746899"/>
              <a:ext cx="58419" cy="21590"/>
            </a:xfrm>
            <a:custGeom>
              <a:avLst/>
              <a:gdLst/>
              <a:ahLst/>
              <a:cxnLst/>
              <a:rect l="l" t="t" r="r" b="b"/>
              <a:pathLst>
                <a:path w="58420" h="21589">
                  <a:moveTo>
                    <a:pt x="57213" y="0"/>
                  </a:moveTo>
                  <a:lnTo>
                    <a:pt x="0" y="3505"/>
                  </a:lnTo>
                  <a:lnTo>
                    <a:pt x="863" y="21551"/>
                  </a:lnTo>
                  <a:lnTo>
                    <a:pt x="58026" y="18046"/>
                  </a:lnTo>
                  <a:lnTo>
                    <a:pt x="5721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" name="object 185"/>
            <p:cNvSpPr/>
            <p:nvPr/>
          </p:nvSpPr>
          <p:spPr>
            <a:xfrm>
              <a:off x="3814554" y="4743166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5" h="19685">
                  <a:moveTo>
                    <a:pt x="57505" y="0"/>
                  </a:moveTo>
                  <a:lnTo>
                    <a:pt x="28757" y="484"/>
                  </a:lnTo>
                  <a:lnTo>
                    <a:pt x="0" y="1320"/>
                  </a:lnTo>
                  <a:lnTo>
                    <a:pt x="495" y="19380"/>
                  </a:lnTo>
                  <a:lnTo>
                    <a:pt x="29084" y="18554"/>
                  </a:lnTo>
                  <a:lnTo>
                    <a:pt x="57683" y="18072"/>
                  </a:lnTo>
                  <a:lnTo>
                    <a:pt x="57505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" name="object 186"/>
            <p:cNvSpPr/>
            <p:nvPr/>
          </p:nvSpPr>
          <p:spPr>
            <a:xfrm>
              <a:off x="3919671" y="4741181"/>
              <a:ext cx="58419" cy="22860"/>
            </a:xfrm>
            <a:custGeom>
              <a:avLst/>
              <a:gdLst/>
              <a:ahLst/>
              <a:cxnLst/>
              <a:rect l="l" t="t" r="r" b="b"/>
              <a:pathLst>
                <a:path w="58420" h="22860">
                  <a:moveTo>
                    <a:pt x="56007" y="0"/>
                  </a:moveTo>
                  <a:lnTo>
                    <a:pt x="41937" y="1630"/>
                  </a:lnTo>
                  <a:lnTo>
                    <a:pt x="27917" y="2955"/>
                  </a:lnTo>
                  <a:lnTo>
                    <a:pt x="13941" y="3886"/>
                  </a:lnTo>
                  <a:lnTo>
                    <a:pt x="0" y="4330"/>
                  </a:lnTo>
                  <a:lnTo>
                    <a:pt x="177" y="22402"/>
                  </a:lnTo>
                  <a:lnTo>
                    <a:pt x="14661" y="21945"/>
                  </a:lnTo>
                  <a:lnTo>
                    <a:pt x="29097" y="20985"/>
                  </a:lnTo>
                  <a:lnTo>
                    <a:pt x="43477" y="19622"/>
                  </a:lnTo>
                  <a:lnTo>
                    <a:pt x="57797" y="17957"/>
                  </a:lnTo>
                  <a:lnTo>
                    <a:pt x="56007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" name="object 187"/>
            <p:cNvSpPr/>
            <p:nvPr/>
          </p:nvSpPr>
          <p:spPr>
            <a:xfrm>
              <a:off x="4028382" y="4735462"/>
              <a:ext cx="58419" cy="23495"/>
            </a:xfrm>
            <a:custGeom>
              <a:avLst/>
              <a:gdLst/>
              <a:ahLst/>
              <a:cxnLst/>
              <a:rect l="l" t="t" r="r" b="b"/>
              <a:pathLst>
                <a:path w="58420" h="23495">
                  <a:moveTo>
                    <a:pt x="57391" y="0"/>
                  </a:moveTo>
                  <a:lnTo>
                    <a:pt x="43000" y="882"/>
                  </a:lnTo>
                  <a:lnTo>
                    <a:pt x="28633" y="2070"/>
                  </a:lnTo>
                  <a:lnTo>
                    <a:pt x="14298" y="3514"/>
                  </a:lnTo>
                  <a:lnTo>
                    <a:pt x="0" y="5168"/>
                  </a:lnTo>
                  <a:lnTo>
                    <a:pt x="1752" y="23139"/>
                  </a:lnTo>
                  <a:lnTo>
                    <a:pt x="15858" y="21500"/>
                  </a:lnTo>
                  <a:lnTo>
                    <a:pt x="29951" y="20080"/>
                  </a:lnTo>
                  <a:lnTo>
                    <a:pt x="44041" y="18919"/>
                  </a:lnTo>
                  <a:lnTo>
                    <a:pt x="58140" y="18059"/>
                  </a:lnTo>
                  <a:lnTo>
                    <a:pt x="57391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8" name="object 18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055574" y="2977831"/>
              <a:ext cx="124045" cy="125799"/>
            </a:xfrm>
            <a:prstGeom prst="rect">
              <a:avLst/>
            </a:prstGeom>
          </p:spPr>
        </p:pic>
        <p:sp>
          <p:nvSpPr>
            <p:cNvPr id="189" name="object 189"/>
            <p:cNvSpPr/>
            <p:nvPr/>
          </p:nvSpPr>
          <p:spPr>
            <a:xfrm>
              <a:off x="1955839" y="2963118"/>
              <a:ext cx="65405" cy="20955"/>
            </a:xfrm>
            <a:custGeom>
              <a:avLst/>
              <a:gdLst/>
              <a:ahLst/>
              <a:cxnLst/>
              <a:rect l="l" t="t" r="r" b="b"/>
              <a:pathLst>
                <a:path w="65405" h="20955">
                  <a:moveTo>
                    <a:pt x="1333" y="0"/>
                  </a:moveTo>
                  <a:lnTo>
                    <a:pt x="0" y="16078"/>
                  </a:lnTo>
                  <a:lnTo>
                    <a:pt x="48191" y="19403"/>
                  </a:lnTo>
                  <a:lnTo>
                    <a:pt x="64325" y="20345"/>
                  </a:lnTo>
                  <a:lnTo>
                    <a:pt x="65290" y="4241"/>
                  </a:lnTo>
                  <a:lnTo>
                    <a:pt x="33312" y="2268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" name="object 190"/>
            <p:cNvSpPr/>
            <p:nvPr/>
          </p:nvSpPr>
          <p:spPr>
            <a:xfrm>
              <a:off x="1868689" y="2968368"/>
              <a:ext cx="61594" cy="51435"/>
            </a:xfrm>
            <a:custGeom>
              <a:avLst/>
              <a:gdLst/>
              <a:ahLst/>
              <a:cxnLst/>
              <a:rect l="l" t="t" r="r" b="b"/>
              <a:pathLst>
                <a:path w="61594" h="51435">
                  <a:moveTo>
                    <a:pt x="51714" y="0"/>
                  </a:moveTo>
                  <a:lnTo>
                    <a:pt x="0" y="38125"/>
                  </a:lnTo>
                  <a:lnTo>
                    <a:pt x="9601" y="51092"/>
                  </a:lnTo>
                  <a:lnTo>
                    <a:pt x="61087" y="13131"/>
                  </a:lnTo>
                  <a:lnTo>
                    <a:pt x="51714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" name="object 191"/>
            <p:cNvSpPr/>
            <p:nvPr/>
          </p:nvSpPr>
          <p:spPr>
            <a:xfrm>
              <a:off x="1844104" y="3046099"/>
              <a:ext cx="22860" cy="65405"/>
            </a:xfrm>
            <a:custGeom>
              <a:avLst/>
              <a:gdLst/>
              <a:ahLst/>
              <a:cxnLst/>
              <a:rect l="l" t="t" r="r" b="b"/>
              <a:pathLst>
                <a:path w="22860" h="65405">
                  <a:moveTo>
                    <a:pt x="6388" y="0"/>
                  </a:moveTo>
                  <a:lnTo>
                    <a:pt x="1106" y="47950"/>
                  </a:lnTo>
                  <a:lnTo>
                    <a:pt x="401" y="56134"/>
                  </a:lnTo>
                  <a:lnTo>
                    <a:pt x="0" y="64668"/>
                  </a:lnTo>
                  <a:lnTo>
                    <a:pt x="16129" y="65290"/>
                  </a:lnTo>
                  <a:lnTo>
                    <a:pt x="16471" y="57533"/>
                  </a:lnTo>
                  <a:lnTo>
                    <a:pt x="17148" y="49642"/>
                  </a:lnTo>
                  <a:lnTo>
                    <a:pt x="22402" y="1866"/>
                  </a:lnTo>
                  <a:lnTo>
                    <a:pt x="6388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2" name="object 19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47522" y="3140341"/>
              <a:ext cx="116972" cy="130013"/>
            </a:xfrm>
            <a:prstGeom prst="rect">
              <a:avLst/>
            </a:prstGeom>
          </p:spPr>
        </p:pic>
        <p:sp>
          <p:nvSpPr>
            <p:cNvPr id="193" name="object 193"/>
            <p:cNvSpPr/>
            <p:nvPr/>
          </p:nvSpPr>
          <p:spPr>
            <a:xfrm>
              <a:off x="1994936" y="3266925"/>
              <a:ext cx="62230" cy="36830"/>
            </a:xfrm>
            <a:custGeom>
              <a:avLst/>
              <a:gdLst/>
              <a:ahLst/>
              <a:cxnLst/>
              <a:rect l="l" t="t" r="r" b="b"/>
              <a:pathLst>
                <a:path w="62230" h="36829">
                  <a:moveTo>
                    <a:pt x="6121" y="0"/>
                  </a:moveTo>
                  <a:lnTo>
                    <a:pt x="0" y="16725"/>
                  </a:lnTo>
                  <a:lnTo>
                    <a:pt x="14236" y="22999"/>
                  </a:lnTo>
                  <a:lnTo>
                    <a:pt x="19024" y="24955"/>
                  </a:lnTo>
                  <a:lnTo>
                    <a:pt x="23964" y="26479"/>
                  </a:lnTo>
                  <a:lnTo>
                    <a:pt x="36159" y="30766"/>
                  </a:lnTo>
                  <a:lnTo>
                    <a:pt x="43602" y="32908"/>
                  </a:lnTo>
                  <a:lnTo>
                    <a:pt x="58623" y="36728"/>
                  </a:lnTo>
                  <a:lnTo>
                    <a:pt x="61760" y="18999"/>
                  </a:lnTo>
                  <a:lnTo>
                    <a:pt x="47539" y="15386"/>
                  </a:lnTo>
                  <a:lnTo>
                    <a:pt x="40486" y="13355"/>
                  </a:lnTo>
                  <a:lnTo>
                    <a:pt x="28905" y="9270"/>
                  </a:lnTo>
                  <a:lnTo>
                    <a:pt x="24218" y="7835"/>
                  </a:lnTo>
                  <a:lnTo>
                    <a:pt x="19659" y="5981"/>
                  </a:lnTo>
                  <a:lnTo>
                    <a:pt x="6121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" name="object 194"/>
            <p:cNvSpPr/>
            <p:nvPr/>
          </p:nvSpPr>
          <p:spPr>
            <a:xfrm>
              <a:off x="2105291" y="3292932"/>
              <a:ext cx="59055" cy="24130"/>
            </a:xfrm>
            <a:custGeom>
              <a:avLst/>
              <a:gdLst/>
              <a:ahLst/>
              <a:cxnLst/>
              <a:rect l="l" t="t" r="r" b="b"/>
              <a:pathLst>
                <a:path w="59055" h="24129">
                  <a:moveTo>
                    <a:pt x="1511" y="0"/>
                  </a:moveTo>
                  <a:lnTo>
                    <a:pt x="0" y="17995"/>
                  </a:lnTo>
                  <a:lnTo>
                    <a:pt x="57200" y="23774"/>
                  </a:lnTo>
                  <a:lnTo>
                    <a:pt x="58585" y="5765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" name="object 195"/>
            <p:cNvSpPr/>
            <p:nvPr/>
          </p:nvSpPr>
          <p:spPr>
            <a:xfrm>
              <a:off x="2215869" y="3300919"/>
              <a:ext cx="58419" cy="23495"/>
            </a:xfrm>
            <a:custGeom>
              <a:avLst/>
              <a:gdLst/>
              <a:ahLst/>
              <a:cxnLst/>
              <a:rect l="l" t="t" r="r" b="b"/>
              <a:pathLst>
                <a:path w="58419" h="23495">
                  <a:moveTo>
                    <a:pt x="1282" y="0"/>
                  </a:moveTo>
                  <a:lnTo>
                    <a:pt x="0" y="18021"/>
                  </a:lnTo>
                  <a:lnTo>
                    <a:pt x="57238" y="22885"/>
                  </a:lnTo>
                  <a:lnTo>
                    <a:pt x="58394" y="4851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" name="object 196"/>
            <p:cNvSpPr/>
            <p:nvPr/>
          </p:nvSpPr>
          <p:spPr>
            <a:xfrm>
              <a:off x="2325419" y="3296221"/>
              <a:ext cx="57785" cy="18415"/>
            </a:xfrm>
            <a:custGeom>
              <a:avLst/>
              <a:gdLst/>
              <a:ahLst/>
              <a:cxnLst/>
              <a:rect l="l" t="t" r="r" b="b"/>
              <a:pathLst>
                <a:path w="57785" h="18414">
                  <a:moveTo>
                    <a:pt x="114" y="0"/>
                  </a:moveTo>
                  <a:lnTo>
                    <a:pt x="0" y="18072"/>
                  </a:lnTo>
                  <a:lnTo>
                    <a:pt x="57289" y="18338"/>
                  </a:lnTo>
                  <a:lnTo>
                    <a:pt x="57302" y="266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" name="object 197"/>
            <p:cNvSpPr/>
            <p:nvPr/>
          </p:nvSpPr>
          <p:spPr>
            <a:xfrm>
              <a:off x="2429135" y="3293154"/>
              <a:ext cx="59055" cy="24130"/>
            </a:xfrm>
            <a:custGeom>
              <a:avLst/>
              <a:gdLst/>
              <a:ahLst/>
              <a:cxnLst/>
              <a:rect l="l" t="t" r="r" b="b"/>
              <a:pathLst>
                <a:path w="59055" h="24129">
                  <a:moveTo>
                    <a:pt x="1549" y="0"/>
                  </a:moveTo>
                  <a:lnTo>
                    <a:pt x="0" y="17995"/>
                  </a:lnTo>
                  <a:lnTo>
                    <a:pt x="57010" y="23964"/>
                  </a:lnTo>
                  <a:lnTo>
                    <a:pt x="58445" y="5956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" name="object 198"/>
            <p:cNvSpPr/>
            <p:nvPr/>
          </p:nvSpPr>
          <p:spPr>
            <a:xfrm>
              <a:off x="2539914" y="3309315"/>
              <a:ext cx="58419" cy="23495"/>
            </a:xfrm>
            <a:custGeom>
              <a:avLst/>
              <a:gdLst/>
              <a:ahLst/>
              <a:cxnLst/>
              <a:rect l="l" t="t" r="r" b="b"/>
              <a:pathLst>
                <a:path w="58419" h="23495">
                  <a:moveTo>
                    <a:pt x="1333" y="0"/>
                  </a:moveTo>
                  <a:lnTo>
                    <a:pt x="0" y="18008"/>
                  </a:lnTo>
                  <a:lnTo>
                    <a:pt x="57137" y="23088"/>
                  </a:lnTo>
                  <a:lnTo>
                    <a:pt x="58356" y="5067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" name="object 199"/>
            <p:cNvSpPr/>
            <p:nvPr/>
          </p:nvSpPr>
          <p:spPr>
            <a:xfrm>
              <a:off x="2643992" y="3326255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5" h="19685">
                  <a:moveTo>
                    <a:pt x="431" y="0"/>
                  </a:moveTo>
                  <a:lnTo>
                    <a:pt x="0" y="18072"/>
                  </a:lnTo>
                  <a:lnTo>
                    <a:pt x="57404" y="19545"/>
                  </a:lnTo>
                  <a:lnTo>
                    <a:pt x="57696" y="1473"/>
                  </a:lnTo>
                  <a:lnTo>
                    <a:pt x="431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" name="object 200"/>
            <p:cNvSpPr/>
            <p:nvPr/>
          </p:nvSpPr>
          <p:spPr>
            <a:xfrm>
              <a:off x="2752572" y="3326319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5" h="19050">
                  <a:moveTo>
                    <a:pt x="165" y="0"/>
                  </a:moveTo>
                  <a:lnTo>
                    <a:pt x="0" y="18072"/>
                  </a:lnTo>
                  <a:lnTo>
                    <a:pt x="57416" y="18453"/>
                  </a:lnTo>
                  <a:lnTo>
                    <a:pt x="57429" y="38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" name="object 201"/>
            <p:cNvSpPr/>
            <p:nvPr/>
          </p:nvSpPr>
          <p:spPr>
            <a:xfrm>
              <a:off x="2862211" y="3322105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5" h="19050">
                  <a:moveTo>
                    <a:pt x="57238" y="0"/>
                  </a:moveTo>
                  <a:lnTo>
                    <a:pt x="0" y="431"/>
                  </a:lnTo>
                  <a:lnTo>
                    <a:pt x="63" y="18503"/>
                  </a:lnTo>
                  <a:lnTo>
                    <a:pt x="57404" y="18072"/>
                  </a:lnTo>
                  <a:lnTo>
                    <a:pt x="57238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" name="object 202"/>
            <p:cNvSpPr/>
            <p:nvPr/>
          </p:nvSpPr>
          <p:spPr>
            <a:xfrm>
              <a:off x="2972860" y="3320292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5" h="19685">
                  <a:moveTo>
                    <a:pt x="57251" y="0"/>
                  </a:moveTo>
                  <a:lnTo>
                    <a:pt x="0" y="1028"/>
                  </a:lnTo>
                  <a:lnTo>
                    <a:pt x="254" y="19113"/>
                  </a:lnTo>
                  <a:lnTo>
                    <a:pt x="57492" y="18072"/>
                  </a:lnTo>
                  <a:lnTo>
                    <a:pt x="57251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" name="object 203"/>
            <p:cNvSpPr/>
            <p:nvPr/>
          </p:nvSpPr>
          <p:spPr>
            <a:xfrm>
              <a:off x="3079991" y="3298456"/>
              <a:ext cx="147320" cy="29209"/>
            </a:xfrm>
            <a:custGeom>
              <a:avLst/>
              <a:gdLst/>
              <a:ahLst/>
              <a:cxnLst/>
              <a:rect l="l" t="t" r="r" b="b"/>
              <a:pathLst>
                <a:path w="147319" h="29210">
                  <a:moveTo>
                    <a:pt x="58267" y="24282"/>
                  </a:moveTo>
                  <a:lnTo>
                    <a:pt x="57226" y="6248"/>
                  </a:lnTo>
                  <a:lnTo>
                    <a:pt x="0" y="10617"/>
                  </a:lnTo>
                  <a:lnTo>
                    <a:pt x="1155" y="28638"/>
                  </a:lnTo>
                  <a:lnTo>
                    <a:pt x="58267" y="24282"/>
                  </a:lnTo>
                  <a:close/>
                </a:path>
                <a:path w="147319" h="29210">
                  <a:moveTo>
                    <a:pt x="147078" y="18046"/>
                  </a:moveTo>
                  <a:lnTo>
                    <a:pt x="146113" y="0"/>
                  </a:lnTo>
                  <a:lnTo>
                    <a:pt x="88887" y="4000"/>
                  </a:lnTo>
                  <a:lnTo>
                    <a:pt x="89916" y="22034"/>
                  </a:lnTo>
                  <a:lnTo>
                    <a:pt x="147078" y="18046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" name="object 204"/>
            <p:cNvSpPr/>
            <p:nvPr/>
          </p:nvSpPr>
          <p:spPr>
            <a:xfrm>
              <a:off x="3272198" y="3301500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5" h="19050">
                  <a:moveTo>
                    <a:pt x="152" y="0"/>
                  </a:moveTo>
                  <a:lnTo>
                    <a:pt x="0" y="18084"/>
                  </a:lnTo>
                  <a:lnTo>
                    <a:pt x="57277" y="18973"/>
                  </a:lnTo>
                  <a:lnTo>
                    <a:pt x="57569" y="90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" name="object 205"/>
            <p:cNvSpPr/>
            <p:nvPr/>
          </p:nvSpPr>
          <p:spPr>
            <a:xfrm>
              <a:off x="3380857" y="3316623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5" h="19050">
                  <a:moveTo>
                    <a:pt x="304" y="0"/>
                  </a:moveTo>
                  <a:lnTo>
                    <a:pt x="0" y="18072"/>
                  </a:lnTo>
                  <a:lnTo>
                    <a:pt x="57340" y="18986"/>
                  </a:lnTo>
                  <a:lnTo>
                    <a:pt x="57492" y="91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" name="object 206"/>
            <p:cNvSpPr/>
            <p:nvPr/>
          </p:nvSpPr>
          <p:spPr>
            <a:xfrm>
              <a:off x="3535462" y="3310546"/>
              <a:ext cx="58419" cy="22225"/>
            </a:xfrm>
            <a:custGeom>
              <a:avLst/>
              <a:gdLst/>
              <a:ahLst/>
              <a:cxnLst/>
              <a:rect l="l" t="t" r="r" b="b"/>
              <a:pathLst>
                <a:path w="58420" h="22225">
                  <a:moveTo>
                    <a:pt x="1028" y="0"/>
                  </a:moveTo>
                  <a:lnTo>
                    <a:pt x="0" y="18034"/>
                  </a:lnTo>
                  <a:lnTo>
                    <a:pt x="57137" y="22110"/>
                  </a:lnTo>
                  <a:lnTo>
                    <a:pt x="58165" y="4076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" name="object 207"/>
            <p:cNvSpPr/>
            <p:nvPr/>
          </p:nvSpPr>
          <p:spPr>
            <a:xfrm>
              <a:off x="3643045" y="3320211"/>
              <a:ext cx="57785" cy="18415"/>
            </a:xfrm>
            <a:custGeom>
              <a:avLst/>
              <a:gdLst/>
              <a:ahLst/>
              <a:cxnLst/>
              <a:rect l="l" t="t" r="r" b="b"/>
              <a:pathLst>
                <a:path w="57785" h="18414">
                  <a:moveTo>
                    <a:pt x="57264" y="0"/>
                  </a:moveTo>
                  <a:lnTo>
                    <a:pt x="0" y="0"/>
                  </a:lnTo>
                  <a:lnTo>
                    <a:pt x="0" y="18072"/>
                  </a:lnTo>
                  <a:lnTo>
                    <a:pt x="57264" y="18072"/>
                  </a:lnTo>
                  <a:lnTo>
                    <a:pt x="5726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" name="object 208"/>
            <p:cNvSpPr/>
            <p:nvPr/>
          </p:nvSpPr>
          <p:spPr>
            <a:xfrm>
              <a:off x="3750800" y="3316161"/>
              <a:ext cx="58419" cy="20955"/>
            </a:xfrm>
            <a:custGeom>
              <a:avLst/>
              <a:gdLst/>
              <a:ahLst/>
              <a:cxnLst/>
              <a:rect l="l" t="t" r="r" b="b"/>
              <a:pathLst>
                <a:path w="58420" h="20954">
                  <a:moveTo>
                    <a:pt x="57213" y="0"/>
                  </a:moveTo>
                  <a:lnTo>
                    <a:pt x="0" y="2679"/>
                  </a:lnTo>
                  <a:lnTo>
                    <a:pt x="673" y="20739"/>
                  </a:lnTo>
                  <a:lnTo>
                    <a:pt x="57886" y="18059"/>
                  </a:lnTo>
                  <a:lnTo>
                    <a:pt x="57213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" name="object 209"/>
            <p:cNvSpPr/>
            <p:nvPr/>
          </p:nvSpPr>
          <p:spPr>
            <a:xfrm>
              <a:off x="3860796" y="3311142"/>
              <a:ext cx="57785" cy="18415"/>
            </a:xfrm>
            <a:custGeom>
              <a:avLst/>
              <a:gdLst/>
              <a:ahLst/>
              <a:cxnLst/>
              <a:rect l="l" t="t" r="r" b="b"/>
              <a:pathLst>
                <a:path w="57785" h="18414">
                  <a:moveTo>
                    <a:pt x="57238" y="0"/>
                  </a:moveTo>
                  <a:lnTo>
                    <a:pt x="0" y="25"/>
                  </a:lnTo>
                  <a:lnTo>
                    <a:pt x="0" y="18097"/>
                  </a:lnTo>
                  <a:lnTo>
                    <a:pt x="57264" y="18072"/>
                  </a:lnTo>
                  <a:lnTo>
                    <a:pt x="57238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" name="object 210"/>
            <p:cNvSpPr/>
            <p:nvPr/>
          </p:nvSpPr>
          <p:spPr>
            <a:xfrm>
              <a:off x="3967761" y="3305267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5" h="19685">
                  <a:moveTo>
                    <a:pt x="56883" y="0"/>
                  </a:moveTo>
                  <a:lnTo>
                    <a:pt x="28451" y="966"/>
                  </a:lnTo>
                  <a:lnTo>
                    <a:pt x="0" y="1600"/>
                  </a:lnTo>
                  <a:lnTo>
                    <a:pt x="241" y="19672"/>
                  </a:lnTo>
                  <a:lnTo>
                    <a:pt x="28854" y="19037"/>
                  </a:lnTo>
                  <a:lnTo>
                    <a:pt x="57467" y="18059"/>
                  </a:lnTo>
                  <a:lnTo>
                    <a:pt x="5688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" name="object 211"/>
            <p:cNvSpPr/>
            <p:nvPr/>
          </p:nvSpPr>
          <p:spPr>
            <a:xfrm>
              <a:off x="4075291" y="3303019"/>
              <a:ext cx="58419" cy="21590"/>
            </a:xfrm>
            <a:custGeom>
              <a:avLst/>
              <a:gdLst/>
              <a:ahLst/>
              <a:cxnLst/>
              <a:rect l="l" t="t" r="r" b="b"/>
              <a:pathLst>
                <a:path w="58420" h="21589">
                  <a:moveTo>
                    <a:pt x="57213" y="0"/>
                  </a:moveTo>
                  <a:lnTo>
                    <a:pt x="0" y="3505"/>
                  </a:lnTo>
                  <a:lnTo>
                    <a:pt x="863" y="21551"/>
                  </a:lnTo>
                  <a:lnTo>
                    <a:pt x="58026" y="18046"/>
                  </a:lnTo>
                  <a:lnTo>
                    <a:pt x="5721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" name="object 212"/>
            <p:cNvSpPr/>
            <p:nvPr/>
          </p:nvSpPr>
          <p:spPr>
            <a:xfrm>
              <a:off x="4185146" y="3299287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5" h="19685">
                  <a:moveTo>
                    <a:pt x="57505" y="0"/>
                  </a:moveTo>
                  <a:lnTo>
                    <a:pt x="28757" y="484"/>
                  </a:lnTo>
                  <a:lnTo>
                    <a:pt x="0" y="1320"/>
                  </a:lnTo>
                  <a:lnTo>
                    <a:pt x="495" y="19380"/>
                  </a:lnTo>
                  <a:lnTo>
                    <a:pt x="29084" y="18554"/>
                  </a:lnTo>
                  <a:lnTo>
                    <a:pt x="57683" y="18072"/>
                  </a:lnTo>
                  <a:lnTo>
                    <a:pt x="57505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" name="object 213"/>
            <p:cNvSpPr/>
            <p:nvPr/>
          </p:nvSpPr>
          <p:spPr>
            <a:xfrm>
              <a:off x="4290264" y="3297302"/>
              <a:ext cx="58419" cy="22860"/>
            </a:xfrm>
            <a:custGeom>
              <a:avLst/>
              <a:gdLst/>
              <a:ahLst/>
              <a:cxnLst/>
              <a:rect l="l" t="t" r="r" b="b"/>
              <a:pathLst>
                <a:path w="58420" h="22860">
                  <a:moveTo>
                    <a:pt x="56007" y="0"/>
                  </a:moveTo>
                  <a:lnTo>
                    <a:pt x="41937" y="1630"/>
                  </a:lnTo>
                  <a:lnTo>
                    <a:pt x="27917" y="2955"/>
                  </a:lnTo>
                  <a:lnTo>
                    <a:pt x="13941" y="3886"/>
                  </a:lnTo>
                  <a:lnTo>
                    <a:pt x="0" y="4330"/>
                  </a:lnTo>
                  <a:lnTo>
                    <a:pt x="177" y="22402"/>
                  </a:lnTo>
                  <a:lnTo>
                    <a:pt x="14661" y="21945"/>
                  </a:lnTo>
                  <a:lnTo>
                    <a:pt x="29097" y="20985"/>
                  </a:lnTo>
                  <a:lnTo>
                    <a:pt x="43477" y="19622"/>
                  </a:lnTo>
                  <a:lnTo>
                    <a:pt x="57797" y="17957"/>
                  </a:lnTo>
                  <a:lnTo>
                    <a:pt x="56007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" name="object 214"/>
            <p:cNvSpPr/>
            <p:nvPr/>
          </p:nvSpPr>
          <p:spPr>
            <a:xfrm>
              <a:off x="4398975" y="3291583"/>
              <a:ext cx="58419" cy="23495"/>
            </a:xfrm>
            <a:custGeom>
              <a:avLst/>
              <a:gdLst/>
              <a:ahLst/>
              <a:cxnLst/>
              <a:rect l="l" t="t" r="r" b="b"/>
              <a:pathLst>
                <a:path w="58420" h="23495">
                  <a:moveTo>
                    <a:pt x="57391" y="0"/>
                  </a:moveTo>
                  <a:lnTo>
                    <a:pt x="43000" y="882"/>
                  </a:lnTo>
                  <a:lnTo>
                    <a:pt x="28633" y="2070"/>
                  </a:lnTo>
                  <a:lnTo>
                    <a:pt x="14298" y="3514"/>
                  </a:lnTo>
                  <a:lnTo>
                    <a:pt x="0" y="5168"/>
                  </a:lnTo>
                  <a:lnTo>
                    <a:pt x="1752" y="23139"/>
                  </a:lnTo>
                  <a:lnTo>
                    <a:pt x="15858" y="21500"/>
                  </a:lnTo>
                  <a:lnTo>
                    <a:pt x="29951" y="20080"/>
                  </a:lnTo>
                  <a:lnTo>
                    <a:pt x="44041" y="18919"/>
                  </a:lnTo>
                  <a:lnTo>
                    <a:pt x="58140" y="18059"/>
                  </a:lnTo>
                  <a:lnTo>
                    <a:pt x="57391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15" name="object 21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055574" y="3923634"/>
              <a:ext cx="124045" cy="125801"/>
            </a:xfrm>
            <a:prstGeom prst="rect">
              <a:avLst/>
            </a:prstGeom>
          </p:spPr>
        </p:pic>
        <p:sp>
          <p:nvSpPr>
            <p:cNvPr id="216" name="object 216"/>
            <p:cNvSpPr/>
            <p:nvPr/>
          </p:nvSpPr>
          <p:spPr>
            <a:xfrm>
              <a:off x="1955839" y="3908921"/>
              <a:ext cx="65405" cy="20955"/>
            </a:xfrm>
            <a:custGeom>
              <a:avLst/>
              <a:gdLst/>
              <a:ahLst/>
              <a:cxnLst/>
              <a:rect l="l" t="t" r="r" b="b"/>
              <a:pathLst>
                <a:path w="65405" h="20954">
                  <a:moveTo>
                    <a:pt x="1333" y="0"/>
                  </a:moveTo>
                  <a:lnTo>
                    <a:pt x="0" y="16078"/>
                  </a:lnTo>
                  <a:lnTo>
                    <a:pt x="48191" y="19403"/>
                  </a:lnTo>
                  <a:lnTo>
                    <a:pt x="64325" y="20345"/>
                  </a:lnTo>
                  <a:lnTo>
                    <a:pt x="65290" y="4241"/>
                  </a:lnTo>
                  <a:lnTo>
                    <a:pt x="33312" y="2268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" name="object 217"/>
            <p:cNvSpPr/>
            <p:nvPr/>
          </p:nvSpPr>
          <p:spPr>
            <a:xfrm>
              <a:off x="1868689" y="3914171"/>
              <a:ext cx="61594" cy="51435"/>
            </a:xfrm>
            <a:custGeom>
              <a:avLst/>
              <a:gdLst/>
              <a:ahLst/>
              <a:cxnLst/>
              <a:rect l="l" t="t" r="r" b="b"/>
              <a:pathLst>
                <a:path w="61594" h="51435">
                  <a:moveTo>
                    <a:pt x="51714" y="0"/>
                  </a:moveTo>
                  <a:lnTo>
                    <a:pt x="0" y="38125"/>
                  </a:lnTo>
                  <a:lnTo>
                    <a:pt x="9601" y="51092"/>
                  </a:lnTo>
                  <a:lnTo>
                    <a:pt x="61087" y="13131"/>
                  </a:lnTo>
                  <a:lnTo>
                    <a:pt x="51714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" name="object 218"/>
            <p:cNvSpPr/>
            <p:nvPr/>
          </p:nvSpPr>
          <p:spPr>
            <a:xfrm>
              <a:off x="1844104" y="3991903"/>
              <a:ext cx="22860" cy="65405"/>
            </a:xfrm>
            <a:custGeom>
              <a:avLst/>
              <a:gdLst/>
              <a:ahLst/>
              <a:cxnLst/>
              <a:rect l="l" t="t" r="r" b="b"/>
              <a:pathLst>
                <a:path w="22860" h="65404">
                  <a:moveTo>
                    <a:pt x="6388" y="0"/>
                  </a:moveTo>
                  <a:lnTo>
                    <a:pt x="1106" y="47950"/>
                  </a:lnTo>
                  <a:lnTo>
                    <a:pt x="401" y="56134"/>
                  </a:lnTo>
                  <a:lnTo>
                    <a:pt x="0" y="64668"/>
                  </a:lnTo>
                  <a:lnTo>
                    <a:pt x="16129" y="65290"/>
                  </a:lnTo>
                  <a:lnTo>
                    <a:pt x="16471" y="57533"/>
                  </a:lnTo>
                  <a:lnTo>
                    <a:pt x="17148" y="49642"/>
                  </a:lnTo>
                  <a:lnTo>
                    <a:pt x="22402" y="1866"/>
                  </a:lnTo>
                  <a:lnTo>
                    <a:pt x="6388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19" name="object 21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847522" y="4086146"/>
              <a:ext cx="116972" cy="130012"/>
            </a:xfrm>
            <a:prstGeom prst="rect">
              <a:avLst/>
            </a:prstGeom>
          </p:spPr>
        </p:pic>
        <p:sp>
          <p:nvSpPr>
            <p:cNvPr id="220" name="object 220"/>
            <p:cNvSpPr/>
            <p:nvPr/>
          </p:nvSpPr>
          <p:spPr>
            <a:xfrm>
              <a:off x="1994936" y="4212728"/>
              <a:ext cx="62230" cy="36830"/>
            </a:xfrm>
            <a:custGeom>
              <a:avLst/>
              <a:gdLst/>
              <a:ahLst/>
              <a:cxnLst/>
              <a:rect l="l" t="t" r="r" b="b"/>
              <a:pathLst>
                <a:path w="62230" h="36829">
                  <a:moveTo>
                    <a:pt x="6121" y="0"/>
                  </a:moveTo>
                  <a:lnTo>
                    <a:pt x="0" y="16725"/>
                  </a:lnTo>
                  <a:lnTo>
                    <a:pt x="14236" y="22999"/>
                  </a:lnTo>
                  <a:lnTo>
                    <a:pt x="19024" y="24942"/>
                  </a:lnTo>
                  <a:lnTo>
                    <a:pt x="23964" y="26479"/>
                  </a:lnTo>
                  <a:lnTo>
                    <a:pt x="36159" y="30761"/>
                  </a:lnTo>
                  <a:lnTo>
                    <a:pt x="43602" y="32907"/>
                  </a:lnTo>
                  <a:lnTo>
                    <a:pt x="58623" y="36728"/>
                  </a:lnTo>
                  <a:lnTo>
                    <a:pt x="61760" y="18999"/>
                  </a:lnTo>
                  <a:lnTo>
                    <a:pt x="47539" y="15386"/>
                  </a:lnTo>
                  <a:lnTo>
                    <a:pt x="40486" y="13355"/>
                  </a:lnTo>
                  <a:lnTo>
                    <a:pt x="28905" y="9270"/>
                  </a:lnTo>
                  <a:lnTo>
                    <a:pt x="24218" y="7835"/>
                  </a:lnTo>
                  <a:lnTo>
                    <a:pt x="19659" y="5981"/>
                  </a:lnTo>
                  <a:lnTo>
                    <a:pt x="6121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" name="object 221"/>
            <p:cNvSpPr/>
            <p:nvPr/>
          </p:nvSpPr>
          <p:spPr>
            <a:xfrm>
              <a:off x="2105291" y="4238735"/>
              <a:ext cx="59055" cy="24130"/>
            </a:xfrm>
            <a:custGeom>
              <a:avLst/>
              <a:gdLst/>
              <a:ahLst/>
              <a:cxnLst/>
              <a:rect l="l" t="t" r="r" b="b"/>
              <a:pathLst>
                <a:path w="59055" h="24129">
                  <a:moveTo>
                    <a:pt x="1511" y="0"/>
                  </a:moveTo>
                  <a:lnTo>
                    <a:pt x="0" y="17995"/>
                  </a:lnTo>
                  <a:lnTo>
                    <a:pt x="57200" y="23774"/>
                  </a:lnTo>
                  <a:lnTo>
                    <a:pt x="58585" y="5765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" name="object 222"/>
            <p:cNvSpPr/>
            <p:nvPr/>
          </p:nvSpPr>
          <p:spPr>
            <a:xfrm>
              <a:off x="2215869" y="4246723"/>
              <a:ext cx="58419" cy="23495"/>
            </a:xfrm>
            <a:custGeom>
              <a:avLst/>
              <a:gdLst/>
              <a:ahLst/>
              <a:cxnLst/>
              <a:rect l="l" t="t" r="r" b="b"/>
              <a:pathLst>
                <a:path w="58419" h="23495">
                  <a:moveTo>
                    <a:pt x="1282" y="0"/>
                  </a:moveTo>
                  <a:lnTo>
                    <a:pt x="0" y="18021"/>
                  </a:lnTo>
                  <a:lnTo>
                    <a:pt x="57238" y="22885"/>
                  </a:lnTo>
                  <a:lnTo>
                    <a:pt x="58394" y="4851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" name="object 223"/>
            <p:cNvSpPr/>
            <p:nvPr/>
          </p:nvSpPr>
          <p:spPr>
            <a:xfrm>
              <a:off x="2325419" y="4242024"/>
              <a:ext cx="57785" cy="18415"/>
            </a:xfrm>
            <a:custGeom>
              <a:avLst/>
              <a:gdLst/>
              <a:ahLst/>
              <a:cxnLst/>
              <a:rect l="l" t="t" r="r" b="b"/>
              <a:pathLst>
                <a:path w="57785" h="18414">
                  <a:moveTo>
                    <a:pt x="114" y="0"/>
                  </a:moveTo>
                  <a:lnTo>
                    <a:pt x="0" y="18072"/>
                  </a:lnTo>
                  <a:lnTo>
                    <a:pt x="57289" y="18338"/>
                  </a:lnTo>
                  <a:lnTo>
                    <a:pt x="57302" y="266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" name="object 224"/>
            <p:cNvSpPr/>
            <p:nvPr/>
          </p:nvSpPr>
          <p:spPr>
            <a:xfrm>
              <a:off x="2429135" y="4238958"/>
              <a:ext cx="59055" cy="24130"/>
            </a:xfrm>
            <a:custGeom>
              <a:avLst/>
              <a:gdLst/>
              <a:ahLst/>
              <a:cxnLst/>
              <a:rect l="l" t="t" r="r" b="b"/>
              <a:pathLst>
                <a:path w="59055" h="24129">
                  <a:moveTo>
                    <a:pt x="1549" y="0"/>
                  </a:moveTo>
                  <a:lnTo>
                    <a:pt x="0" y="17995"/>
                  </a:lnTo>
                  <a:lnTo>
                    <a:pt x="57010" y="23964"/>
                  </a:lnTo>
                  <a:lnTo>
                    <a:pt x="58445" y="5956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" name="object 225"/>
            <p:cNvSpPr/>
            <p:nvPr/>
          </p:nvSpPr>
          <p:spPr>
            <a:xfrm>
              <a:off x="2539914" y="4255118"/>
              <a:ext cx="58419" cy="23495"/>
            </a:xfrm>
            <a:custGeom>
              <a:avLst/>
              <a:gdLst/>
              <a:ahLst/>
              <a:cxnLst/>
              <a:rect l="l" t="t" r="r" b="b"/>
              <a:pathLst>
                <a:path w="58419" h="23495">
                  <a:moveTo>
                    <a:pt x="1333" y="0"/>
                  </a:moveTo>
                  <a:lnTo>
                    <a:pt x="0" y="18008"/>
                  </a:lnTo>
                  <a:lnTo>
                    <a:pt x="57137" y="23088"/>
                  </a:lnTo>
                  <a:lnTo>
                    <a:pt x="58356" y="5067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" name="object 226"/>
            <p:cNvSpPr/>
            <p:nvPr/>
          </p:nvSpPr>
          <p:spPr>
            <a:xfrm>
              <a:off x="2643992" y="4272060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5" h="19685">
                  <a:moveTo>
                    <a:pt x="431" y="0"/>
                  </a:moveTo>
                  <a:lnTo>
                    <a:pt x="0" y="18072"/>
                  </a:lnTo>
                  <a:lnTo>
                    <a:pt x="57404" y="19545"/>
                  </a:lnTo>
                  <a:lnTo>
                    <a:pt x="57696" y="1473"/>
                  </a:lnTo>
                  <a:lnTo>
                    <a:pt x="431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" name="object 227"/>
            <p:cNvSpPr/>
            <p:nvPr/>
          </p:nvSpPr>
          <p:spPr>
            <a:xfrm>
              <a:off x="2752572" y="4272122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5" h="19050">
                  <a:moveTo>
                    <a:pt x="165" y="0"/>
                  </a:moveTo>
                  <a:lnTo>
                    <a:pt x="0" y="18072"/>
                  </a:lnTo>
                  <a:lnTo>
                    <a:pt x="57416" y="18453"/>
                  </a:lnTo>
                  <a:lnTo>
                    <a:pt x="57429" y="38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" name="object 228"/>
            <p:cNvSpPr/>
            <p:nvPr/>
          </p:nvSpPr>
          <p:spPr>
            <a:xfrm>
              <a:off x="2862211" y="4267908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5" h="19050">
                  <a:moveTo>
                    <a:pt x="57238" y="0"/>
                  </a:moveTo>
                  <a:lnTo>
                    <a:pt x="0" y="431"/>
                  </a:lnTo>
                  <a:lnTo>
                    <a:pt x="63" y="18503"/>
                  </a:lnTo>
                  <a:lnTo>
                    <a:pt x="57404" y="18072"/>
                  </a:lnTo>
                  <a:lnTo>
                    <a:pt x="57238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" name="object 229"/>
            <p:cNvSpPr/>
            <p:nvPr/>
          </p:nvSpPr>
          <p:spPr>
            <a:xfrm>
              <a:off x="2972860" y="4266096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5" h="19685">
                  <a:moveTo>
                    <a:pt x="57251" y="0"/>
                  </a:moveTo>
                  <a:lnTo>
                    <a:pt x="0" y="1028"/>
                  </a:lnTo>
                  <a:lnTo>
                    <a:pt x="254" y="19100"/>
                  </a:lnTo>
                  <a:lnTo>
                    <a:pt x="57492" y="18072"/>
                  </a:lnTo>
                  <a:lnTo>
                    <a:pt x="57251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" name="object 230"/>
            <p:cNvSpPr/>
            <p:nvPr/>
          </p:nvSpPr>
          <p:spPr>
            <a:xfrm>
              <a:off x="3079991" y="4244263"/>
              <a:ext cx="147320" cy="29209"/>
            </a:xfrm>
            <a:custGeom>
              <a:avLst/>
              <a:gdLst/>
              <a:ahLst/>
              <a:cxnLst/>
              <a:rect l="l" t="t" r="r" b="b"/>
              <a:pathLst>
                <a:path w="147319" h="29210">
                  <a:moveTo>
                    <a:pt x="58267" y="24269"/>
                  </a:moveTo>
                  <a:lnTo>
                    <a:pt x="57226" y="6235"/>
                  </a:lnTo>
                  <a:lnTo>
                    <a:pt x="0" y="10604"/>
                  </a:lnTo>
                  <a:lnTo>
                    <a:pt x="1155" y="28625"/>
                  </a:lnTo>
                  <a:lnTo>
                    <a:pt x="58267" y="24269"/>
                  </a:lnTo>
                  <a:close/>
                </a:path>
                <a:path w="147319" h="29210">
                  <a:moveTo>
                    <a:pt x="147078" y="18046"/>
                  </a:moveTo>
                  <a:lnTo>
                    <a:pt x="146113" y="0"/>
                  </a:lnTo>
                  <a:lnTo>
                    <a:pt x="88887" y="4000"/>
                  </a:lnTo>
                  <a:lnTo>
                    <a:pt x="89916" y="22034"/>
                  </a:lnTo>
                  <a:lnTo>
                    <a:pt x="147078" y="18046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" name="object 231"/>
            <p:cNvSpPr/>
            <p:nvPr/>
          </p:nvSpPr>
          <p:spPr>
            <a:xfrm>
              <a:off x="3272198" y="4247305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5" h="19050">
                  <a:moveTo>
                    <a:pt x="152" y="0"/>
                  </a:moveTo>
                  <a:lnTo>
                    <a:pt x="0" y="18084"/>
                  </a:lnTo>
                  <a:lnTo>
                    <a:pt x="57277" y="18973"/>
                  </a:lnTo>
                  <a:lnTo>
                    <a:pt x="57569" y="90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" name="object 232"/>
            <p:cNvSpPr/>
            <p:nvPr/>
          </p:nvSpPr>
          <p:spPr>
            <a:xfrm>
              <a:off x="3380857" y="4262427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5" h="19050">
                  <a:moveTo>
                    <a:pt x="304" y="0"/>
                  </a:moveTo>
                  <a:lnTo>
                    <a:pt x="0" y="18072"/>
                  </a:lnTo>
                  <a:lnTo>
                    <a:pt x="57340" y="18986"/>
                  </a:lnTo>
                  <a:lnTo>
                    <a:pt x="57492" y="91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" name="object 233"/>
            <p:cNvSpPr/>
            <p:nvPr/>
          </p:nvSpPr>
          <p:spPr>
            <a:xfrm>
              <a:off x="3535462" y="4256350"/>
              <a:ext cx="58419" cy="22225"/>
            </a:xfrm>
            <a:custGeom>
              <a:avLst/>
              <a:gdLst/>
              <a:ahLst/>
              <a:cxnLst/>
              <a:rect l="l" t="t" r="r" b="b"/>
              <a:pathLst>
                <a:path w="58420" h="22225">
                  <a:moveTo>
                    <a:pt x="1028" y="0"/>
                  </a:moveTo>
                  <a:lnTo>
                    <a:pt x="0" y="18034"/>
                  </a:lnTo>
                  <a:lnTo>
                    <a:pt x="57137" y="22110"/>
                  </a:lnTo>
                  <a:lnTo>
                    <a:pt x="58165" y="4076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" name="object 234"/>
            <p:cNvSpPr/>
            <p:nvPr/>
          </p:nvSpPr>
          <p:spPr>
            <a:xfrm>
              <a:off x="3643045" y="4266006"/>
              <a:ext cx="57785" cy="18415"/>
            </a:xfrm>
            <a:custGeom>
              <a:avLst/>
              <a:gdLst/>
              <a:ahLst/>
              <a:cxnLst/>
              <a:rect l="l" t="t" r="r" b="b"/>
              <a:pathLst>
                <a:path w="57785" h="18414">
                  <a:moveTo>
                    <a:pt x="57264" y="0"/>
                  </a:moveTo>
                  <a:lnTo>
                    <a:pt x="0" y="0"/>
                  </a:lnTo>
                  <a:lnTo>
                    <a:pt x="0" y="18072"/>
                  </a:lnTo>
                  <a:lnTo>
                    <a:pt x="57264" y="18072"/>
                  </a:lnTo>
                  <a:lnTo>
                    <a:pt x="5726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" name="object 235"/>
            <p:cNvSpPr/>
            <p:nvPr/>
          </p:nvSpPr>
          <p:spPr>
            <a:xfrm>
              <a:off x="3750800" y="4261966"/>
              <a:ext cx="58419" cy="20955"/>
            </a:xfrm>
            <a:custGeom>
              <a:avLst/>
              <a:gdLst/>
              <a:ahLst/>
              <a:cxnLst/>
              <a:rect l="l" t="t" r="r" b="b"/>
              <a:pathLst>
                <a:path w="58420" h="20954">
                  <a:moveTo>
                    <a:pt x="57213" y="0"/>
                  </a:moveTo>
                  <a:lnTo>
                    <a:pt x="0" y="2679"/>
                  </a:lnTo>
                  <a:lnTo>
                    <a:pt x="673" y="20739"/>
                  </a:lnTo>
                  <a:lnTo>
                    <a:pt x="57886" y="18059"/>
                  </a:lnTo>
                  <a:lnTo>
                    <a:pt x="57213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" name="object 236"/>
            <p:cNvSpPr/>
            <p:nvPr/>
          </p:nvSpPr>
          <p:spPr>
            <a:xfrm>
              <a:off x="3860796" y="4256945"/>
              <a:ext cx="57785" cy="18415"/>
            </a:xfrm>
            <a:custGeom>
              <a:avLst/>
              <a:gdLst/>
              <a:ahLst/>
              <a:cxnLst/>
              <a:rect l="l" t="t" r="r" b="b"/>
              <a:pathLst>
                <a:path w="57785" h="18414">
                  <a:moveTo>
                    <a:pt x="57238" y="0"/>
                  </a:moveTo>
                  <a:lnTo>
                    <a:pt x="0" y="25"/>
                  </a:lnTo>
                  <a:lnTo>
                    <a:pt x="0" y="18097"/>
                  </a:lnTo>
                  <a:lnTo>
                    <a:pt x="57264" y="18072"/>
                  </a:lnTo>
                  <a:lnTo>
                    <a:pt x="57238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" name="object 237"/>
            <p:cNvSpPr/>
            <p:nvPr/>
          </p:nvSpPr>
          <p:spPr>
            <a:xfrm>
              <a:off x="3967761" y="4251072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5" h="19685">
                  <a:moveTo>
                    <a:pt x="56883" y="0"/>
                  </a:moveTo>
                  <a:lnTo>
                    <a:pt x="28451" y="966"/>
                  </a:lnTo>
                  <a:lnTo>
                    <a:pt x="0" y="1600"/>
                  </a:lnTo>
                  <a:lnTo>
                    <a:pt x="241" y="19672"/>
                  </a:lnTo>
                  <a:lnTo>
                    <a:pt x="28854" y="19037"/>
                  </a:lnTo>
                  <a:lnTo>
                    <a:pt x="57467" y="18059"/>
                  </a:lnTo>
                  <a:lnTo>
                    <a:pt x="5688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" name="object 238"/>
            <p:cNvSpPr/>
            <p:nvPr/>
          </p:nvSpPr>
          <p:spPr>
            <a:xfrm>
              <a:off x="4075291" y="4248823"/>
              <a:ext cx="58419" cy="21590"/>
            </a:xfrm>
            <a:custGeom>
              <a:avLst/>
              <a:gdLst/>
              <a:ahLst/>
              <a:cxnLst/>
              <a:rect l="l" t="t" r="r" b="b"/>
              <a:pathLst>
                <a:path w="58420" h="21589">
                  <a:moveTo>
                    <a:pt x="57213" y="0"/>
                  </a:moveTo>
                  <a:lnTo>
                    <a:pt x="0" y="3505"/>
                  </a:lnTo>
                  <a:lnTo>
                    <a:pt x="863" y="21551"/>
                  </a:lnTo>
                  <a:lnTo>
                    <a:pt x="58026" y="18046"/>
                  </a:lnTo>
                  <a:lnTo>
                    <a:pt x="5721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" name="object 239"/>
            <p:cNvSpPr/>
            <p:nvPr/>
          </p:nvSpPr>
          <p:spPr>
            <a:xfrm>
              <a:off x="4185146" y="4245090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5" h="19685">
                  <a:moveTo>
                    <a:pt x="57505" y="0"/>
                  </a:moveTo>
                  <a:lnTo>
                    <a:pt x="28757" y="484"/>
                  </a:lnTo>
                  <a:lnTo>
                    <a:pt x="0" y="1320"/>
                  </a:lnTo>
                  <a:lnTo>
                    <a:pt x="495" y="19380"/>
                  </a:lnTo>
                  <a:lnTo>
                    <a:pt x="29084" y="18554"/>
                  </a:lnTo>
                  <a:lnTo>
                    <a:pt x="57683" y="18072"/>
                  </a:lnTo>
                  <a:lnTo>
                    <a:pt x="57505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" name="object 240"/>
            <p:cNvSpPr/>
            <p:nvPr/>
          </p:nvSpPr>
          <p:spPr>
            <a:xfrm>
              <a:off x="4290264" y="4243105"/>
              <a:ext cx="58419" cy="22860"/>
            </a:xfrm>
            <a:custGeom>
              <a:avLst/>
              <a:gdLst/>
              <a:ahLst/>
              <a:cxnLst/>
              <a:rect l="l" t="t" r="r" b="b"/>
              <a:pathLst>
                <a:path w="58420" h="22860">
                  <a:moveTo>
                    <a:pt x="56007" y="0"/>
                  </a:moveTo>
                  <a:lnTo>
                    <a:pt x="41937" y="1630"/>
                  </a:lnTo>
                  <a:lnTo>
                    <a:pt x="27917" y="2955"/>
                  </a:lnTo>
                  <a:lnTo>
                    <a:pt x="13941" y="3886"/>
                  </a:lnTo>
                  <a:lnTo>
                    <a:pt x="0" y="4330"/>
                  </a:lnTo>
                  <a:lnTo>
                    <a:pt x="177" y="22402"/>
                  </a:lnTo>
                  <a:lnTo>
                    <a:pt x="14661" y="21945"/>
                  </a:lnTo>
                  <a:lnTo>
                    <a:pt x="29097" y="20985"/>
                  </a:lnTo>
                  <a:lnTo>
                    <a:pt x="43477" y="19622"/>
                  </a:lnTo>
                  <a:lnTo>
                    <a:pt x="57797" y="17957"/>
                  </a:lnTo>
                  <a:lnTo>
                    <a:pt x="56007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" name="object 241"/>
            <p:cNvSpPr/>
            <p:nvPr/>
          </p:nvSpPr>
          <p:spPr>
            <a:xfrm>
              <a:off x="4398975" y="4237386"/>
              <a:ext cx="58419" cy="23495"/>
            </a:xfrm>
            <a:custGeom>
              <a:avLst/>
              <a:gdLst/>
              <a:ahLst/>
              <a:cxnLst/>
              <a:rect l="l" t="t" r="r" b="b"/>
              <a:pathLst>
                <a:path w="58420" h="23495">
                  <a:moveTo>
                    <a:pt x="57391" y="0"/>
                  </a:moveTo>
                  <a:lnTo>
                    <a:pt x="43000" y="882"/>
                  </a:lnTo>
                  <a:lnTo>
                    <a:pt x="28633" y="2070"/>
                  </a:lnTo>
                  <a:lnTo>
                    <a:pt x="14298" y="3514"/>
                  </a:lnTo>
                  <a:lnTo>
                    <a:pt x="0" y="5168"/>
                  </a:lnTo>
                  <a:lnTo>
                    <a:pt x="1752" y="23139"/>
                  </a:lnTo>
                  <a:lnTo>
                    <a:pt x="15858" y="21500"/>
                  </a:lnTo>
                  <a:lnTo>
                    <a:pt x="29951" y="20080"/>
                  </a:lnTo>
                  <a:lnTo>
                    <a:pt x="44041" y="18919"/>
                  </a:lnTo>
                  <a:lnTo>
                    <a:pt x="58140" y="18059"/>
                  </a:lnTo>
                  <a:lnTo>
                    <a:pt x="57391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42" name="object 24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105036" y="2465635"/>
              <a:ext cx="124045" cy="125799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7005301" y="2450922"/>
              <a:ext cx="65405" cy="20955"/>
            </a:xfrm>
            <a:custGeom>
              <a:avLst/>
              <a:gdLst/>
              <a:ahLst/>
              <a:cxnLst/>
              <a:rect l="l" t="t" r="r" b="b"/>
              <a:pathLst>
                <a:path w="65404" h="20955">
                  <a:moveTo>
                    <a:pt x="1333" y="0"/>
                  </a:moveTo>
                  <a:lnTo>
                    <a:pt x="0" y="16078"/>
                  </a:lnTo>
                  <a:lnTo>
                    <a:pt x="48191" y="19403"/>
                  </a:lnTo>
                  <a:lnTo>
                    <a:pt x="64325" y="20345"/>
                  </a:lnTo>
                  <a:lnTo>
                    <a:pt x="65290" y="4241"/>
                  </a:lnTo>
                  <a:lnTo>
                    <a:pt x="33312" y="2268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" name="object 244"/>
            <p:cNvSpPr/>
            <p:nvPr/>
          </p:nvSpPr>
          <p:spPr>
            <a:xfrm>
              <a:off x="6918149" y="2456172"/>
              <a:ext cx="61594" cy="51435"/>
            </a:xfrm>
            <a:custGeom>
              <a:avLst/>
              <a:gdLst/>
              <a:ahLst/>
              <a:cxnLst/>
              <a:rect l="l" t="t" r="r" b="b"/>
              <a:pathLst>
                <a:path w="61595" h="51435">
                  <a:moveTo>
                    <a:pt x="51714" y="0"/>
                  </a:moveTo>
                  <a:lnTo>
                    <a:pt x="0" y="38125"/>
                  </a:lnTo>
                  <a:lnTo>
                    <a:pt x="9601" y="51092"/>
                  </a:lnTo>
                  <a:lnTo>
                    <a:pt x="61099" y="13131"/>
                  </a:lnTo>
                  <a:lnTo>
                    <a:pt x="51714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" name="object 245"/>
            <p:cNvSpPr/>
            <p:nvPr/>
          </p:nvSpPr>
          <p:spPr>
            <a:xfrm>
              <a:off x="6893567" y="2533903"/>
              <a:ext cx="22860" cy="65405"/>
            </a:xfrm>
            <a:custGeom>
              <a:avLst/>
              <a:gdLst/>
              <a:ahLst/>
              <a:cxnLst/>
              <a:rect l="l" t="t" r="r" b="b"/>
              <a:pathLst>
                <a:path w="22859" h="65405">
                  <a:moveTo>
                    <a:pt x="6388" y="0"/>
                  </a:moveTo>
                  <a:lnTo>
                    <a:pt x="1106" y="47950"/>
                  </a:lnTo>
                  <a:lnTo>
                    <a:pt x="401" y="56134"/>
                  </a:lnTo>
                  <a:lnTo>
                    <a:pt x="0" y="64668"/>
                  </a:lnTo>
                  <a:lnTo>
                    <a:pt x="16128" y="65290"/>
                  </a:lnTo>
                  <a:lnTo>
                    <a:pt x="16471" y="57533"/>
                  </a:lnTo>
                  <a:lnTo>
                    <a:pt x="17148" y="49642"/>
                  </a:lnTo>
                  <a:lnTo>
                    <a:pt x="22402" y="1866"/>
                  </a:lnTo>
                  <a:lnTo>
                    <a:pt x="6388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46" name="object 24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896984" y="2628145"/>
              <a:ext cx="116973" cy="130012"/>
            </a:xfrm>
            <a:prstGeom prst="rect">
              <a:avLst/>
            </a:prstGeom>
          </p:spPr>
        </p:pic>
        <p:sp>
          <p:nvSpPr>
            <p:cNvPr id="247" name="object 247"/>
            <p:cNvSpPr/>
            <p:nvPr/>
          </p:nvSpPr>
          <p:spPr>
            <a:xfrm>
              <a:off x="7044397" y="2754728"/>
              <a:ext cx="62230" cy="36830"/>
            </a:xfrm>
            <a:custGeom>
              <a:avLst/>
              <a:gdLst/>
              <a:ahLst/>
              <a:cxnLst/>
              <a:rect l="l" t="t" r="r" b="b"/>
              <a:pathLst>
                <a:path w="62229" h="36830">
                  <a:moveTo>
                    <a:pt x="6121" y="0"/>
                  </a:moveTo>
                  <a:lnTo>
                    <a:pt x="0" y="16725"/>
                  </a:lnTo>
                  <a:lnTo>
                    <a:pt x="14236" y="22999"/>
                  </a:lnTo>
                  <a:lnTo>
                    <a:pt x="19024" y="24942"/>
                  </a:lnTo>
                  <a:lnTo>
                    <a:pt x="23964" y="26479"/>
                  </a:lnTo>
                  <a:lnTo>
                    <a:pt x="36159" y="30761"/>
                  </a:lnTo>
                  <a:lnTo>
                    <a:pt x="43602" y="32907"/>
                  </a:lnTo>
                  <a:lnTo>
                    <a:pt x="58623" y="36728"/>
                  </a:lnTo>
                  <a:lnTo>
                    <a:pt x="61760" y="18999"/>
                  </a:lnTo>
                  <a:lnTo>
                    <a:pt x="47539" y="15386"/>
                  </a:lnTo>
                  <a:lnTo>
                    <a:pt x="40486" y="13355"/>
                  </a:lnTo>
                  <a:lnTo>
                    <a:pt x="28905" y="9270"/>
                  </a:lnTo>
                  <a:lnTo>
                    <a:pt x="24218" y="7835"/>
                  </a:lnTo>
                  <a:lnTo>
                    <a:pt x="19659" y="5981"/>
                  </a:lnTo>
                  <a:lnTo>
                    <a:pt x="6121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" name="object 248"/>
            <p:cNvSpPr/>
            <p:nvPr/>
          </p:nvSpPr>
          <p:spPr>
            <a:xfrm>
              <a:off x="7154752" y="2780736"/>
              <a:ext cx="59055" cy="24130"/>
            </a:xfrm>
            <a:custGeom>
              <a:avLst/>
              <a:gdLst/>
              <a:ahLst/>
              <a:cxnLst/>
              <a:rect l="l" t="t" r="r" b="b"/>
              <a:pathLst>
                <a:path w="59054" h="24130">
                  <a:moveTo>
                    <a:pt x="1511" y="0"/>
                  </a:moveTo>
                  <a:lnTo>
                    <a:pt x="0" y="17995"/>
                  </a:lnTo>
                  <a:lnTo>
                    <a:pt x="57200" y="23774"/>
                  </a:lnTo>
                  <a:lnTo>
                    <a:pt x="58585" y="5765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" name="object 249"/>
            <p:cNvSpPr/>
            <p:nvPr/>
          </p:nvSpPr>
          <p:spPr>
            <a:xfrm>
              <a:off x="7265330" y="2788723"/>
              <a:ext cx="58419" cy="23495"/>
            </a:xfrm>
            <a:custGeom>
              <a:avLst/>
              <a:gdLst/>
              <a:ahLst/>
              <a:cxnLst/>
              <a:rect l="l" t="t" r="r" b="b"/>
              <a:pathLst>
                <a:path w="58420" h="23494">
                  <a:moveTo>
                    <a:pt x="1282" y="0"/>
                  </a:moveTo>
                  <a:lnTo>
                    <a:pt x="0" y="18021"/>
                  </a:lnTo>
                  <a:lnTo>
                    <a:pt x="57238" y="22885"/>
                  </a:lnTo>
                  <a:lnTo>
                    <a:pt x="58394" y="4851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" name="object 250"/>
            <p:cNvSpPr/>
            <p:nvPr/>
          </p:nvSpPr>
          <p:spPr>
            <a:xfrm>
              <a:off x="7374881" y="2784024"/>
              <a:ext cx="57785" cy="18415"/>
            </a:xfrm>
            <a:custGeom>
              <a:avLst/>
              <a:gdLst/>
              <a:ahLst/>
              <a:cxnLst/>
              <a:rect l="l" t="t" r="r" b="b"/>
              <a:pathLst>
                <a:path w="57784" h="18414">
                  <a:moveTo>
                    <a:pt x="114" y="0"/>
                  </a:moveTo>
                  <a:lnTo>
                    <a:pt x="0" y="18072"/>
                  </a:lnTo>
                  <a:lnTo>
                    <a:pt x="57289" y="18338"/>
                  </a:lnTo>
                  <a:lnTo>
                    <a:pt x="57302" y="266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" name="object 251"/>
            <p:cNvSpPr/>
            <p:nvPr/>
          </p:nvSpPr>
          <p:spPr>
            <a:xfrm>
              <a:off x="7478597" y="2780958"/>
              <a:ext cx="59055" cy="24130"/>
            </a:xfrm>
            <a:custGeom>
              <a:avLst/>
              <a:gdLst/>
              <a:ahLst/>
              <a:cxnLst/>
              <a:rect l="l" t="t" r="r" b="b"/>
              <a:pathLst>
                <a:path w="59054" h="24130">
                  <a:moveTo>
                    <a:pt x="1549" y="0"/>
                  </a:moveTo>
                  <a:lnTo>
                    <a:pt x="0" y="17995"/>
                  </a:lnTo>
                  <a:lnTo>
                    <a:pt x="57010" y="23964"/>
                  </a:lnTo>
                  <a:lnTo>
                    <a:pt x="58445" y="5956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" name="object 252"/>
            <p:cNvSpPr/>
            <p:nvPr/>
          </p:nvSpPr>
          <p:spPr>
            <a:xfrm>
              <a:off x="7589375" y="2797117"/>
              <a:ext cx="58419" cy="23495"/>
            </a:xfrm>
            <a:custGeom>
              <a:avLst/>
              <a:gdLst/>
              <a:ahLst/>
              <a:cxnLst/>
              <a:rect l="l" t="t" r="r" b="b"/>
              <a:pathLst>
                <a:path w="58420" h="23494">
                  <a:moveTo>
                    <a:pt x="1333" y="0"/>
                  </a:moveTo>
                  <a:lnTo>
                    <a:pt x="0" y="18008"/>
                  </a:lnTo>
                  <a:lnTo>
                    <a:pt x="57137" y="23088"/>
                  </a:lnTo>
                  <a:lnTo>
                    <a:pt x="58356" y="5067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" name="object 253"/>
            <p:cNvSpPr/>
            <p:nvPr/>
          </p:nvSpPr>
          <p:spPr>
            <a:xfrm>
              <a:off x="7693465" y="2814059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4" h="19685">
                  <a:moveTo>
                    <a:pt x="419" y="0"/>
                  </a:moveTo>
                  <a:lnTo>
                    <a:pt x="0" y="18072"/>
                  </a:lnTo>
                  <a:lnTo>
                    <a:pt x="57391" y="19545"/>
                  </a:lnTo>
                  <a:lnTo>
                    <a:pt x="57683" y="1473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" name="object 254"/>
            <p:cNvSpPr/>
            <p:nvPr/>
          </p:nvSpPr>
          <p:spPr>
            <a:xfrm>
              <a:off x="7802032" y="2814121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4" h="19050">
                  <a:moveTo>
                    <a:pt x="165" y="0"/>
                  </a:moveTo>
                  <a:lnTo>
                    <a:pt x="0" y="18072"/>
                  </a:lnTo>
                  <a:lnTo>
                    <a:pt x="57416" y="18453"/>
                  </a:lnTo>
                  <a:lnTo>
                    <a:pt x="57429" y="38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" name="object 255"/>
            <p:cNvSpPr/>
            <p:nvPr/>
          </p:nvSpPr>
          <p:spPr>
            <a:xfrm>
              <a:off x="7911672" y="2809909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4" h="19050">
                  <a:moveTo>
                    <a:pt x="57238" y="0"/>
                  </a:moveTo>
                  <a:lnTo>
                    <a:pt x="0" y="431"/>
                  </a:lnTo>
                  <a:lnTo>
                    <a:pt x="63" y="18503"/>
                  </a:lnTo>
                  <a:lnTo>
                    <a:pt x="57403" y="18072"/>
                  </a:lnTo>
                  <a:lnTo>
                    <a:pt x="57238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" name="object 256"/>
            <p:cNvSpPr/>
            <p:nvPr/>
          </p:nvSpPr>
          <p:spPr>
            <a:xfrm>
              <a:off x="8022321" y="2808096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4" h="19685">
                  <a:moveTo>
                    <a:pt x="57251" y="0"/>
                  </a:moveTo>
                  <a:lnTo>
                    <a:pt x="0" y="1028"/>
                  </a:lnTo>
                  <a:lnTo>
                    <a:pt x="254" y="19100"/>
                  </a:lnTo>
                  <a:lnTo>
                    <a:pt x="57492" y="18072"/>
                  </a:lnTo>
                  <a:lnTo>
                    <a:pt x="57251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" name="object 257"/>
            <p:cNvSpPr/>
            <p:nvPr/>
          </p:nvSpPr>
          <p:spPr>
            <a:xfrm>
              <a:off x="8129447" y="2786265"/>
              <a:ext cx="147320" cy="29209"/>
            </a:xfrm>
            <a:custGeom>
              <a:avLst/>
              <a:gdLst/>
              <a:ahLst/>
              <a:cxnLst/>
              <a:rect l="l" t="t" r="r" b="b"/>
              <a:pathLst>
                <a:path w="147320" h="29210">
                  <a:moveTo>
                    <a:pt x="58267" y="24269"/>
                  </a:moveTo>
                  <a:lnTo>
                    <a:pt x="57226" y="6235"/>
                  </a:lnTo>
                  <a:lnTo>
                    <a:pt x="0" y="10604"/>
                  </a:lnTo>
                  <a:lnTo>
                    <a:pt x="1155" y="28625"/>
                  </a:lnTo>
                  <a:lnTo>
                    <a:pt x="58267" y="24269"/>
                  </a:lnTo>
                  <a:close/>
                </a:path>
                <a:path w="147320" h="29210">
                  <a:moveTo>
                    <a:pt x="147078" y="18046"/>
                  </a:moveTo>
                  <a:lnTo>
                    <a:pt x="146113" y="0"/>
                  </a:lnTo>
                  <a:lnTo>
                    <a:pt x="88900" y="4000"/>
                  </a:lnTo>
                  <a:lnTo>
                    <a:pt x="89916" y="22034"/>
                  </a:lnTo>
                  <a:lnTo>
                    <a:pt x="147078" y="18046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" name="object 258"/>
            <p:cNvSpPr/>
            <p:nvPr/>
          </p:nvSpPr>
          <p:spPr>
            <a:xfrm>
              <a:off x="8321658" y="2789304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4" h="19050">
                  <a:moveTo>
                    <a:pt x="152" y="0"/>
                  </a:moveTo>
                  <a:lnTo>
                    <a:pt x="0" y="18084"/>
                  </a:lnTo>
                  <a:lnTo>
                    <a:pt x="57277" y="18973"/>
                  </a:lnTo>
                  <a:lnTo>
                    <a:pt x="57569" y="90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" name="object 259"/>
            <p:cNvSpPr/>
            <p:nvPr/>
          </p:nvSpPr>
          <p:spPr>
            <a:xfrm>
              <a:off x="8430319" y="2804426"/>
              <a:ext cx="57785" cy="19050"/>
            </a:xfrm>
            <a:custGeom>
              <a:avLst/>
              <a:gdLst/>
              <a:ahLst/>
              <a:cxnLst/>
              <a:rect l="l" t="t" r="r" b="b"/>
              <a:pathLst>
                <a:path w="57784" h="19050">
                  <a:moveTo>
                    <a:pt x="304" y="0"/>
                  </a:moveTo>
                  <a:lnTo>
                    <a:pt x="0" y="18072"/>
                  </a:lnTo>
                  <a:lnTo>
                    <a:pt x="57327" y="18986"/>
                  </a:lnTo>
                  <a:lnTo>
                    <a:pt x="57492" y="91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" name="object 260"/>
            <p:cNvSpPr/>
            <p:nvPr/>
          </p:nvSpPr>
          <p:spPr>
            <a:xfrm>
              <a:off x="8584923" y="2798349"/>
              <a:ext cx="58419" cy="22225"/>
            </a:xfrm>
            <a:custGeom>
              <a:avLst/>
              <a:gdLst/>
              <a:ahLst/>
              <a:cxnLst/>
              <a:rect l="l" t="t" r="r" b="b"/>
              <a:pathLst>
                <a:path w="58420" h="22225">
                  <a:moveTo>
                    <a:pt x="1016" y="0"/>
                  </a:moveTo>
                  <a:lnTo>
                    <a:pt x="0" y="18034"/>
                  </a:lnTo>
                  <a:lnTo>
                    <a:pt x="57137" y="22110"/>
                  </a:lnTo>
                  <a:lnTo>
                    <a:pt x="58166" y="4076"/>
                  </a:lnTo>
                  <a:lnTo>
                    <a:pt x="1016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" name="object 261"/>
            <p:cNvSpPr/>
            <p:nvPr/>
          </p:nvSpPr>
          <p:spPr>
            <a:xfrm>
              <a:off x="8692501" y="2808008"/>
              <a:ext cx="57785" cy="18415"/>
            </a:xfrm>
            <a:custGeom>
              <a:avLst/>
              <a:gdLst/>
              <a:ahLst/>
              <a:cxnLst/>
              <a:rect l="l" t="t" r="r" b="b"/>
              <a:pathLst>
                <a:path w="57784" h="18414">
                  <a:moveTo>
                    <a:pt x="57264" y="0"/>
                  </a:moveTo>
                  <a:lnTo>
                    <a:pt x="0" y="0"/>
                  </a:lnTo>
                  <a:lnTo>
                    <a:pt x="0" y="18072"/>
                  </a:lnTo>
                  <a:lnTo>
                    <a:pt x="57264" y="18072"/>
                  </a:lnTo>
                  <a:lnTo>
                    <a:pt x="5726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" name="object 262"/>
            <p:cNvSpPr/>
            <p:nvPr/>
          </p:nvSpPr>
          <p:spPr>
            <a:xfrm>
              <a:off x="8800260" y="2803965"/>
              <a:ext cx="58419" cy="20955"/>
            </a:xfrm>
            <a:custGeom>
              <a:avLst/>
              <a:gdLst/>
              <a:ahLst/>
              <a:cxnLst/>
              <a:rect l="l" t="t" r="r" b="b"/>
              <a:pathLst>
                <a:path w="58420" h="20955">
                  <a:moveTo>
                    <a:pt x="57213" y="0"/>
                  </a:moveTo>
                  <a:lnTo>
                    <a:pt x="0" y="2679"/>
                  </a:lnTo>
                  <a:lnTo>
                    <a:pt x="685" y="20739"/>
                  </a:lnTo>
                  <a:lnTo>
                    <a:pt x="57886" y="18059"/>
                  </a:lnTo>
                  <a:lnTo>
                    <a:pt x="57213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" name="object 263"/>
            <p:cNvSpPr/>
            <p:nvPr/>
          </p:nvSpPr>
          <p:spPr>
            <a:xfrm>
              <a:off x="8910257" y="2798946"/>
              <a:ext cx="57785" cy="18415"/>
            </a:xfrm>
            <a:custGeom>
              <a:avLst/>
              <a:gdLst/>
              <a:ahLst/>
              <a:cxnLst/>
              <a:rect l="l" t="t" r="r" b="b"/>
              <a:pathLst>
                <a:path w="57784" h="18414">
                  <a:moveTo>
                    <a:pt x="57238" y="0"/>
                  </a:moveTo>
                  <a:lnTo>
                    <a:pt x="0" y="25"/>
                  </a:lnTo>
                  <a:lnTo>
                    <a:pt x="0" y="18097"/>
                  </a:lnTo>
                  <a:lnTo>
                    <a:pt x="57264" y="18072"/>
                  </a:lnTo>
                  <a:lnTo>
                    <a:pt x="57238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" name="object 264"/>
            <p:cNvSpPr/>
            <p:nvPr/>
          </p:nvSpPr>
          <p:spPr>
            <a:xfrm>
              <a:off x="9017223" y="2793071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4" h="19685">
                  <a:moveTo>
                    <a:pt x="56883" y="0"/>
                  </a:moveTo>
                  <a:lnTo>
                    <a:pt x="28451" y="966"/>
                  </a:lnTo>
                  <a:lnTo>
                    <a:pt x="0" y="1600"/>
                  </a:lnTo>
                  <a:lnTo>
                    <a:pt x="241" y="19672"/>
                  </a:lnTo>
                  <a:lnTo>
                    <a:pt x="28854" y="19037"/>
                  </a:lnTo>
                  <a:lnTo>
                    <a:pt x="57467" y="18059"/>
                  </a:lnTo>
                  <a:lnTo>
                    <a:pt x="5688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" name="object 265"/>
            <p:cNvSpPr/>
            <p:nvPr/>
          </p:nvSpPr>
          <p:spPr>
            <a:xfrm>
              <a:off x="9124753" y="2790823"/>
              <a:ext cx="58419" cy="21590"/>
            </a:xfrm>
            <a:custGeom>
              <a:avLst/>
              <a:gdLst/>
              <a:ahLst/>
              <a:cxnLst/>
              <a:rect l="l" t="t" r="r" b="b"/>
              <a:pathLst>
                <a:path w="58420" h="21589">
                  <a:moveTo>
                    <a:pt x="57213" y="0"/>
                  </a:moveTo>
                  <a:lnTo>
                    <a:pt x="0" y="3505"/>
                  </a:lnTo>
                  <a:lnTo>
                    <a:pt x="863" y="21551"/>
                  </a:lnTo>
                  <a:lnTo>
                    <a:pt x="58026" y="18046"/>
                  </a:lnTo>
                  <a:lnTo>
                    <a:pt x="5721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" name="object 266"/>
            <p:cNvSpPr/>
            <p:nvPr/>
          </p:nvSpPr>
          <p:spPr>
            <a:xfrm>
              <a:off x="9234608" y="2787091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4" h="19685">
                  <a:moveTo>
                    <a:pt x="57505" y="0"/>
                  </a:moveTo>
                  <a:lnTo>
                    <a:pt x="28757" y="484"/>
                  </a:lnTo>
                  <a:lnTo>
                    <a:pt x="0" y="1320"/>
                  </a:lnTo>
                  <a:lnTo>
                    <a:pt x="495" y="19380"/>
                  </a:lnTo>
                  <a:lnTo>
                    <a:pt x="29084" y="18554"/>
                  </a:lnTo>
                  <a:lnTo>
                    <a:pt x="57683" y="18072"/>
                  </a:lnTo>
                  <a:lnTo>
                    <a:pt x="57505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" name="object 267"/>
            <p:cNvSpPr/>
            <p:nvPr/>
          </p:nvSpPr>
          <p:spPr>
            <a:xfrm>
              <a:off x="9339724" y="2785106"/>
              <a:ext cx="58419" cy="22860"/>
            </a:xfrm>
            <a:custGeom>
              <a:avLst/>
              <a:gdLst/>
              <a:ahLst/>
              <a:cxnLst/>
              <a:rect l="l" t="t" r="r" b="b"/>
              <a:pathLst>
                <a:path w="58420" h="22860">
                  <a:moveTo>
                    <a:pt x="56006" y="0"/>
                  </a:moveTo>
                  <a:lnTo>
                    <a:pt x="41937" y="1630"/>
                  </a:lnTo>
                  <a:lnTo>
                    <a:pt x="27917" y="2955"/>
                  </a:lnTo>
                  <a:lnTo>
                    <a:pt x="13941" y="3886"/>
                  </a:lnTo>
                  <a:lnTo>
                    <a:pt x="0" y="4330"/>
                  </a:lnTo>
                  <a:lnTo>
                    <a:pt x="177" y="22402"/>
                  </a:lnTo>
                  <a:lnTo>
                    <a:pt x="14661" y="21945"/>
                  </a:lnTo>
                  <a:lnTo>
                    <a:pt x="29097" y="20985"/>
                  </a:lnTo>
                  <a:lnTo>
                    <a:pt x="43477" y="19622"/>
                  </a:lnTo>
                  <a:lnTo>
                    <a:pt x="57797" y="17957"/>
                  </a:lnTo>
                  <a:lnTo>
                    <a:pt x="56006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" name="object 268"/>
            <p:cNvSpPr/>
            <p:nvPr/>
          </p:nvSpPr>
          <p:spPr>
            <a:xfrm>
              <a:off x="9448436" y="2779386"/>
              <a:ext cx="58419" cy="23495"/>
            </a:xfrm>
            <a:custGeom>
              <a:avLst/>
              <a:gdLst/>
              <a:ahLst/>
              <a:cxnLst/>
              <a:rect l="l" t="t" r="r" b="b"/>
              <a:pathLst>
                <a:path w="58420" h="23494">
                  <a:moveTo>
                    <a:pt x="57391" y="0"/>
                  </a:moveTo>
                  <a:lnTo>
                    <a:pt x="43000" y="882"/>
                  </a:lnTo>
                  <a:lnTo>
                    <a:pt x="28633" y="2070"/>
                  </a:lnTo>
                  <a:lnTo>
                    <a:pt x="14298" y="3514"/>
                  </a:lnTo>
                  <a:lnTo>
                    <a:pt x="0" y="5168"/>
                  </a:lnTo>
                  <a:lnTo>
                    <a:pt x="1752" y="23139"/>
                  </a:lnTo>
                  <a:lnTo>
                    <a:pt x="15858" y="21500"/>
                  </a:lnTo>
                  <a:lnTo>
                    <a:pt x="29951" y="20080"/>
                  </a:lnTo>
                  <a:lnTo>
                    <a:pt x="44041" y="18919"/>
                  </a:lnTo>
                  <a:lnTo>
                    <a:pt x="58140" y="18059"/>
                  </a:lnTo>
                  <a:lnTo>
                    <a:pt x="57391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9" name="object 269"/>
          <p:cNvSpPr txBox="1"/>
          <p:nvPr/>
        </p:nvSpPr>
        <p:spPr>
          <a:xfrm>
            <a:off x="1084886" y="1865627"/>
            <a:ext cx="415925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5895CF"/>
                </a:solidFill>
                <a:latin typeface="MS UI Gothic"/>
                <a:cs typeface="MS UI Gothic"/>
              </a:rPr>
              <a:t>目錄</a:t>
            </a:r>
            <a:endParaRPr sz="1500">
              <a:latin typeface="MS UI Gothic"/>
              <a:cs typeface="MS UI Gothic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271189" y="7444653"/>
            <a:ext cx="97155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b="1">
                <a:solidFill>
                  <a:srgbClr val="FFFFFF"/>
                </a:solidFill>
                <a:latin typeface="Arial"/>
                <a:cs typeface="Arial"/>
              </a:rPr>
              <a:t>2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10588288" y="7444653"/>
            <a:ext cx="97155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b="1">
                <a:solidFill>
                  <a:srgbClr val="FFFFFF"/>
                </a:solidFill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7966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9048853" y="402192"/>
            <a:ext cx="154876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F7966B"/>
                </a:solidFill>
                <a:latin typeface="SimSun"/>
                <a:cs typeface="SimSun"/>
              </a:rPr>
              <a:t>被注視的育幼院孩子</a:t>
            </a:r>
            <a:endParaRPr sz="1300">
              <a:latin typeface="SimSun"/>
              <a:cs typeface="SimSu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6084001" y="6443005"/>
              <a:ext cx="914400" cy="0"/>
            </a:xfrm>
            <a:custGeom>
              <a:avLst/>
              <a:gdLst/>
              <a:ahLst/>
              <a:cxnLst/>
              <a:rect l="l" t="t" r="r" b="b"/>
              <a:pathLst>
                <a:path w="914400" h="0">
                  <a:moveTo>
                    <a:pt x="0" y="0"/>
                  </a:moveTo>
                  <a:lnTo>
                    <a:pt x="914400" y="0"/>
                  </a:lnTo>
                </a:path>
              </a:pathLst>
            </a:custGeom>
            <a:ln w="1270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0" name="object 70"/>
          <p:cNvSpPr txBox="1"/>
          <p:nvPr/>
        </p:nvSpPr>
        <p:spPr>
          <a:xfrm>
            <a:off x="6045130" y="950839"/>
            <a:ext cx="4331335" cy="2082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38100" marR="30480" indent="287655">
              <a:lnSpc>
                <a:spcPct val="136400"/>
              </a:lnSpc>
              <a:spcBef>
                <a:spcPts val="100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故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未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詢問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阿舜意見前便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先向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全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班同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露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在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幼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院生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活的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背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景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即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便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師認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己是出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於善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但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卻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未考量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阿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舜是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否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已準備好面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對同學的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好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奇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異樣眼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光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甚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至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是不友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善的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。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少因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年紀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baseline="2525" sz="1650" spc="-20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隱私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經常受到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人的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忽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略</a:t>
            </a:r>
            <a:r>
              <a:rPr dirty="0" baseline="2525" sz="1650" spc="-27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-209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9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6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範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便是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護兒少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隱私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不受到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侵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害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幼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院兒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童的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生活背景即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受公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約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保障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私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該條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文中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也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特別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列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有關兒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隱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私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家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庭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住家或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通訊不得遭受恣意或非法干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預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說明任何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不得在沒有法律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下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干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預兒少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私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而即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便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法律依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據的情況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也不表示可以恣意地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干預兒少隱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私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仍須符合公約之精神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目的</a:t>
            </a:r>
            <a:r>
              <a:rPr dirty="0" sz="1100" spc="-26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75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baseline="42735" sz="975" spc="-127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56</a:t>
            </a:r>
            <a:endParaRPr sz="10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57</a:t>
            </a:r>
            <a:endParaRPr sz="10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070512" y="3250809"/>
            <a:ext cx="4279900" cy="1611630"/>
          </a:xfrm>
          <a:prstGeom prst="rect">
            <a:avLst/>
          </a:prstGeom>
        </p:spPr>
        <p:txBody>
          <a:bodyPr wrap="square" lIns="0" tIns="6350" rIns="0" bIns="0" rtlCol="0" vert="horz">
            <a:spAutoFit/>
          </a:bodyPr>
          <a:lstStyle/>
          <a:p>
            <a:pPr algn="just" marL="12700" marR="5080" indent="288290">
              <a:lnSpc>
                <a:spcPct val="135700"/>
              </a:lnSpc>
              <a:spcBef>
                <a:spcPts val="50"/>
              </a:spcBef>
            </a:pP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根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據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9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童被傾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聽的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-27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阿舜具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表達是否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要在班級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開自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己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身分背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景的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師應當傾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阿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舜的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想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並協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助他暸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解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決定可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發生的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結果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響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確保兒少最佳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利益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實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阿舜想要在班級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他的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那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師需要讓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他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知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道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後同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學可能會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有的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反應與行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也許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更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多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照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顧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也或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許會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發生負面影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響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讓阿舜有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充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資訊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準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備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為自己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做一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好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選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擇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阿舜不想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公開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其身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師也應予以尊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068588" y="5119435"/>
            <a:ext cx="4276090" cy="102044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F7966B"/>
                </a:solidFill>
                <a:latin typeface="MS UI Gothic"/>
                <a:cs typeface="MS UI Gothic"/>
              </a:rPr>
              <a:t>建議</a:t>
            </a:r>
            <a:endParaRPr sz="1500">
              <a:latin typeface="MS UI Gothic"/>
              <a:cs typeface="MS UI Gothic"/>
            </a:endParaRPr>
          </a:p>
          <a:p>
            <a:pPr marL="214629" indent="-202565">
              <a:lnSpc>
                <a:spcPct val="100000"/>
              </a:lnSpc>
              <a:spcBef>
                <a:spcPts val="1040"/>
              </a:spcBef>
              <a:buAutoNum type="arabicPeriod"/>
              <a:tabLst>
                <a:tab pos="215265" algn="l"/>
              </a:tabLst>
            </a:pPr>
            <a:r>
              <a:rPr dirty="0" sz="1200" spc="15">
                <a:solidFill>
                  <a:srgbClr val="F7966B"/>
                </a:solidFill>
                <a:latin typeface="MS UI Gothic"/>
                <a:cs typeface="MS UI Gothic"/>
              </a:rPr>
              <a:t>教育專業人</a:t>
            </a:r>
            <a:r>
              <a:rPr dirty="0" sz="1200">
                <a:solidFill>
                  <a:srgbClr val="F7966B"/>
                </a:solidFill>
                <a:latin typeface="MS UI Gothic"/>
                <a:cs typeface="MS UI Gothic"/>
              </a:rPr>
              <a:t>員</a:t>
            </a:r>
            <a:endParaRPr sz="1200">
              <a:latin typeface="MS UI Gothic"/>
              <a:cs typeface="MS UI Gothic"/>
            </a:endParaRPr>
          </a:p>
          <a:p>
            <a:pPr lvl="1" marL="500380" indent="-330200">
              <a:lnSpc>
                <a:spcPct val="100000"/>
              </a:lnSpc>
              <a:spcBef>
                <a:spcPts val="430"/>
              </a:spcBef>
              <a:buSzPct val="90909"/>
              <a:buAutoNum type="arabicPlain"/>
              <a:tabLst>
                <a:tab pos="50101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檢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視自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身是否對安置或是處境特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殊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之兒少有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刻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板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象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2525" sz="1650">
              <a:latin typeface="SimSun"/>
              <a:cs typeface="SimSun"/>
            </a:endParaRPr>
          </a:p>
          <a:p>
            <a:pPr lvl="1" marL="500380" indent="-330200">
              <a:lnSpc>
                <a:spcPct val="100000"/>
              </a:lnSpc>
              <a:spcBef>
                <a:spcPts val="480"/>
              </a:spcBef>
              <a:buSzPct val="90909"/>
              <a:buAutoNum type="arabicPlain"/>
              <a:tabLst>
                <a:tab pos="50101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在觸及兒少家庭背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景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人隱私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應當尊重兒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隱私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endParaRPr baseline="2525" sz="165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071046" y="6446561"/>
            <a:ext cx="125603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林沛</a:t>
            </a:r>
            <a:r>
              <a:rPr dirty="0" baseline="3472" sz="1200" spc="-37">
                <a:solidFill>
                  <a:srgbClr val="231F20"/>
                </a:solidFill>
                <a:latin typeface="SimSun"/>
                <a:cs typeface="SimSun"/>
              </a:rPr>
              <a:t>君</a:t>
            </a:r>
            <a:r>
              <a:rPr dirty="0" baseline="3472" sz="1200" spc="-135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註</a:t>
            </a:r>
            <a:r>
              <a:rPr dirty="0" baseline="3472" sz="1200" spc="-27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baseline="3472" sz="1200" spc="-195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頁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3472" sz="12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69945" y="950839"/>
            <a:ext cx="4280535" cy="1168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-635">
              <a:lnSpc>
                <a:spcPct val="136400"/>
              </a:lnSpc>
              <a:spcBef>
                <a:spcPts val="100"/>
              </a:spcBef>
            </a:pP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師在未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詢問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阿舜意願的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情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形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便向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全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班同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公開他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身分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背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景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因為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阿舜年紀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隱私保護就比較不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重要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嗎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隱私權常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不受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年人重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隱私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權受侵害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對孩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子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影響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底有多大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呢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兒少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有權就影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響自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利的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情表達意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但成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年人是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否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已先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主的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決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哪些事情無須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過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問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670013" y="2376235"/>
            <a:ext cx="4281170" cy="2156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F7966B"/>
                </a:solidFill>
                <a:latin typeface="MS UI Gothic"/>
                <a:cs typeface="MS UI Gothic"/>
              </a:rPr>
              <a:t>議題分析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8290">
              <a:lnSpc>
                <a:spcPct val="136400"/>
              </a:lnSpc>
              <a:spcBef>
                <a:spcPts val="575"/>
              </a:spcBef>
            </a:pP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班級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句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阿舜是育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幼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院的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孩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子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好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好照顧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他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喔</a:t>
            </a:r>
            <a:r>
              <a:rPr dirty="0" sz="1100" spc="-150">
                <a:solidFill>
                  <a:srgbClr val="231F20"/>
                </a:solidFill>
                <a:latin typeface="SimSun"/>
                <a:cs typeface="SimSun"/>
              </a:rPr>
              <a:t>！</a:t>
            </a:r>
            <a:r>
              <a:rPr dirty="0" sz="1100" spc="-22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於善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意的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背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後</a:t>
            </a:r>
            <a:r>
              <a:rPr dirty="0" sz="1100" spc="-2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事實上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幼院的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孩子需要有更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多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照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」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想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像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本的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良善舉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就在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師於全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班的面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前透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露了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阿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舜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分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背景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後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意料之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外的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儘管阿舜在班上安靜又守秩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序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當某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天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班上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發生同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學錢被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偷的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件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同學的質疑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眼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神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及導師的私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詢 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問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都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幼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院孩子被貼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上的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負面標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籤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這也是兒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少因為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父母或 監護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素而致的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家庭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喪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功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撫養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安置於機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-160">
                <a:solidFill>
                  <a:srgbClr val="231F20"/>
                </a:solidFill>
                <a:latin typeface="SimSun"/>
                <a:cs typeface="SimSun"/>
              </a:rPr>
              <a:t>），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是兒童權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所禁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止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665013" y="4735438"/>
            <a:ext cx="4284980" cy="1854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7145" marR="5080" indent="288925">
              <a:lnSpc>
                <a:spcPct val="136400"/>
              </a:lnSpc>
              <a:spcBef>
                <a:spcPts val="100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負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面標籤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形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後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踵而至的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則是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同儕的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排擠與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霸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凌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甚或是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成年人對歧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凌的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容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長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下來可能導致兒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童的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不安全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感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低 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認同和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低自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尊</a:t>
            </a:r>
            <a:r>
              <a:rPr dirty="0" baseline="2525" sz="1650" spc="-27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-209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9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11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兒童有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受任何形式之不當對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待的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便是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任何形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之身心暴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禁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止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兒童權利委員會也於</a:t>
            </a:r>
            <a:endParaRPr sz="1100">
              <a:latin typeface="SimSun"/>
              <a:cs typeface="SimSun"/>
            </a:endParaRPr>
          </a:p>
          <a:p>
            <a:pPr algn="just" marL="17780" marR="5080" indent="-5715">
              <a:lnSpc>
                <a:spcPct val="135000"/>
              </a:lnSpc>
              <a:spcBef>
                <a:spcPts val="70"/>
              </a:spcBef>
            </a:pPr>
            <a:r>
              <a:rPr dirty="0" baseline="2525" sz="1650" spc="-89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7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號一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般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性意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見中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說明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精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神暴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的形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包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括了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少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的蔑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排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斥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孤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立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也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強調兒少遭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受的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暴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僅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來自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成年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之間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也可能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發生暴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無論任何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形式的暴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可能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對兒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生存及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發展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權帶來不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影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響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7966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9048853" y="402192"/>
            <a:ext cx="154876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F7966B"/>
                </a:solidFill>
                <a:latin typeface="SimSun"/>
                <a:cs typeface="SimSun"/>
              </a:rPr>
              <a:t>被注視的育幼院孩子</a:t>
            </a:r>
            <a:endParaRPr sz="1300">
              <a:latin typeface="SimSun"/>
              <a:cs typeface="SimSu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108000" y="402371"/>
            <a:ext cx="10676255" cy="7016115"/>
            <a:chOff x="108000" y="402371"/>
            <a:chExt cx="10676255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29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8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2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1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2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4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0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8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6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9" name="object 6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8000" y="2453869"/>
              <a:ext cx="4135996" cy="4557076"/>
            </a:xfrm>
            <a:prstGeom prst="rect">
              <a:avLst/>
            </a:prstGeom>
          </p:spPr>
        </p:pic>
      </p:grpSp>
      <p:sp>
        <p:nvSpPr>
          <p:cNvPr id="70" name="object 70"/>
          <p:cNvSpPr txBox="1"/>
          <p:nvPr/>
        </p:nvSpPr>
        <p:spPr>
          <a:xfrm>
            <a:off x="6227014" y="964810"/>
            <a:ext cx="4126229" cy="4686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41630" marR="5080" indent="-329565">
              <a:lnSpc>
                <a:spcPct val="132200"/>
              </a:lnSpc>
              <a:spcBef>
                <a:spcPts val="100"/>
              </a:spcBef>
            </a:pP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-100">
                <a:solidFill>
                  <a:srgbClr val="231F20"/>
                </a:solidFill>
                <a:latin typeface="Verdana"/>
                <a:cs typeface="Verdana"/>
              </a:rPr>
              <a:t>6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校專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輔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兼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輔教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亦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可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視情況安排心理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師或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工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以滿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足兒少所需之服務及協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58</a:t>
            </a:r>
            <a:endParaRPr sz="10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59</a:t>
            </a:r>
            <a:endParaRPr sz="10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070325" y="1636332"/>
            <a:ext cx="4283075" cy="2997835"/>
          </a:xfrm>
          <a:prstGeom prst="rect">
            <a:avLst/>
          </a:prstGeom>
        </p:spPr>
        <p:txBody>
          <a:bodyPr wrap="square" lIns="0" tIns="71755" rIns="0" bIns="0" rtlCol="0" vert="horz">
            <a:spAutoFit/>
          </a:bodyPr>
          <a:lstStyle/>
          <a:p>
            <a:pPr marL="217804" indent="-205740">
              <a:lnSpc>
                <a:spcPct val="100000"/>
              </a:lnSpc>
              <a:spcBef>
                <a:spcPts val="565"/>
              </a:spcBef>
              <a:buAutoNum type="arabicPeriod" startAt="2"/>
              <a:tabLst>
                <a:tab pos="218440" algn="l"/>
              </a:tabLst>
            </a:pPr>
            <a:r>
              <a:rPr dirty="0" sz="1200" spc="20">
                <a:solidFill>
                  <a:srgbClr val="F7966B"/>
                </a:solidFill>
                <a:latin typeface="MS UI Gothic"/>
                <a:cs typeface="MS UI Gothic"/>
              </a:rPr>
              <a:t>社政</a:t>
            </a:r>
            <a:r>
              <a:rPr dirty="0" sz="1200" spc="15">
                <a:solidFill>
                  <a:srgbClr val="F7966B"/>
                </a:solidFill>
                <a:latin typeface="MS UI Gothic"/>
                <a:cs typeface="MS UI Gothic"/>
              </a:rPr>
              <a:t>專業人</a:t>
            </a:r>
            <a:r>
              <a:rPr dirty="0" sz="1200">
                <a:solidFill>
                  <a:srgbClr val="F7966B"/>
                </a:solidFill>
                <a:latin typeface="MS UI Gothic"/>
                <a:cs typeface="MS UI Gothic"/>
              </a:rPr>
              <a:t>員</a:t>
            </a:r>
            <a:endParaRPr sz="1200">
              <a:latin typeface="MS UI Gothic"/>
              <a:cs typeface="MS UI Gothic"/>
            </a:endParaRPr>
          </a:p>
          <a:p>
            <a:pPr lvl="1" marL="498475" marR="12700" indent="-329565">
              <a:lnSpc>
                <a:spcPct val="132200"/>
              </a:lnSpc>
              <a:spcBef>
                <a:spcPts val="5"/>
              </a:spcBef>
              <a:buSzPct val="90909"/>
              <a:buAutoNum type="arabicPlain"/>
              <a:tabLst>
                <a:tab pos="499109" algn="l"/>
              </a:tabLst>
            </a:pP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對安置或是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處境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殊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之兒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政專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業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人員可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在孩子入學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之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前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和孩子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的導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輔導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關人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員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甚或兒少本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endParaRPr sz="1100">
              <a:latin typeface="SimSun"/>
              <a:cs typeface="SimSun"/>
            </a:endParaRPr>
          </a:p>
          <a:p>
            <a:pPr marL="498475">
              <a:lnSpc>
                <a:spcPct val="100000"/>
              </a:lnSpc>
              <a:spcBef>
                <a:spcPts val="480"/>
              </a:spcBef>
            </a:pP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先溝通隱私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揭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露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問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lvl="1" marL="498475" marR="5080" indent="-329565">
              <a:lnSpc>
                <a:spcPct val="135500"/>
              </a:lnSpc>
              <a:spcBef>
                <a:spcPts val="65"/>
              </a:spcBef>
              <a:buSzPct val="90909"/>
              <a:buAutoNum type="arabicPlain" startAt="2"/>
              <a:tabLst>
                <a:tab pos="497840" algn="l"/>
              </a:tabLst>
            </a:pP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若兒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少在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育場域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面臨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友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善對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政專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業人員可透過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與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學校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育人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員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是與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相處時間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更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長的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班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討論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兒少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最適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切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處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遇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必要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透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過多方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討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使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兒少專業工作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衛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警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政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司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法人員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暸解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處境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求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消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除兒少可能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面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臨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不友善待遇或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歧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lvl="1" marL="498475" marR="6985" indent="-330200">
              <a:lnSpc>
                <a:spcPct val="134300"/>
              </a:lnSpc>
              <a:spcBef>
                <a:spcPts val="85"/>
              </a:spcBef>
              <a:buSzPct val="90909"/>
              <a:buAutoNum type="arabicPlain" startAt="2"/>
              <a:tabLst>
                <a:tab pos="499745" algn="l"/>
              </a:tabLst>
            </a:pP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社政專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業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人員應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檢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視自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己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否因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跨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領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域協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調困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難而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產生的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感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是對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專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業領域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有刻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板化想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進而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影響服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務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極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此影響兒少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被歧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視的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069389" y="4890835"/>
            <a:ext cx="4281170" cy="14706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F7966B"/>
                </a:solidFill>
                <a:latin typeface="MS UI Gothic"/>
                <a:cs typeface="MS UI Gothic"/>
              </a:rPr>
              <a:t>延伸思考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8925">
              <a:lnSpc>
                <a:spcPct val="136400"/>
              </a:lnSpc>
              <a:spcBef>
                <a:spcPts val="575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是在安置機構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是成長於特殊處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境的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孩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子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都嚮往與其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同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齡兒少享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有同等的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遇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而缺乏客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觀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合理解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釋的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殊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遇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也可能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潛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藏著隱而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未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顯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刻板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象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像是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於育幼院兒少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感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情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不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覺把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貼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需要幫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-170">
                <a:solidFill>
                  <a:srgbClr val="231F20"/>
                </a:solidFill>
                <a:latin typeface="SimSun"/>
                <a:cs typeface="SimSun"/>
              </a:rPr>
              <a:t>」、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需要更多寬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容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等標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籤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事實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無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助於兒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展以及未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來的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社會參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更可能對其帶來心理傷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害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827031" y="950840"/>
            <a:ext cx="4123690" cy="4597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42265" marR="15875">
              <a:lnSpc>
                <a:spcPct val="136300"/>
              </a:lnSpc>
              <a:spcBef>
                <a:spcPts val="100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適時給予保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護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減少先入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主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刻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板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污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名化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⋯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等敵意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環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境的產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341630" marR="9525" indent="-329565">
              <a:lnSpc>
                <a:spcPct val="135000"/>
              </a:lnSpc>
              <a:spcBef>
                <a:spcPts val="70"/>
              </a:spcBef>
            </a:pP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-10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涉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及兒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個人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隱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私揭露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狀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況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應當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詢問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其個人意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願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及想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教育專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業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人員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也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須針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提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供兒少參考訊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息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用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符合其年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齡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熟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度的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方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與其討論可能發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生的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結果及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帶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來的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響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以協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兒少在做決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前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對議題有更完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整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暸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解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r" marL="1976755" marR="5080" indent="-335915">
              <a:lnSpc>
                <a:spcPct val="135500"/>
              </a:lnSpc>
              <a:spcBef>
                <a:spcPts val="70"/>
              </a:spcBef>
            </a:pP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-100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若兒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確實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有嚴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首先 </a:t>
            </a:r>
            <a:r>
              <a:rPr dirty="0" sz="1100" spc="100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95">
                <a:solidFill>
                  <a:srgbClr val="231F20"/>
                </a:solidFill>
                <a:latin typeface="SimSun"/>
                <a:cs typeface="SimSun"/>
              </a:rPr>
              <a:t>會同</a:t>
            </a:r>
            <a:r>
              <a:rPr dirty="0" sz="1100" spc="100">
                <a:solidFill>
                  <a:srgbClr val="231F20"/>
                </a:solidFill>
                <a:latin typeface="SimSun"/>
                <a:cs typeface="SimSun"/>
              </a:rPr>
              <a:t>三級輔</a:t>
            </a:r>
            <a:r>
              <a:rPr dirty="0" sz="1100" spc="95">
                <a:solidFill>
                  <a:srgbClr val="231F20"/>
                </a:solidFill>
                <a:latin typeface="SimSun"/>
                <a:cs typeface="SimSun"/>
              </a:rPr>
              <a:t>導的</a:t>
            </a:r>
            <a:r>
              <a:rPr dirty="0" sz="1100" spc="100">
                <a:solidFill>
                  <a:srgbClr val="231F20"/>
                </a:solidFill>
                <a:latin typeface="SimSun"/>
                <a:cs typeface="SimSun"/>
              </a:rPr>
              <a:t>專責</a:t>
            </a:r>
            <a:r>
              <a:rPr dirty="0" sz="1100" spc="95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100">
                <a:solidFill>
                  <a:srgbClr val="231F20"/>
                </a:solidFill>
                <a:latin typeface="SimSun"/>
                <a:cs typeface="SimSun"/>
              </a:rPr>
              <a:t>師或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其 </a:t>
            </a:r>
            <a:r>
              <a:rPr dirty="0" sz="1100" spc="85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90">
                <a:solidFill>
                  <a:srgbClr val="231F20"/>
                </a:solidFill>
                <a:latin typeface="SimSun"/>
                <a:cs typeface="SimSun"/>
              </a:rPr>
              <a:t>領</a:t>
            </a:r>
            <a:r>
              <a:rPr dirty="0" sz="1100" spc="85">
                <a:solidFill>
                  <a:srgbClr val="231F20"/>
                </a:solidFill>
                <a:latin typeface="SimSun"/>
                <a:cs typeface="SimSun"/>
              </a:rPr>
              <a:t>域專業人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員</a:t>
            </a:r>
            <a:r>
              <a:rPr dirty="0" sz="1100" spc="-50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85">
                <a:solidFill>
                  <a:srgbClr val="231F20"/>
                </a:solidFill>
                <a:latin typeface="SimSun"/>
                <a:cs typeface="SimSun"/>
              </a:rPr>
              <a:t>如社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工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sz="1100" spc="85">
                <a:solidFill>
                  <a:srgbClr val="231F20"/>
                </a:solidFill>
                <a:latin typeface="SimSun"/>
                <a:cs typeface="SimSun"/>
              </a:rPr>
              <a:t>暸解 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兒少該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為背後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動機或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85">
                <a:solidFill>
                  <a:srgbClr val="231F20"/>
                </a:solidFill>
                <a:latin typeface="SimSun"/>
                <a:cs typeface="SimSun"/>
              </a:rPr>
              <a:t>加以疏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-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85">
                <a:solidFill>
                  <a:srgbClr val="231F20"/>
                </a:solidFill>
                <a:latin typeface="SimSun"/>
                <a:cs typeface="SimSun"/>
              </a:rPr>
              <a:t>而非放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任同</a:t>
            </a:r>
            <a:r>
              <a:rPr dirty="0" sz="1100" spc="85">
                <a:solidFill>
                  <a:srgbClr val="231F20"/>
                </a:solidFill>
                <a:latin typeface="SimSun"/>
                <a:cs typeface="SimSun"/>
              </a:rPr>
              <a:t>學排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擠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105">
                <a:solidFill>
                  <a:srgbClr val="231F20"/>
                </a:solidFill>
                <a:latin typeface="SimSun"/>
                <a:cs typeface="SimSun"/>
              </a:rPr>
              <a:t>或自</a:t>
            </a:r>
            <a:r>
              <a:rPr dirty="0" sz="1100" spc="114">
                <a:solidFill>
                  <a:srgbClr val="231F20"/>
                </a:solidFill>
                <a:latin typeface="SimSun"/>
                <a:cs typeface="SimSun"/>
              </a:rPr>
              <a:t>身也</a:t>
            </a:r>
            <a:r>
              <a:rPr dirty="0" sz="1100" spc="12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114">
                <a:solidFill>
                  <a:srgbClr val="231F20"/>
                </a:solidFill>
                <a:latin typeface="SimSun"/>
                <a:cs typeface="SimSun"/>
              </a:rPr>
              <a:t>為孤立</a:t>
            </a:r>
            <a:r>
              <a:rPr dirty="0" sz="1100" spc="120">
                <a:solidFill>
                  <a:srgbClr val="231F20"/>
                </a:solidFill>
                <a:latin typeface="SimSun"/>
                <a:cs typeface="SimSun"/>
              </a:rPr>
              <a:t>孩</a:t>
            </a:r>
            <a:r>
              <a:rPr dirty="0" sz="1100" spc="114">
                <a:solidFill>
                  <a:srgbClr val="231F20"/>
                </a:solidFill>
                <a:latin typeface="SimSun"/>
                <a:cs typeface="SimSun"/>
              </a:rPr>
              <a:t>子</a:t>
            </a:r>
            <a:r>
              <a:rPr dirty="0" sz="1100" spc="1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14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endParaRPr sz="1100">
              <a:latin typeface="SimSun"/>
              <a:cs typeface="SimSun"/>
            </a:endParaRPr>
          </a:p>
          <a:p>
            <a:pPr algn="ctr" marL="602615">
              <a:lnSpc>
                <a:spcPct val="100000"/>
              </a:lnSpc>
              <a:spcBef>
                <a:spcPts val="480"/>
              </a:spcBef>
            </a:pP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子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r" marL="2320290" marR="12065" indent="31750">
              <a:lnSpc>
                <a:spcPct val="135500"/>
              </a:lnSpc>
              <a:spcBef>
                <a:spcPts val="65"/>
              </a:spcBef>
            </a:pP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-100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陪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伴兒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探索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世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界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暸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解社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多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樣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包括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同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家庭組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-16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家庭背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景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1100" spc="114">
                <a:solidFill>
                  <a:srgbClr val="231F20"/>
                </a:solidFill>
                <a:latin typeface="SimSun"/>
                <a:cs typeface="SimSun"/>
              </a:rPr>
              <a:t>不一樣的</a:t>
            </a:r>
            <a:r>
              <a:rPr dirty="0" sz="1100" spc="120">
                <a:solidFill>
                  <a:srgbClr val="231F20"/>
                </a:solidFill>
                <a:latin typeface="SimSun"/>
                <a:cs typeface="SimSun"/>
              </a:rPr>
              <a:t>文化背景</a:t>
            </a:r>
            <a:r>
              <a:rPr dirty="0" sz="1100" spc="114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120">
                <a:solidFill>
                  <a:srgbClr val="231F20"/>
                </a:solidFill>
                <a:latin typeface="SimSun"/>
                <a:cs typeface="SimSun"/>
              </a:rPr>
              <a:t>多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元 </a:t>
            </a:r>
            <a:r>
              <a:rPr dirty="0" sz="1100" spc="95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9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90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95">
                <a:solidFill>
                  <a:srgbClr val="231F20"/>
                </a:solidFill>
                <a:latin typeface="SimSun"/>
                <a:cs typeface="SimSun"/>
              </a:rPr>
              <a:t>尊重及</a:t>
            </a:r>
            <a:r>
              <a:rPr dirty="0" sz="1100" spc="100">
                <a:solidFill>
                  <a:srgbClr val="231F20"/>
                </a:solidFill>
                <a:latin typeface="SimSun"/>
                <a:cs typeface="SimSun"/>
              </a:rPr>
              <a:t>接</a:t>
            </a:r>
            <a:r>
              <a:rPr dirty="0" sz="1100" spc="95">
                <a:solidFill>
                  <a:srgbClr val="231F20"/>
                </a:solidFill>
                <a:latin typeface="SimSun"/>
                <a:cs typeface="SimSun"/>
              </a:rPr>
              <a:t>納</a:t>
            </a:r>
            <a:r>
              <a:rPr dirty="0" sz="1100" spc="100">
                <a:solidFill>
                  <a:srgbClr val="231F20"/>
                </a:solidFill>
                <a:latin typeface="SimSun"/>
                <a:cs typeface="SimSun"/>
              </a:rPr>
              <a:t>每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個 </a:t>
            </a:r>
            <a:r>
              <a:rPr dirty="0" sz="1100" spc="105">
                <a:solidFill>
                  <a:srgbClr val="231F20"/>
                </a:solidFill>
                <a:latin typeface="SimSun"/>
                <a:cs typeface="SimSun"/>
              </a:rPr>
              <a:t>人的獨特</a:t>
            </a:r>
            <a:r>
              <a:rPr dirty="0" sz="1100" spc="110">
                <a:solidFill>
                  <a:srgbClr val="231F20"/>
                </a:solidFill>
                <a:latin typeface="SimSun"/>
                <a:cs typeface="SimSun"/>
              </a:rPr>
              <a:t>性與</a:t>
            </a:r>
            <a:r>
              <a:rPr dirty="0" sz="1100" spc="105">
                <a:solidFill>
                  <a:srgbClr val="231F20"/>
                </a:solidFill>
                <a:latin typeface="SimSun"/>
                <a:cs typeface="SimSun"/>
              </a:rPr>
              <a:t>差異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4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endParaRPr sz="1100">
              <a:latin typeface="SimSun"/>
              <a:cs typeface="SimSun"/>
            </a:endParaRPr>
          </a:p>
          <a:p>
            <a:pPr algn="r" marR="75565">
              <a:lnSpc>
                <a:spcPct val="100000"/>
              </a:lnSpc>
              <a:spcBef>
                <a:spcPts val="480"/>
              </a:spcBef>
            </a:pP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消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除歧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霸凌議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5508625" cy="7776209"/>
            </a:xfrm>
            <a:custGeom>
              <a:avLst/>
              <a:gdLst/>
              <a:ahLst/>
              <a:cxnLst/>
              <a:rect l="l" t="t" r="r" b="b"/>
              <a:pathLst>
                <a:path w="5508625" h="7776209">
                  <a:moveTo>
                    <a:pt x="5508002" y="0"/>
                  </a:moveTo>
                  <a:lnTo>
                    <a:pt x="0" y="0"/>
                  </a:lnTo>
                  <a:lnTo>
                    <a:pt x="0" y="7776006"/>
                  </a:lnTo>
                  <a:lnTo>
                    <a:pt x="5508002" y="7776006"/>
                  </a:lnTo>
                  <a:lnTo>
                    <a:pt x="5508002" y="0"/>
                  </a:lnTo>
                  <a:close/>
                </a:path>
              </a:pathLst>
            </a:custGeom>
            <a:solidFill>
              <a:srgbClr val="F7966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5508002" y="0"/>
              <a:ext cx="5508625" cy="7776209"/>
            </a:xfrm>
            <a:custGeom>
              <a:avLst/>
              <a:gdLst/>
              <a:ahLst/>
              <a:cxnLst/>
              <a:rect l="l" t="t" r="r" b="b"/>
              <a:pathLst>
                <a:path w="5508625" h="7776209">
                  <a:moveTo>
                    <a:pt x="5508002" y="0"/>
                  </a:moveTo>
                  <a:lnTo>
                    <a:pt x="0" y="0"/>
                  </a:lnTo>
                  <a:lnTo>
                    <a:pt x="0" y="7776006"/>
                  </a:lnTo>
                  <a:lnTo>
                    <a:pt x="5508002" y="7776006"/>
                  </a:lnTo>
                  <a:lnTo>
                    <a:pt x="5508002" y="0"/>
                  </a:lnTo>
                  <a:close/>
                </a:path>
              </a:pathLst>
            </a:custGeom>
            <a:solidFill>
              <a:srgbClr val="55BE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455723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" name="object 38"/>
          <p:cNvSpPr txBox="1"/>
          <p:nvPr/>
        </p:nvSpPr>
        <p:spPr>
          <a:xfrm>
            <a:off x="9387307" y="402192"/>
            <a:ext cx="121031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55BE8B"/>
                </a:solidFill>
                <a:latin typeface="Microsoft YaHei"/>
                <a:cs typeface="Microsoft YaHei"/>
              </a:rPr>
              <a:t>我們沒有不一樣</a:t>
            </a:r>
            <a:endParaRPr sz="1300">
              <a:latin typeface="Microsoft YaHei"/>
              <a:cs typeface="Microsoft YaHei"/>
            </a:endParaRPr>
          </a:p>
        </p:txBody>
      </p:sp>
      <p:grpSp>
        <p:nvGrpSpPr>
          <p:cNvPr id="39" name="object 39"/>
          <p:cNvGrpSpPr/>
          <p:nvPr/>
        </p:nvGrpSpPr>
        <p:grpSpPr>
          <a:xfrm>
            <a:off x="5759996" y="720001"/>
            <a:ext cx="5024120" cy="6697980"/>
            <a:chOff x="5759996" y="720001"/>
            <a:chExt cx="5024120" cy="6697980"/>
          </a:xfrm>
        </p:grpSpPr>
        <p:pic>
          <p:nvPicPr>
            <p:cNvPr id="40" name="object 4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10094430" y="6782637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353388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8931811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721964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991770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268368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10467136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0" name="object 7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759996" y="1071065"/>
              <a:ext cx="5001209" cy="5453804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6646379" y="1676920"/>
              <a:ext cx="2976880" cy="1675130"/>
            </a:xfrm>
            <a:custGeom>
              <a:avLst/>
              <a:gdLst/>
              <a:ahLst/>
              <a:cxnLst/>
              <a:rect l="l" t="t" r="r" b="b"/>
              <a:pathLst>
                <a:path w="2976879" h="1675129">
                  <a:moveTo>
                    <a:pt x="2976372" y="0"/>
                  </a:moveTo>
                  <a:lnTo>
                    <a:pt x="0" y="0"/>
                  </a:lnTo>
                  <a:lnTo>
                    <a:pt x="0" y="1674876"/>
                  </a:lnTo>
                  <a:lnTo>
                    <a:pt x="2976372" y="1674876"/>
                  </a:lnTo>
                  <a:lnTo>
                    <a:pt x="2976372" y="0"/>
                  </a:lnTo>
                  <a:close/>
                </a:path>
              </a:pathLst>
            </a:custGeom>
            <a:solidFill>
              <a:srgbClr val="231F20">
                <a:alpha val="50000"/>
              </a:srgbClr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2" name="object 72"/>
          <p:cNvSpPr txBox="1"/>
          <p:nvPr/>
        </p:nvSpPr>
        <p:spPr>
          <a:xfrm rot="21300000">
            <a:off x="6528727" y="1685408"/>
            <a:ext cx="3178980" cy="7524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925"/>
              </a:lnSpc>
            </a:pPr>
            <a:r>
              <a:rPr dirty="0" sz="5900" spc="165">
                <a:solidFill>
                  <a:srgbClr val="FFEF00"/>
                </a:solidFill>
                <a:latin typeface="Microsoft YaHei"/>
                <a:cs typeface="Microsoft YaHei"/>
              </a:rPr>
              <a:t>我們沒有</a:t>
            </a:r>
            <a:endParaRPr sz="5900">
              <a:latin typeface="Microsoft YaHei"/>
              <a:cs typeface="Microsoft YaHei"/>
            </a:endParaRPr>
          </a:p>
        </p:txBody>
      </p:sp>
      <p:sp>
        <p:nvSpPr>
          <p:cNvPr id="73" name="object 73"/>
          <p:cNvSpPr txBox="1"/>
          <p:nvPr/>
        </p:nvSpPr>
        <p:spPr>
          <a:xfrm rot="21300000">
            <a:off x="6974851" y="2505060"/>
            <a:ext cx="2436234" cy="7524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925"/>
              </a:lnSpc>
            </a:pPr>
            <a:r>
              <a:rPr dirty="0" sz="5900" spc="165">
                <a:solidFill>
                  <a:srgbClr val="FFEF00"/>
                </a:solidFill>
                <a:latin typeface="Microsoft YaHei"/>
                <a:cs typeface="Microsoft YaHei"/>
              </a:rPr>
              <a:t>不一樣</a:t>
            </a:r>
            <a:endParaRPr sz="5900">
              <a:latin typeface="Microsoft YaHei"/>
              <a:cs typeface="Microsoft YaHe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550483" y="4342547"/>
            <a:ext cx="3638550" cy="18040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7655">
              <a:lnSpc>
                <a:spcPct val="155600"/>
              </a:lnSpc>
              <a:spcBef>
                <a:spcPts val="100"/>
              </a:spcBef>
            </a:pPr>
            <a:r>
              <a:rPr dirty="0" sz="1500" spc="140">
                <a:solidFill>
                  <a:srgbClr val="55BE8B"/>
                </a:solidFill>
                <a:latin typeface="MS UI Gothic"/>
                <a:cs typeface="MS UI Gothic"/>
              </a:rPr>
              <a:t>在涉</a:t>
            </a:r>
            <a:r>
              <a:rPr dirty="0" sz="1500" spc="135">
                <a:solidFill>
                  <a:srgbClr val="55BE8B"/>
                </a:solidFill>
                <a:latin typeface="MS UI Gothic"/>
                <a:cs typeface="MS UI Gothic"/>
              </a:rPr>
              <a:t>及智能</a:t>
            </a:r>
            <a:r>
              <a:rPr dirty="0" sz="1500" spc="140">
                <a:solidFill>
                  <a:srgbClr val="55BE8B"/>
                </a:solidFill>
                <a:latin typeface="MS UI Gothic"/>
                <a:cs typeface="MS UI Gothic"/>
              </a:rPr>
              <a:t>障礙</a:t>
            </a:r>
            <a:r>
              <a:rPr dirty="0" sz="1500" spc="135">
                <a:solidFill>
                  <a:srgbClr val="55BE8B"/>
                </a:solidFill>
                <a:latin typeface="MS UI Gothic"/>
                <a:cs typeface="MS UI Gothic"/>
              </a:rPr>
              <a:t>兒</a:t>
            </a:r>
            <a:r>
              <a:rPr dirty="0" sz="1500" spc="130">
                <a:solidFill>
                  <a:srgbClr val="55BE8B"/>
                </a:solidFill>
                <a:latin typeface="MS UI Gothic"/>
                <a:cs typeface="MS UI Gothic"/>
              </a:rPr>
              <a:t>童</a:t>
            </a:r>
            <a:r>
              <a:rPr dirty="0" sz="1500" spc="135">
                <a:solidFill>
                  <a:srgbClr val="55BE8B"/>
                </a:solidFill>
                <a:latin typeface="MS UI Gothic"/>
                <a:cs typeface="MS UI Gothic"/>
              </a:rPr>
              <a:t>的教育</a:t>
            </a:r>
            <a:r>
              <a:rPr dirty="0" sz="1500" spc="140">
                <a:solidFill>
                  <a:srgbClr val="55BE8B"/>
                </a:solidFill>
                <a:latin typeface="MS UI Gothic"/>
                <a:cs typeface="MS UI Gothic"/>
              </a:rPr>
              <a:t>計畫或</a:t>
            </a:r>
            <a:r>
              <a:rPr dirty="0" sz="1500">
                <a:solidFill>
                  <a:srgbClr val="55BE8B"/>
                </a:solidFill>
                <a:latin typeface="MS UI Gothic"/>
                <a:cs typeface="MS UI Gothic"/>
              </a:rPr>
              <a:t>是 </a:t>
            </a:r>
            <a:r>
              <a:rPr dirty="0" sz="1500" spc="90">
                <a:solidFill>
                  <a:srgbClr val="55BE8B"/>
                </a:solidFill>
                <a:latin typeface="MS UI Gothic"/>
                <a:cs typeface="MS UI Gothic"/>
              </a:rPr>
              <a:t>其</a:t>
            </a:r>
            <a:r>
              <a:rPr dirty="0" sz="1500" spc="85">
                <a:solidFill>
                  <a:srgbClr val="55BE8B"/>
                </a:solidFill>
                <a:latin typeface="MS UI Gothic"/>
                <a:cs typeface="MS UI Gothic"/>
              </a:rPr>
              <a:t>個人</a:t>
            </a:r>
            <a:r>
              <a:rPr dirty="0" sz="1500" spc="90">
                <a:solidFill>
                  <a:srgbClr val="55BE8B"/>
                </a:solidFill>
                <a:latin typeface="MS UI Gothic"/>
                <a:cs typeface="MS UI Gothic"/>
              </a:rPr>
              <a:t>權益</a:t>
            </a:r>
            <a:r>
              <a:rPr dirty="0" sz="1500" spc="75">
                <a:solidFill>
                  <a:srgbClr val="55BE8B"/>
                </a:solidFill>
                <a:latin typeface="MS UI Gothic"/>
                <a:cs typeface="MS UI Gothic"/>
              </a:rPr>
              <a:t>相</a:t>
            </a:r>
            <a:r>
              <a:rPr dirty="0" sz="1500" spc="85">
                <a:solidFill>
                  <a:srgbClr val="55BE8B"/>
                </a:solidFill>
                <a:latin typeface="MS UI Gothic"/>
                <a:cs typeface="MS UI Gothic"/>
              </a:rPr>
              <a:t>關</a:t>
            </a:r>
            <a:r>
              <a:rPr dirty="0" sz="1500" spc="90">
                <a:solidFill>
                  <a:srgbClr val="55BE8B"/>
                </a:solidFill>
                <a:latin typeface="MS UI Gothic"/>
                <a:cs typeface="MS UI Gothic"/>
              </a:rPr>
              <a:t>事務</a:t>
            </a:r>
            <a:r>
              <a:rPr dirty="0" sz="1500" spc="10">
                <a:solidFill>
                  <a:srgbClr val="55BE8B"/>
                </a:solidFill>
                <a:latin typeface="MS UI Gothic"/>
                <a:cs typeface="MS UI Gothic"/>
              </a:rPr>
              <a:t>上</a:t>
            </a:r>
            <a:r>
              <a:rPr dirty="0" sz="1500" spc="535">
                <a:solidFill>
                  <a:srgbClr val="55BE8B"/>
                </a:solidFill>
                <a:latin typeface="MS UI Gothic"/>
                <a:cs typeface="MS UI Gothic"/>
              </a:rPr>
              <a:t>，</a:t>
            </a:r>
            <a:r>
              <a:rPr dirty="0" sz="1500" spc="85">
                <a:solidFill>
                  <a:srgbClr val="55BE8B"/>
                </a:solidFill>
                <a:latin typeface="MS UI Gothic"/>
                <a:cs typeface="MS UI Gothic"/>
              </a:rPr>
              <a:t>他</a:t>
            </a:r>
            <a:r>
              <a:rPr dirty="0" sz="1500" spc="75">
                <a:solidFill>
                  <a:srgbClr val="55BE8B"/>
                </a:solidFill>
                <a:latin typeface="MS UI Gothic"/>
                <a:cs typeface="MS UI Gothic"/>
              </a:rPr>
              <a:t>們</a:t>
            </a:r>
            <a:r>
              <a:rPr dirty="0" sz="1500" spc="85">
                <a:solidFill>
                  <a:srgbClr val="55BE8B"/>
                </a:solidFill>
                <a:latin typeface="MS UI Gothic"/>
                <a:cs typeface="MS UI Gothic"/>
              </a:rPr>
              <a:t>的意</a:t>
            </a:r>
            <a:r>
              <a:rPr dirty="0" sz="1500" spc="80">
                <a:solidFill>
                  <a:srgbClr val="55BE8B"/>
                </a:solidFill>
                <a:latin typeface="MS UI Gothic"/>
                <a:cs typeface="MS UI Gothic"/>
              </a:rPr>
              <a:t>見</a:t>
            </a:r>
            <a:r>
              <a:rPr dirty="0" sz="1500" spc="85">
                <a:solidFill>
                  <a:srgbClr val="55BE8B"/>
                </a:solidFill>
                <a:latin typeface="MS UI Gothic"/>
                <a:cs typeface="MS UI Gothic"/>
              </a:rPr>
              <a:t>常</a:t>
            </a:r>
            <a:r>
              <a:rPr dirty="0" sz="1500">
                <a:solidFill>
                  <a:srgbClr val="55BE8B"/>
                </a:solidFill>
                <a:latin typeface="MS UI Gothic"/>
                <a:cs typeface="MS UI Gothic"/>
              </a:rPr>
              <a:t>未 </a:t>
            </a:r>
            <a:r>
              <a:rPr dirty="0" sz="1500" spc="85">
                <a:solidFill>
                  <a:srgbClr val="55BE8B"/>
                </a:solidFill>
                <a:latin typeface="MS UI Gothic"/>
                <a:cs typeface="MS UI Gothic"/>
              </a:rPr>
              <a:t>獲得考</a:t>
            </a:r>
            <a:r>
              <a:rPr dirty="0" sz="1500" spc="10">
                <a:solidFill>
                  <a:srgbClr val="55BE8B"/>
                </a:solidFill>
                <a:latin typeface="MS UI Gothic"/>
                <a:cs typeface="MS UI Gothic"/>
              </a:rPr>
              <a:t>量</a:t>
            </a:r>
            <a:r>
              <a:rPr dirty="0" sz="1500" spc="535">
                <a:solidFill>
                  <a:srgbClr val="55BE8B"/>
                </a:solidFill>
                <a:latin typeface="MS UI Gothic"/>
                <a:cs typeface="MS UI Gothic"/>
              </a:rPr>
              <a:t>，</a:t>
            </a:r>
            <a:r>
              <a:rPr dirty="0" sz="1500" spc="85">
                <a:solidFill>
                  <a:srgbClr val="55BE8B"/>
                </a:solidFill>
                <a:latin typeface="MS UI Gothic"/>
                <a:cs typeface="MS UI Gothic"/>
              </a:rPr>
              <a:t>或認為他</a:t>
            </a:r>
            <a:r>
              <a:rPr dirty="0" sz="1500" spc="80">
                <a:solidFill>
                  <a:srgbClr val="55BE8B"/>
                </a:solidFill>
                <a:latin typeface="MS UI Gothic"/>
                <a:cs typeface="MS UI Gothic"/>
              </a:rPr>
              <a:t>們</a:t>
            </a:r>
            <a:r>
              <a:rPr dirty="0" sz="1500" spc="85">
                <a:solidFill>
                  <a:srgbClr val="55BE8B"/>
                </a:solidFill>
                <a:latin typeface="MS UI Gothic"/>
                <a:cs typeface="MS UI Gothic"/>
              </a:rPr>
              <a:t>無</a:t>
            </a:r>
            <a:r>
              <a:rPr dirty="0" sz="1500" spc="80">
                <a:solidFill>
                  <a:srgbClr val="55BE8B"/>
                </a:solidFill>
                <a:latin typeface="MS UI Gothic"/>
                <a:cs typeface="MS UI Gothic"/>
              </a:rPr>
              <a:t>法</a:t>
            </a:r>
            <a:r>
              <a:rPr dirty="0" sz="1500" spc="85">
                <a:solidFill>
                  <a:srgbClr val="55BE8B"/>
                </a:solidFill>
                <a:latin typeface="MS UI Gothic"/>
                <a:cs typeface="MS UI Gothic"/>
              </a:rPr>
              <a:t>暸解而從未徵 </a:t>
            </a:r>
            <a:r>
              <a:rPr dirty="0" sz="1500" spc="85">
                <a:solidFill>
                  <a:srgbClr val="55BE8B"/>
                </a:solidFill>
                <a:latin typeface="MS UI Gothic"/>
                <a:cs typeface="MS UI Gothic"/>
              </a:rPr>
              <a:t>詢其意</a:t>
            </a:r>
            <a:r>
              <a:rPr dirty="0" sz="1500" spc="10">
                <a:solidFill>
                  <a:srgbClr val="55BE8B"/>
                </a:solidFill>
                <a:latin typeface="MS UI Gothic"/>
                <a:cs typeface="MS UI Gothic"/>
              </a:rPr>
              <a:t>見</a:t>
            </a:r>
            <a:r>
              <a:rPr dirty="0" sz="1500" spc="540">
                <a:solidFill>
                  <a:srgbClr val="55BE8B"/>
                </a:solidFill>
                <a:latin typeface="MS UI Gothic"/>
                <a:cs typeface="MS UI Gothic"/>
              </a:rPr>
              <a:t>。</a:t>
            </a:r>
            <a:r>
              <a:rPr dirty="0" sz="1500" spc="90">
                <a:solidFill>
                  <a:srgbClr val="55BE8B"/>
                </a:solidFill>
                <a:latin typeface="MS UI Gothic"/>
                <a:cs typeface="MS UI Gothic"/>
              </a:rPr>
              <a:t>基</a:t>
            </a:r>
            <a:r>
              <a:rPr dirty="0" sz="1500" spc="85">
                <a:solidFill>
                  <a:srgbClr val="55BE8B"/>
                </a:solidFill>
                <a:latin typeface="MS UI Gothic"/>
                <a:cs typeface="MS UI Gothic"/>
              </a:rPr>
              <a:t>於身心障礙而對其權</a:t>
            </a:r>
            <a:r>
              <a:rPr dirty="0" sz="1500" spc="70">
                <a:solidFill>
                  <a:srgbClr val="55BE8B"/>
                </a:solidFill>
                <a:latin typeface="MS UI Gothic"/>
                <a:cs typeface="MS UI Gothic"/>
              </a:rPr>
              <a:t>利</a:t>
            </a:r>
            <a:r>
              <a:rPr dirty="0" sz="1500" spc="80">
                <a:solidFill>
                  <a:srgbClr val="55BE8B"/>
                </a:solidFill>
                <a:latin typeface="MS UI Gothic"/>
                <a:cs typeface="MS UI Gothic"/>
              </a:rPr>
              <a:t>的</a:t>
            </a:r>
            <a:r>
              <a:rPr dirty="0" sz="1500">
                <a:solidFill>
                  <a:srgbClr val="55BE8B"/>
                </a:solidFill>
                <a:latin typeface="MS UI Gothic"/>
                <a:cs typeface="MS UI Gothic"/>
              </a:rPr>
              <a:t>忽 </a:t>
            </a:r>
            <a:r>
              <a:rPr dirty="0" sz="1500" spc="60">
                <a:solidFill>
                  <a:srgbClr val="55BE8B"/>
                </a:solidFill>
                <a:latin typeface="MS UI Gothic"/>
                <a:cs typeface="MS UI Gothic"/>
              </a:rPr>
              <a:t>視甚</a:t>
            </a:r>
            <a:r>
              <a:rPr dirty="0" sz="1500" spc="65">
                <a:solidFill>
                  <a:srgbClr val="55BE8B"/>
                </a:solidFill>
                <a:latin typeface="MS UI Gothic"/>
                <a:cs typeface="MS UI Gothic"/>
              </a:rPr>
              <a:t>或</a:t>
            </a:r>
            <a:r>
              <a:rPr dirty="0" sz="1500" spc="55">
                <a:solidFill>
                  <a:srgbClr val="55BE8B"/>
                </a:solidFill>
                <a:latin typeface="MS UI Gothic"/>
                <a:cs typeface="MS UI Gothic"/>
              </a:rPr>
              <a:t>剝</a:t>
            </a:r>
            <a:r>
              <a:rPr dirty="0" sz="1500" spc="10">
                <a:solidFill>
                  <a:srgbClr val="55BE8B"/>
                </a:solidFill>
                <a:latin typeface="MS UI Gothic"/>
                <a:cs typeface="MS UI Gothic"/>
              </a:rPr>
              <a:t>奪</a:t>
            </a:r>
            <a:r>
              <a:rPr dirty="0" sz="1500" spc="505">
                <a:solidFill>
                  <a:srgbClr val="55BE8B"/>
                </a:solidFill>
                <a:latin typeface="MS UI Gothic"/>
                <a:cs typeface="MS UI Gothic"/>
              </a:rPr>
              <a:t>，</a:t>
            </a:r>
            <a:r>
              <a:rPr dirty="0" sz="1500" spc="60">
                <a:solidFill>
                  <a:srgbClr val="55BE8B"/>
                </a:solidFill>
                <a:latin typeface="MS UI Gothic"/>
                <a:cs typeface="MS UI Gothic"/>
              </a:rPr>
              <a:t>已違</a:t>
            </a:r>
            <a:r>
              <a:rPr dirty="0" sz="1500" spc="55">
                <a:solidFill>
                  <a:srgbClr val="55BE8B"/>
                </a:solidFill>
                <a:latin typeface="MS UI Gothic"/>
                <a:cs typeface="MS UI Gothic"/>
              </a:rPr>
              <a:t>反</a:t>
            </a:r>
            <a:r>
              <a:rPr dirty="0" sz="1500" spc="60">
                <a:solidFill>
                  <a:srgbClr val="55BE8B"/>
                </a:solidFill>
                <a:latin typeface="MS UI Gothic"/>
                <a:cs typeface="MS UI Gothic"/>
              </a:rPr>
              <a:t>公約不歧</a:t>
            </a:r>
            <a:r>
              <a:rPr dirty="0" sz="1500" spc="55">
                <a:solidFill>
                  <a:srgbClr val="55BE8B"/>
                </a:solidFill>
                <a:latin typeface="MS UI Gothic"/>
                <a:cs typeface="MS UI Gothic"/>
              </a:rPr>
              <a:t>視</a:t>
            </a:r>
            <a:r>
              <a:rPr dirty="0" sz="1500" spc="60">
                <a:solidFill>
                  <a:srgbClr val="55BE8B"/>
                </a:solidFill>
                <a:latin typeface="MS UI Gothic"/>
                <a:cs typeface="MS UI Gothic"/>
              </a:rPr>
              <a:t>的規</a:t>
            </a:r>
            <a:r>
              <a:rPr dirty="0" sz="1500" spc="15">
                <a:solidFill>
                  <a:srgbClr val="55BE8B"/>
                </a:solidFill>
                <a:latin typeface="MS UI Gothic"/>
                <a:cs typeface="MS UI Gothic"/>
              </a:rPr>
              <a:t>定</a:t>
            </a:r>
            <a:r>
              <a:rPr dirty="0" sz="1500" spc="500">
                <a:solidFill>
                  <a:srgbClr val="55BE8B"/>
                </a:solidFill>
                <a:latin typeface="MS UI Gothic"/>
                <a:cs typeface="MS UI Gothic"/>
              </a:rPr>
              <a:t>。</a:t>
            </a:r>
            <a:endParaRPr sz="1500">
              <a:latin typeface="MS UI Gothic"/>
              <a:cs typeface="MS UI Gothic"/>
            </a:endParaRPr>
          </a:p>
        </p:txBody>
      </p:sp>
      <p:grpSp>
        <p:nvGrpSpPr>
          <p:cNvPr id="75" name="object 75"/>
          <p:cNvGrpSpPr/>
          <p:nvPr/>
        </p:nvGrpSpPr>
        <p:grpSpPr>
          <a:xfrm>
            <a:off x="6084778" y="936104"/>
            <a:ext cx="4119879" cy="5249545"/>
            <a:chOff x="6084778" y="936104"/>
            <a:chExt cx="4119879" cy="5249545"/>
          </a:xfrm>
        </p:grpSpPr>
        <p:sp>
          <p:nvSpPr>
            <p:cNvPr id="76" name="object 76"/>
            <p:cNvSpPr/>
            <p:nvPr/>
          </p:nvSpPr>
          <p:spPr>
            <a:xfrm>
              <a:off x="6563995" y="4728336"/>
              <a:ext cx="3641090" cy="1457325"/>
            </a:xfrm>
            <a:custGeom>
              <a:avLst/>
              <a:gdLst/>
              <a:ahLst/>
              <a:cxnLst/>
              <a:rect l="l" t="t" r="r" b="b"/>
              <a:pathLst>
                <a:path w="3641090" h="1457325">
                  <a:moveTo>
                    <a:pt x="3626853" y="1435595"/>
                  </a:moveTo>
                  <a:lnTo>
                    <a:pt x="3620744" y="1429473"/>
                  </a:lnTo>
                  <a:lnTo>
                    <a:pt x="6121" y="1429473"/>
                  </a:lnTo>
                  <a:lnTo>
                    <a:pt x="0" y="1435595"/>
                  </a:lnTo>
                  <a:lnTo>
                    <a:pt x="0" y="1450670"/>
                  </a:lnTo>
                  <a:lnTo>
                    <a:pt x="6121" y="1456778"/>
                  </a:lnTo>
                  <a:lnTo>
                    <a:pt x="3613200" y="1456778"/>
                  </a:lnTo>
                  <a:lnTo>
                    <a:pt x="3620744" y="1456778"/>
                  </a:lnTo>
                  <a:lnTo>
                    <a:pt x="3626853" y="1450670"/>
                  </a:lnTo>
                  <a:lnTo>
                    <a:pt x="3626853" y="1435595"/>
                  </a:lnTo>
                  <a:close/>
                </a:path>
                <a:path w="3641090" h="1457325">
                  <a:moveTo>
                    <a:pt x="3626853" y="1084592"/>
                  </a:moveTo>
                  <a:lnTo>
                    <a:pt x="3620744" y="1078471"/>
                  </a:lnTo>
                  <a:lnTo>
                    <a:pt x="6121" y="1078471"/>
                  </a:lnTo>
                  <a:lnTo>
                    <a:pt x="0" y="1084592"/>
                  </a:lnTo>
                  <a:lnTo>
                    <a:pt x="0" y="1099667"/>
                  </a:lnTo>
                  <a:lnTo>
                    <a:pt x="6121" y="1105776"/>
                  </a:lnTo>
                  <a:lnTo>
                    <a:pt x="3613200" y="1105776"/>
                  </a:lnTo>
                  <a:lnTo>
                    <a:pt x="3620744" y="1105776"/>
                  </a:lnTo>
                  <a:lnTo>
                    <a:pt x="3626853" y="1099667"/>
                  </a:lnTo>
                  <a:lnTo>
                    <a:pt x="3626853" y="1084592"/>
                  </a:lnTo>
                  <a:close/>
                </a:path>
                <a:path w="3641090" h="1457325">
                  <a:moveTo>
                    <a:pt x="3626853" y="731786"/>
                  </a:moveTo>
                  <a:lnTo>
                    <a:pt x="3620744" y="725665"/>
                  </a:lnTo>
                  <a:lnTo>
                    <a:pt x="6121" y="725665"/>
                  </a:lnTo>
                  <a:lnTo>
                    <a:pt x="0" y="731786"/>
                  </a:lnTo>
                  <a:lnTo>
                    <a:pt x="0" y="746861"/>
                  </a:lnTo>
                  <a:lnTo>
                    <a:pt x="6121" y="752970"/>
                  </a:lnTo>
                  <a:lnTo>
                    <a:pt x="3613200" y="752970"/>
                  </a:lnTo>
                  <a:lnTo>
                    <a:pt x="3620744" y="752970"/>
                  </a:lnTo>
                  <a:lnTo>
                    <a:pt x="3626853" y="746861"/>
                  </a:lnTo>
                  <a:lnTo>
                    <a:pt x="3626853" y="731786"/>
                  </a:lnTo>
                  <a:close/>
                </a:path>
                <a:path w="3641090" h="1457325">
                  <a:moveTo>
                    <a:pt x="3626853" y="360807"/>
                  </a:moveTo>
                  <a:lnTo>
                    <a:pt x="3620744" y="354685"/>
                  </a:lnTo>
                  <a:lnTo>
                    <a:pt x="6121" y="354685"/>
                  </a:lnTo>
                  <a:lnTo>
                    <a:pt x="0" y="360807"/>
                  </a:lnTo>
                  <a:lnTo>
                    <a:pt x="0" y="375881"/>
                  </a:lnTo>
                  <a:lnTo>
                    <a:pt x="6121" y="381990"/>
                  </a:lnTo>
                  <a:lnTo>
                    <a:pt x="3613200" y="381990"/>
                  </a:lnTo>
                  <a:lnTo>
                    <a:pt x="3620744" y="381990"/>
                  </a:lnTo>
                  <a:lnTo>
                    <a:pt x="3626853" y="375881"/>
                  </a:lnTo>
                  <a:lnTo>
                    <a:pt x="3626853" y="360807"/>
                  </a:lnTo>
                  <a:close/>
                </a:path>
                <a:path w="3641090" h="1457325">
                  <a:moveTo>
                    <a:pt x="3640505" y="6121"/>
                  </a:moveTo>
                  <a:lnTo>
                    <a:pt x="3634397" y="0"/>
                  </a:lnTo>
                  <a:lnTo>
                    <a:pt x="288861" y="0"/>
                  </a:lnTo>
                  <a:lnTo>
                    <a:pt x="282752" y="6121"/>
                  </a:lnTo>
                  <a:lnTo>
                    <a:pt x="282752" y="21196"/>
                  </a:lnTo>
                  <a:lnTo>
                    <a:pt x="288861" y="27305"/>
                  </a:lnTo>
                  <a:lnTo>
                    <a:pt x="3626853" y="27305"/>
                  </a:lnTo>
                  <a:lnTo>
                    <a:pt x="3634397" y="27305"/>
                  </a:lnTo>
                  <a:lnTo>
                    <a:pt x="3640505" y="21196"/>
                  </a:lnTo>
                  <a:lnTo>
                    <a:pt x="3640505" y="6121"/>
                  </a:lnTo>
                  <a:close/>
                </a:path>
              </a:pathLst>
            </a:custGeom>
            <a:solidFill>
              <a:srgbClr val="AFB9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/>
            <p:cNvSpPr/>
            <p:nvPr/>
          </p:nvSpPr>
          <p:spPr>
            <a:xfrm>
              <a:off x="9450658" y="2955482"/>
              <a:ext cx="629920" cy="441959"/>
            </a:xfrm>
            <a:custGeom>
              <a:avLst/>
              <a:gdLst/>
              <a:ahLst/>
              <a:cxnLst/>
              <a:rect l="l" t="t" r="r" b="b"/>
              <a:pathLst>
                <a:path w="629920" h="441960">
                  <a:moveTo>
                    <a:pt x="16456" y="0"/>
                  </a:moveTo>
                  <a:lnTo>
                    <a:pt x="11074" y="5698"/>
                  </a:lnTo>
                  <a:lnTo>
                    <a:pt x="8308" y="11306"/>
                  </a:lnTo>
                  <a:lnTo>
                    <a:pt x="4380" y="16659"/>
                  </a:lnTo>
                  <a:lnTo>
                    <a:pt x="49152" y="87547"/>
                  </a:lnTo>
                  <a:lnTo>
                    <a:pt x="84871" y="129883"/>
                  </a:lnTo>
                  <a:lnTo>
                    <a:pt x="105359" y="151050"/>
                  </a:lnTo>
                  <a:lnTo>
                    <a:pt x="108165" y="166671"/>
                  </a:lnTo>
                  <a:lnTo>
                    <a:pt x="112420" y="171852"/>
                  </a:lnTo>
                  <a:lnTo>
                    <a:pt x="182327" y="216194"/>
                  </a:lnTo>
                  <a:lnTo>
                    <a:pt x="331987" y="308695"/>
                  </a:lnTo>
                  <a:lnTo>
                    <a:pt x="548373" y="441651"/>
                  </a:lnTo>
                  <a:lnTo>
                    <a:pt x="629335" y="310816"/>
                  </a:lnTo>
                  <a:lnTo>
                    <a:pt x="199770" y="44967"/>
                  </a:lnTo>
                  <a:lnTo>
                    <a:pt x="170802" y="39201"/>
                  </a:lnTo>
                  <a:lnTo>
                    <a:pt x="81345" y="13610"/>
                  </a:lnTo>
                  <a:lnTo>
                    <a:pt x="34888" y="1590"/>
                  </a:lnTo>
                  <a:lnTo>
                    <a:pt x="16456" y="0"/>
                  </a:lnTo>
                  <a:close/>
                </a:path>
              </a:pathLst>
            </a:custGeom>
            <a:solidFill>
              <a:srgbClr val="E8BF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/>
            <p:cNvSpPr/>
            <p:nvPr/>
          </p:nvSpPr>
          <p:spPr>
            <a:xfrm>
              <a:off x="9582325" y="3008727"/>
              <a:ext cx="475615" cy="372110"/>
            </a:xfrm>
            <a:custGeom>
              <a:avLst/>
              <a:gdLst/>
              <a:ahLst/>
              <a:cxnLst/>
              <a:rect l="l" t="t" r="r" b="b"/>
              <a:pathLst>
                <a:path w="475615" h="372110">
                  <a:moveTo>
                    <a:pt x="81483" y="0"/>
                  </a:moveTo>
                  <a:lnTo>
                    <a:pt x="34654" y="70722"/>
                  </a:lnTo>
                  <a:lnTo>
                    <a:pt x="10556" y="108011"/>
                  </a:lnTo>
                  <a:lnTo>
                    <a:pt x="1551" y="124210"/>
                  </a:lnTo>
                  <a:lnTo>
                    <a:pt x="0" y="131660"/>
                  </a:lnTo>
                  <a:lnTo>
                    <a:pt x="13256" y="142537"/>
                  </a:lnTo>
                  <a:lnTo>
                    <a:pt x="49085" y="166247"/>
                  </a:lnTo>
                  <a:lnTo>
                    <a:pt x="101081" y="198988"/>
                  </a:lnTo>
                  <a:lnTo>
                    <a:pt x="162838" y="236955"/>
                  </a:lnTo>
                  <a:lnTo>
                    <a:pt x="227950" y="276347"/>
                  </a:lnTo>
                  <a:lnTo>
                    <a:pt x="290010" y="313359"/>
                  </a:lnTo>
                  <a:lnTo>
                    <a:pt x="342614" y="344188"/>
                  </a:lnTo>
                  <a:lnTo>
                    <a:pt x="379355" y="365031"/>
                  </a:lnTo>
                  <a:lnTo>
                    <a:pt x="393827" y="372084"/>
                  </a:lnTo>
                  <a:lnTo>
                    <a:pt x="408246" y="350720"/>
                  </a:lnTo>
                  <a:lnTo>
                    <a:pt x="436376" y="306676"/>
                  </a:lnTo>
                  <a:lnTo>
                    <a:pt x="463666" y="262570"/>
                  </a:lnTo>
                  <a:lnTo>
                    <a:pt x="475564" y="241020"/>
                  </a:lnTo>
                  <a:lnTo>
                    <a:pt x="413630" y="201818"/>
                  </a:lnTo>
                  <a:lnTo>
                    <a:pt x="278204" y="119138"/>
                  </a:lnTo>
                  <a:lnTo>
                    <a:pt x="81483" y="0"/>
                  </a:lnTo>
                  <a:close/>
                </a:path>
              </a:pathLst>
            </a:custGeom>
            <a:solidFill>
              <a:srgbClr val="E8C1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/>
            <p:cNvSpPr/>
            <p:nvPr/>
          </p:nvSpPr>
          <p:spPr>
            <a:xfrm>
              <a:off x="9604502" y="3024263"/>
              <a:ext cx="430530" cy="347345"/>
            </a:xfrm>
            <a:custGeom>
              <a:avLst/>
              <a:gdLst/>
              <a:ahLst/>
              <a:cxnLst/>
              <a:rect l="l" t="t" r="r" b="b"/>
              <a:pathLst>
                <a:path w="430529" h="347345">
                  <a:moveTo>
                    <a:pt x="121310" y="19075"/>
                  </a:moveTo>
                  <a:lnTo>
                    <a:pt x="85013" y="0"/>
                  </a:lnTo>
                  <a:lnTo>
                    <a:pt x="34048" y="77419"/>
                  </a:lnTo>
                  <a:lnTo>
                    <a:pt x="8331" y="117335"/>
                  </a:lnTo>
                  <a:lnTo>
                    <a:pt x="0" y="132422"/>
                  </a:lnTo>
                  <a:lnTo>
                    <a:pt x="1219" y="135394"/>
                  </a:lnTo>
                  <a:lnTo>
                    <a:pt x="8216" y="139192"/>
                  </a:lnTo>
                  <a:lnTo>
                    <a:pt x="33870" y="155600"/>
                  </a:lnTo>
                  <a:lnTo>
                    <a:pt x="121310" y="19075"/>
                  </a:lnTo>
                  <a:close/>
                </a:path>
                <a:path w="430529" h="347345">
                  <a:moveTo>
                    <a:pt x="306425" y="215379"/>
                  </a:moveTo>
                  <a:lnTo>
                    <a:pt x="291147" y="186283"/>
                  </a:lnTo>
                  <a:lnTo>
                    <a:pt x="250228" y="155270"/>
                  </a:lnTo>
                  <a:lnTo>
                    <a:pt x="199783" y="129209"/>
                  </a:lnTo>
                  <a:lnTo>
                    <a:pt x="155905" y="114909"/>
                  </a:lnTo>
                  <a:lnTo>
                    <a:pt x="134708" y="119214"/>
                  </a:lnTo>
                  <a:lnTo>
                    <a:pt x="132283" y="135940"/>
                  </a:lnTo>
                  <a:lnTo>
                    <a:pt x="135661" y="147942"/>
                  </a:lnTo>
                  <a:lnTo>
                    <a:pt x="174942" y="180860"/>
                  </a:lnTo>
                  <a:lnTo>
                    <a:pt x="217652" y="209156"/>
                  </a:lnTo>
                  <a:lnTo>
                    <a:pt x="259168" y="229260"/>
                  </a:lnTo>
                  <a:lnTo>
                    <a:pt x="291452" y="233794"/>
                  </a:lnTo>
                  <a:lnTo>
                    <a:pt x="306425" y="215379"/>
                  </a:lnTo>
                  <a:close/>
                </a:path>
                <a:path w="430529" h="347345">
                  <a:moveTo>
                    <a:pt x="430377" y="210350"/>
                  </a:moveTo>
                  <a:lnTo>
                    <a:pt x="394081" y="191274"/>
                  </a:lnTo>
                  <a:lnTo>
                    <a:pt x="343103" y="268693"/>
                  </a:lnTo>
                  <a:lnTo>
                    <a:pt x="317398" y="308597"/>
                  </a:lnTo>
                  <a:lnTo>
                    <a:pt x="309067" y="323697"/>
                  </a:lnTo>
                  <a:lnTo>
                    <a:pt x="310286" y="326669"/>
                  </a:lnTo>
                  <a:lnTo>
                    <a:pt x="317284" y="330466"/>
                  </a:lnTo>
                  <a:lnTo>
                    <a:pt x="342938" y="346875"/>
                  </a:lnTo>
                  <a:lnTo>
                    <a:pt x="430377" y="210350"/>
                  </a:lnTo>
                  <a:close/>
                </a:path>
              </a:pathLst>
            </a:custGeom>
            <a:solidFill>
              <a:srgbClr val="3D2D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/>
            <p:cNvSpPr/>
            <p:nvPr/>
          </p:nvSpPr>
          <p:spPr>
            <a:xfrm>
              <a:off x="9491218" y="2970455"/>
              <a:ext cx="114300" cy="46990"/>
            </a:xfrm>
            <a:custGeom>
              <a:avLst/>
              <a:gdLst/>
              <a:ahLst/>
              <a:cxnLst/>
              <a:rect l="l" t="t" r="r" b="b"/>
              <a:pathLst>
                <a:path w="114300" h="46989">
                  <a:moveTo>
                    <a:pt x="0" y="0"/>
                  </a:moveTo>
                  <a:lnTo>
                    <a:pt x="56607" y="32803"/>
                  </a:lnTo>
                  <a:lnTo>
                    <a:pt x="101886" y="46978"/>
                  </a:lnTo>
                  <a:lnTo>
                    <a:pt x="109701" y="45932"/>
                  </a:lnTo>
                  <a:lnTo>
                    <a:pt x="113760" y="42803"/>
                  </a:lnTo>
                  <a:lnTo>
                    <a:pt x="113391" y="38516"/>
                  </a:lnTo>
                  <a:lnTo>
                    <a:pt x="107918" y="33998"/>
                  </a:lnTo>
                  <a:lnTo>
                    <a:pt x="41692" y="10767"/>
                  </a:lnTo>
                  <a:lnTo>
                    <a:pt x="8927" y="2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/>
            <p:cNvSpPr/>
            <p:nvPr/>
          </p:nvSpPr>
          <p:spPr>
            <a:xfrm>
              <a:off x="6091696" y="1302509"/>
              <a:ext cx="260985" cy="255270"/>
            </a:xfrm>
            <a:custGeom>
              <a:avLst/>
              <a:gdLst/>
              <a:ahLst/>
              <a:cxnLst/>
              <a:rect l="l" t="t" r="r" b="b"/>
              <a:pathLst>
                <a:path w="260985" h="255269">
                  <a:moveTo>
                    <a:pt x="94177" y="0"/>
                  </a:moveTo>
                  <a:lnTo>
                    <a:pt x="70739" y="44889"/>
                  </a:lnTo>
                  <a:lnTo>
                    <a:pt x="70677" y="49594"/>
                  </a:lnTo>
                  <a:lnTo>
                    <a:pt x="72346" y="85407"/>
                  </a:lnTo>
                  <a:lnTo>
                    <a:pt x="50367" y="98680"/>
                  </a:lnTo>
                  <a:lnTo>
                    <a:pt x="15983" y="120983"/>
                  </a:lnTo>
                  <a:lnTo>
                    <a:pt x="0" y="138353"/>
                  </a:lnTo>
                  <a:lnTo>
                    <a:pt x="1285" y="143392"/>
                  </a:lnTo>
                  <a:lnTo>
                    <a:pt x="36849" y="162712"/>
                  </a:lnTo>
                  <a:lnTo>
                    <a:pt x="82239" y="170052"/>
                  </a:lnTo>
                  <a:lnTo>
                    <a:pt x="85892" y="194799"/>
                  </a:lnTo>
                  <a:lnTo>
                    <a:pt x="89176" y="215704"/>
                  </a:lnTo>
                  <a:lnTo>
                    <a:pt x="91722" y="231173"/>
                  </a:lnTo>
                  <a:lnTo>
                    <a:pt x="93161" y="239610"/>
                  </a:lnTo>
                  <a:lnTo>
                    <a:pt x="93415" y="251955"/>
                  </a:lnTo>
                  <a:lnTo>
                    <a:pt x="102483" y="254533"/>
                  </a:lnTo>
                  <a:lnTo>
                    <a:pt x="104362" y="254927"/>
                  </a:lnTo>
                  <a:lnTo>
                    <a:pt x="111195" y="254979"/>
                  </a:lnTo>
                  <a:lnTo>
                    <a:pt x="121701" y="247408"/>
                  </a:lnTo>
                  <a:lnTo>
                    <a:pt x="139156" y="224512"/>
                  </a:lnTo>
                  <a:lnTo>
                    <a:pt x="143176" y="217843"/>
                  </a:lnTo>
                  <a:lnTo>
                    <a:pt x="114192" y="217843"/>
                  </a:lnTo>
                  <a:lnTo>
                    <a:pt x="112682" y="208520"/>
                  </a:lnTo>
                  <a:lnTo>
                    <a:pt x="110987" y="197791"/>
                  </a:lnTo>
                  <a:lnTo>
                    <a:pt x="109161" y="185883"/>
                  </a:lnTo>
                  <a:lnTo>
                    <a:pt x="107258" y="173024"/>
                  </a:lnTo>
                  <a:lnTo>
                    <a:pt x="259714" y="173024"/>
                  </a:lnTo>
                  <a:lnTo>
                    <a:pt x="260897" y="166531"/>
                  </a:lnTo>
                  <a:lnTo>
                    <a:pt x="257728" y="158051"/>
                  </a:lnTo>
                  <a:lnTo>
                    <a:pt x="229254" y="158051"/>
                  </a:lnTo>
                  <a:lnTo>
                    <a:pt x="219335" y="157626"/>
                  </a:lnTo>
                  <a:lnTo>
                    <a:pt x="194354" y="156179"/>
                  </a:lnTo>
                  <a:lnTo>
                    <a:pt x="179762" y="155168"/>
                  </a:lnTo>
                  <a:lnTo>
                    <a:pt x="180897" y="153047"/>
                  </a:lnTo>
                  <a:lnTo>
                    <a:pt x="153207" y="153047"/>
                  </a:lnTo>
                  <a:lnTo>
                    <a:pt x="127669" y="150687"/>
                  </a:lnTo>
                  <a:lnTo>
                    <a:pt x="103778" y="148145"/>
                  </a:lnTo>
                  <a:lnTo>
                    <a:pt x="103377" y="145046"/>
                  </a:lnTo>
                  <a:lnTo>
                    <a:pt x="78823" y="145046"/>
                  </a:lnTo>
                  <a:lnTo>
                    <a:pt x="39326" y="138353"/>
                  </a:lnTo>
                  <a:lnTo>
                    <a:pt x="35109" y="137350"/>
                  </a:lnTo>
                  <a:lnTo>
                    <a:pt x="43098" y="132066"/>
                  </a:lnTo>
                  <a:lnTo>
                    <a:pt x="52510" y="126033"/>
                  </a:lnTo>
                  <a:lnTo>
                    <a:pt x="63172" y="119378"/>
                  </a:lnTo>
                  <a:lnTo>
                    <a:pt x="74911" y="112229"/>
                  </a:lnTo>
                  <a:lnTo>
                    <a:pt x="99397" y="112229"/>
                  </a:lnTo>
                  <a:lnTo>
                    <a:pt x="99153" y="110058"/>
                  </a:lnTo>
                  <a:lnTo>
                    <a:pt x="134493" y="78375"/>
                  </a:lnTo>
                  <a:lnTo>
                    <a:pt x="145714" y="72516"/>
                  </a:lnTo>
                  <a:lnTo>
                    <a:pt x="181386" y="72516"/>
                  </a:lnTo>
                  <a:lnTo>
                    <a:pt x="180693" y="71856"/>
                  </a:lnTo>
                  <a:lnTo>
                    <a:pt x="95790" y="71856"/>
                  </a:lnTo>
                  <a:lnTo>
                    <a:pt x="95185" y="59076"/>
                  </a:lnTo>
                  <a:lnTo>
                    <a:pt x="95061" y="55808"/>
                  </a:lnTo>
                  <a:lnTo>
                    <a:pt x="95081" y="40622"/>
                  </a:lnTo>
                  <a:lnTo>
                    <a:pt x="95231" y="36153"/>
                  </a:lnTo>
                  <a:lnTo>
                    <a:pt x="95790" y="30010"/>
                  </a:lnTo>
                  <a:lnTo>
                    <a:pt x="134382" y="30010"/>
                  </a:lnTo>
                  <a:lnTo>
                    <a:pt x="125005" y="22077"/>
                  </a:lnTo>
                  <a:lnTo>
                    <a:pt x="111991" y="11750"/>
                  </a:lnTo>
                  <a:lnTo>
                    <a:pt x="101238" y="4267"/>
                  </a:lnTo>
                  <a:lnTo>
                    <a:pt x="94177" y="0"/>
                  </a:lnTo>
                  <a:close/>
                </a:path>
                <a:path w="260985" h="255269">
                  <a:moveTo>
                    <a:pt x="259714" y="173024"/>
                  </a:moveTo>
                  <a:lnTo>
                    <a:pt x="107258" y="173024"/>
                  </a:lnTo>
                  <a:lnTo>
                    <a:pt x="140088" y="176314"/>
                  </a:lnTo>
                  <a:lnTo>
                    <a:pt x="132341" y="189444"/>
                  </a:lnTo>
                  <a:lnTo>
                    <a:pt x="125435" y="200702"/>
                  </a:lnTo>
                  <a:lnTo>
                    <a:pt x="119381" y="210148"/>
                  </a:lnTo>
                  <a:lnTo>
                    <a:pt x="114192" y="217843"/>
                  </a:lnTo>
                  <a:lnTo>
                    <a:pt x="143176" y="217843"/>
                  </a:lnTo>
                  <a:lnTo>
                    <a:pt x="166834" y="178587"/>
                  </a:lnTo>
                  <a:lnTo>
                    <a:pt x="257585" y="178587"/>
                  </a:lnTo>
                  <a:lnTo>
                    <a:pt x="259714" y="173024"/>
                  </a:lnTo>
                  <a:close/>
                </a:path>
                <a:path w="260985" h="255269">
                  <a:moveTo>
                    <a:pt x="257585" y="178587"/>
                  </a:moveTo>
                  <a:lnTo>
                    <a:pt x="166834" y="178587"/>
                  </a:lnTo>
                  <a:lnTo>
                    <a:pt x="193649" y="180523"/>
                  </a:lnTo>
                  <a:lnTo>
                    <a:pt x="217192" y="181884"/>
                  </a:lnTo>
                  <a:lnTo>
                    <a:pt x="235521" y="182571"/>
                  </a:lnTo>
                  <a:lnTo>
                    <a:pt x="246691" y="182486"/>
                  </a:lnTo>
                  <a:lnTo>
                    <a:pt x="252825" y="182041"/>
                  </a:lnTo>
                  <a:lnTo>
                    <a:pt x="257585" y="178587"/>
                  </a:lnTo>
                  <a:close/>
                </a:path>
                <a:path w="260985" h="255269">
                  <a:moveTo>
                    <a:pt x="229976" y="122085"/>
                  </a:moveTo>
                  <a:lnTo>
                    <a:pt x="196996" y="122085"/>
                  </a:lnTo>
                  <a:lnTo>
                    <a:pt x="208005" y="133612"/>
                  </a:lnTo>
                  <a:lnTo>
                    <a:pt x="217044" y="143518"/>
                  </a:lnTo>
                  <a:lnTo>
                    <a:pt x="223960" y="151510"/>
                  </a:lnTo>
                  <a:lnTo>
                    <a:pt x="229254" y="158051"/>
                  </a:lnTo>
                  <a:lnTo>
                    <a:pt x="257728" y="158051"/>
                  </a:lnTo>
                  <a:lnTo>
                    <a:pt x="256566" y="154941"/>
                  </a:lnTo>
                  <a:lnTo>
                    <a:pt x="240957" y="133857"/>
                  </a:lnTo>
                  <a:lnTo>
                    <a:pt x="229976" y="122085"/>
                  </a:lnTo>
                  <a:close/>
                </a:path>
                <a:path w="260985" h="255269">
                  <a:moveTo>
                    <a:pt x="181386" y="72516"/>
                  </a:moveTo>
                  <a:lnTo>
                    <a:pt x="145714" y="72516"/>
                  </a:lnTo>
                  <a:lnTo>
                    <a:pt x="154131" y="80286"/>
                  </a:lnTo>
                  <a:lnTo>
                    <a:pt x="162502" y="88145"/>
                  </a:lnTo>
                  <a:lnTo>
                    <a:pt x="170765" y="96036"/>
                  </a:lnTo>
                  <a:lnTo>
                    <a:pt x="178861" y="103898"/>
                  </a:lnTo>
                  <a:lnTo>
                    <a:pt x="172875" y="115859"/>
                  </a:lnTo>
                  <a:lnTo>
                    <a:pt x="166542" y="128155"/>
                  </a:lnTo>
                  <a:lnTo>
                    <a:pt x="159957" y="140608"/>
                  </a:lnTo>
                  <a:lnTo>
                    <a:pt x="153207" y="153047"/>
                  </a:lnTo>
                  <a:lnTo>
                    <a:pt x="180897" y="153047"/>
                  </a:lnTo>
                  <a:lnTo>
                    <a:pt x="184232" y="146811"/>
                  </a:lnTo>
                  <a:lnTo>
                    <a:pt x="188946" y="137833"/>
                  </a:lnTo>
                  <a:lnTo>
                    <a:pt x="192877" y="130220"/>
                  </a:lnTo>
                  <a:lnTo>
                    <a:pt x="196996" y="122085"/>
                  </a:lnTo>
                  <a:lnTo>
                    <a:pt x="229976" y="122085"/>
                  </a:lnTo>
                  <a:lnTo>
                    <a:pt x="208312" y="98856"/>
                  </a:lnTo>
                  <a:lnTo>
                    <a:pt x="216368" y="80670"/>
                  </a:lnTo>
                  <a:lnTo>
                    <a:pt x="189897" y="80670"/>
                  </a:lnTo>
                  <a:lnTo>
                    <a:pt x="181386" y="72516"/>
                  </a:lnTo>
                  <a:close/>
                </a:path>
                <a:path w="260985" h="255269">
                  <a:moveTo>
                    <a:pt x="99397" y="112229"/>
                  </a:moveTo>
                  <a:lnTo>
                    <a:pt x="74911" y="112229"/>
                  </a:lnTo>
                  <a:lnTo>
                    <a:pt x="76014" y="122139"/>
                  </a:lnTo>
                  <a:lnTo>
                    <a:pt x="76714" y="128155"/>
                  </a:lnTo>
                  <a:lnTo>
                    <a:pt x="78823" y="145046"/>
                  </a:lnTo>
                  <a:lnTo>
                    <a:pt x="103377" y="145046"/>
                  </a:lnTo>
                  <a:lnTo>
                    <a:pt x="101720" y="132066"/>
                  </a:lnTo>
                  <a:lnTo>
                    <a:pt x="100203" y="119378"/>
                  </a:lnTo>
                  <a:lnTo>
                    <a:pt x="99397" y="112229"/>
                  </a:lnTo>
                  <a:close/>
                </a:path>
                <a:path w="260985" h="255269">
                  <a:moveTo>
                    <a:pt x="228162" y="48120"/>
                  </a:moveTo>
                  <a:lnTo>
                    <a:pt x="203016" y="48120"/>
                  </a:lnTo>
                  <a:lnTo>
                    <a:pt x="201234" y="53416"/>
                  </a:lnTo>
                  <a:lnTo>
                    <a:pt x="198571" y="60461"/>
                  </a:lnTo>
                  <a:lnTo>
                    <a:pt x="194851" y="69472"/>
                  </a:lnTo>
                  <a:lnTo>
                    <a:pt x="189897" y="80670"/>
                  </a:lnTo>
                  <a:lnTo>
                    <a:pt x="216368" y="80670"/>
                  </a:lnTo>
                  <a:lnTo>
                    <a:pt x="219876" y="72749"/>
                  </a:lnTo>
                  <a:lnTo>
                    <a:pt x="226046" y="56094"/>
                  </a:lnTo>
                  <a:lnTo>
                    <a:pt x="228162" y="48120"/>
                  </a:lnTo>
                  <a:close/>
                </a:path>
                <a:path w="260985" h="255269">
                  <a:moveTo>
                    <a:pt x="134382" y="30010"/>
                  </a:moveTo>
                  <a:lnTo>
                    <a:pt x="95790" y="30010"/>
                  </a:lnTo>
                  <a:lnTo>
                    <a:pt x="102014" y="34778"/>
                  </a:lnTo>
                  <a:lnTo>
                    <a:pt x="109257" y="40622"/>
                  </a:lnTo>
                  <a:lnTo>
                    <a:pt x="117402" y="47449"/>
                  </a:lnTo>
                  <a:lnTo>
                    <a:pt x="126333" y="55168"/>
                  </a:lnTo>
                  <a:lnTo>
                    <a:pt x="118968" y="59076"/>
                  </a:lnTo>
                  <a:lnTo>
                    <a:pt x="111405" y="63169"/>
                  </a:lnTo>
                  <a:lnTo>
                    <a:pt x="95790" y="71856"/>
                  </a:lnTo>
                  <a:lnTo>
                    <a:pt x="180693" y="71856"/>
                  </a:lnTo>
                  <a:lnTo>
                    <a:pt x="174425" y="65938"/>
                  </a:lnTo>
                  <a:lnTo>
                    <a:pt x="169196" y="61061"/>
                  </a:lnTo>
                  <a:lnTo>
                    <a:pt x="181101" y="55808"/>
                  </a:lnTo>
                  <a:lnTo>
                    <a:pt x="190530" y="52071"/>
                  </a:lnTo>
                  <a:lnTo>
                    <a:pt x="197748" y="49594"/>
                  </a:lnTo>
                  <a:lnTo>
                    <a:pt x="203016" y="48120"/>
                  </a:lnTo>
                  <a:lnTo>
                    <a:pt x="228162" y="48120"/>
                  </a:lnTo>
                  <a:lnTo>
                    <a:pt x="228556" y="46637"/>
                  </a:lnTo>
                  <a:lnTo>
                    <a:pt x="228982" y="43345"/>
                  </a:lnTo>
                  <a:lnTo>
                    <a:pt x="149714" y="43345"/>
                  </a:lnTo>
                  <a:lnTo>
                    <a:pt x="138141" y="33190"/>
                  </a:lnTo>
                  <a:lnTo>
                    <a:pt x="134382" y="30010"/>
                  </a:lnTo>
                  <a:close/>
                </a:path>
                <a:path w="260985" h="255269">
                  <a:moveTo>
                    <a:pt x="207457" y="22912"/>
                  </a:moveTo>
                  <a:lnTo>
                    <a:pt x="195447" y="24985"/>
                  </a:lnTo>
                  <a:lnTo>
                    <a:pt x="176874" y="31257"/>
                  </a:lnTo>
                  <a:lnTo>
                    <a:pt x="149714" y="43345"/>
                  </a:lnTo>
                  <a:lnTo>
                    <a:pt x="228982" y="43345"/>
                  </a:lnTo>
                  <a:lnTo>
                    <a:pt x="229140" y="42125"/>
                  </a:lnTo>
                  <a:lnTo>
                    <a:pt x="229800" y="32740"/>
                  </a:lnTo>
                  <a:lnTo>
                    <a:pt x="224225" y="25387"/>
                  </a:lnTo>
                  <a:lnTo>
                    <a:pt x="214929" y="23418"/>
                  </a:lnTo>
                  <a:lnTo>
                    <a:pt x="207457" y="22912"/>
                  </a:lnTo>
                  <a:close/>
                </a:path>
              </a:pathLst>
            </a:custGeom>
            <a:solidFill>
              <a:srgbClr val="D3772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/>
            <p:cNvSpPr/>
            <p:nvPr/>
          </p:nvSpPr>
          <p:spPr>
            <a:xfrm>
              <a:off x="6084778" y="936104"/>
              <a:ext cx="324485" cy="267970"/>
            </a:xfrm>
            <a:custGeom>
              <a:avLst/>
              <a:gdLst/>
              <a:ahLst/>
              <a:cxnLst/>
              <a:rect l="l" t="t" r="r" b="b"/>
              <a:pathLst>
                <a:path w="324485" h="267969">
                  <a:moveTo>
                    <a:pt x="10490" y="0"/>
                  </a:moveTo>
                  <a:lnTo>
                    <a:pt x="2717" y="4546"/>
                  </a:lnTo>
                  <a:lnTo>
                    <a:pt x="0" y="13182"/>
                  </a:lnTo>
                  <a:lnTo>
                    <a:pt x="3267" y="42547"/>
                  </a:lnTo>
                  <a:lnTo>
                    <a:pt x="20444" y="90053"/>
                  </a:lnTo>
                  <a:lnTo>
                    <a:pt x="46515" y="145848"/>
                  </a:lnTo>
                  <a:lnTo>
                    <a:pt x="76465" y="200082"/>
                  </a:lnTo>
                  <a:lnTo>
                    <a:pt x="105278" y="242904"/>
                  </a:lnTo>
                  <a:lnTo>
                    <a:pt x="139052" y="267411"/>
                  </a:lnTo>
                  <a:lnTo>
                    <a:pt x="147777" y="267385"/>
                  </a:lnTo>
                  <a:lnTo>
                    <a:pt x="157264" y="260515"/>
                  </a:lnTo>
                  <a:lnTo>
                    <a:pt x="171012" y="242773"/>
                  </a:lnTo>
                  <a:lnTo>
                    <a:pt x="140258" y="242773"/>
                  </a:lnTo>
                  <a:lnTo>
                    <a:pt x="138137" y="242328"/>
                  </a:lnTo>
                  <a:lnTo>
                    <a:pt x="91527" y="178035"/>
                  </a:lnTo>
                  <a:lnTo>
                    <a:pt x="62816" y="124113"/>
                  </a:lnTo>
                  <a:lnTo>
                    <a:pt x="38418" y="71392"/>
                  </a:lnTo>
                  <a:lnTo>
                    <a:pt x="24434" y="31724"/>
                  </a:lnTo>
                  <a:lnTo>
                    <a:pt x="234524" y="31724"/>
                  </a:lnTo>
                  <a:lnTo>
                    <a:pt x="203167" y="25925"/>
                  </a:lnTo>
                  <a:lnTo>
                    <a:pt x="156587" y="19005"/>
                  </a:lnTo>
                  <a:lnTo>
                    <a:pt x="110899" y="13161"/>
                  </a:lnTo>
                  <a:lnTo>
                    <a:pt x="38146" y="4602"/>
                  </a:lnTo>
                  <a:lnTo>
                    <a:pt x="26721" y="3092"/>
                  </a:lnTo>
                  <a:lnTo>
                    <a:pt x="19342" y="1866"/>
                  </a:lnTo>
                  <a:lnTo>
                    <a:pt x="10490" y="0"/>
                  </a:lnTo>
                  <a:close/>
                </a:path>
                <a:path w="324485" h="267969">
                  <a:moveTo>
                    <a:pt x="234524" y="31724"/>
                  </a:moveTo>
                  <a:lnTo>
                    <a:pt x="24434" y="31724"/>
                  </a:lnTo>
                  <a:lnTo>
                    <a:pt x="78900" y="62641"/>
                  </a:lnTo>
                  <a:lnTo>
                    <a:pt x="128049" y="92865"/>
                  </a:lnTo>
                  <a:lnTo>
                    <a:pt x="165018" y="118503"/>
                  </a:lnTo>
                  <a:lnTo>
                    <a:pt x="182943" y="135661"/>
                  </a:lnTo>
                  <a:lnTo>
                    <a:pt x="177955" y="161209"/>
                  </a:lnTo>
                  <a:lnTo>
                    <a:pt x="168741" y="192959"/>
                  </a:lnTo>
                  <a:lnTo>
                    <a:pt x="156636" y="222349"/>
                  </a:lnTo>
                  <a:lnTo>
                    <a:pt x="142976" y="240817"/>
                  </a:lnTo>
                  <a:lnTo>
                    <a:pt x="140258" y="242773"/>
                  </a:lnTo>
                  <a:lnTo>
                    <a:pt x="171012" y="242773"/>
                  </a:lnTo>
                  <a:lnTo>
                    <a:pt x="178588" y="232996"/>
                  </a:lnTo>
                  <a:lnTo>
                    <a:pt x="193963" y="194456"/>
                  </a:lnTo>
                  <a:lnTo>
                    <a:pt x="203505" y="157991"/>
                  </a:lnTo>
                  <a:lnTo>
                    <a:pt x="207327" y="136702"/>
                  </a:lnTo>
                  <a:lnTo>
                    <a:pt x="206225" y="127898"/>
                  </a:lnTo>
                  <a:lnTo>
                    <a:pt x="197919" y="115585"/>
                  </a:lnTo>
                  <a:lnTo>
                    <a:pt x="177427" y="97515"/>
                  </a:lnTo>
                  <a:lnTo>
                    <a:pt x="139763" y="71437"/>
                  </a:lnTo>
                  <a:lnTo>
                    <a:pt x="207821" y="71437"/>
                  </a:lnTo>
                  <a:lnTo>
                    <a:pt x="170192" y="56798"/>
                  </a:lnTo>
                  <a:lnTo>
                    <a:pt x="122961" y="39166"/>
                  </a:lnTo>
                  <a:lnTo>
                    <a:pt x="267192" y="39166"/>
                  </a:lnTo>
                  <a:lnTo>
                    <a:pt x="246405" y="33921"/>
                  </a:lnTo>
                  <a:lnTo>
                    <a:pt x="234524" y="31724"/>
                  </a:lnTo>
                  <a:close/>
                </a:path>
                <a:path w="324485" h="267969">
                  <a:moveTo>
                    <a:pt x="207821" y="71437"/>
                  </a:moveTo>
                  <a:lnTo>
                    <a:pt x="139763" y="71437"/>
                  </a:lnTo>
                  <a:lnTo>
                    <a:pt x="174074" y="84354"/>
                  </a:lnTo>
                  <a:lnTo>
                    <a:pt x="203084" y="95594"/>
                  </a:lnTo>
                  <a:lnTo>
                    <a:pt x="224404" y="104321"/>
                  </a:lnTo>
                  <a:lnTo>
                    <a:pt x="235648" y="109702"/>
                  </a:lnTo>
                  <a:lnTo>
                    <a:pt x="239217" y="112941"/>
                  </a:lnTo>
                  <a:lnTo>
                    <a:pt x="244576" y="115341"/>
                  </a:lnTo>
                  <a:lnTo>
                    <a:pt x="251587" y="116840"/>
                  </a:lnTo>
                  <a:lnTo>
                    <a:pt x="265475" y="118428"/>
                  </a:lnTo>
                  <a:lnTo>
                    <a:pt x="280852" y="117514"/>
                  </a:lnTo>
                  <a:lnTo>
                    <a:pt x="296037" y="113612"/>
                  </a:lnTo>
                  <a:lnTo>
                    <a:pt x="309346" y="106235"/>
                  </a:lnTo>
                  <a:lnTo>
                    <a:pt x="315591" y="100176"/>
                  </a:lnTo>
                  <a:lnTo>
                    <a:pt x="319556" y="94109"/>
                  </a:lnTo>
                  <a:lnTo>
                    <a:pt x="266222" y="94109"/>
                  </a:lnTo>
                  <a:lnTo>
                    <a:pt x="256654" y="93027"/>
                  </a:lnTo>
                  <a:lnTo>
                    <a:pt x="253860" y="92430"/>
                  </a:lnTo>
                  <a:lnTo>
                    <a:pt x="252450" y="91821"/>
                  </a:lnTo>
                  <a:lnTo>
                    <a:pt x="252282" y="91782"/>
                  </a:lnTo>
                  <a:lnTo>
                    <a:pt x="252120" y="91782"/>
                  </a:lnTo>
                  <a:lnTo>
                    <a:pt x="238450" y="84317"/>
                  </a:lnTo>
                  <a:lnTo>
                    <a:pt x="209915" y="72251"/>
                  </a:lnTo>
                  <a:lnTo>
                    <a:pt x="207821" y="71437"/>
                  </a:lnTo>
                  <a:close/>
                </a:path>
                <a:path w="324485" h="267969">
                  <a:moveTo>
                    <a:pt x="267192" y="39166"/>
                  </a:moveTo>
                  <a:lnTo>
                    <a:pt x="122961" y="39166"/>
                  </a:lnTo>
                  <a:lnTo>
                    <a:pt x="153320" y="43121"/>
                  </a:lnTo>
                  <a:lnTo>
                    <a:pt x="183999" y="47536"/>
                  </a:lnTo>
                  <a:lnTo>
                    <a:pt x="241350" y="57734"/>
                  </a:lnTo>
                  <a:lnTo>
                    <a:pt x="286626" y="70257"/>
                  </a:lnTo>
                  <a:lnTo>
                    <a:pt x="299821" y="77343"/>
                  </a:lnTo>
                  <a:lnTo>
                    <a:pt x="299377" y="81381"/>
                  </a:lnTo>
                  <a:lnTo>
                    <a:pt x="266222" y="94109"/>
                  </a:lnTo>
                  <a:lnTo>
                    <a:pt x="319556" y="94109"/>
                  </a:lnTo>
                  <a:lnTo>
                    <a:pt x="320192" y="93137"/>
                  </a:lnTo>
                  <a:lnTo>
                    <a:pt x="323098" y="85223"/>
                  </a:lnTo>
                  <a:lnTo>
                    <a:pt x="324256" y="76542"/>
                  </a:lnTo>
                  <a:lnTo>
                    <a:pt x="320278" y="63709"/>
                  </a:lnTo>
                  <a:lnTo>
                    <a:pt x="306752" y="52751"/>
                  </a:lnTo>
                  <a:lnTo>
                    <a:pt x="282515" y="43033"/>
                  </a:lnTo>
                  <a:lnTo>
                    <a:pt x="267192" y="39166"/>
                  </a:lnTo>
                  <a:close/>
                </a:path>
                <a:path w="324485" h="267969">
                  <a:moveTo>
                    <a:pt x="252171" y="91757"/>
                  </a:moveTo>
                  <a:close/>
                </a:path>
              </a:pathLst>
            </a:custGeom>
            <a:solidFill>
              <a:srgbClr val="C7799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3" name="object 8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258027" y="1035645"/>
              <a:ext cx="84399" cy="136791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6452807" y="1201403"/>
              <a:ext cx="1512570" cy="324485"/>
            </a:xfrm>
            <a:custGeom>
              <a:avLst/>
              <a:gdLst/>
              <a:ahLst/>
              <a:cxnLst/>
              <a:rect l="l" t="t" r="r" b="b"/>
              <a:pathLst>
                <a:path w="1512570" h="324484">
                  <a:moveTo>
                    <a:pt x="505307" y="283262"/>
                  </a:moveTo>
                  <a:lnTo>
                    <a:pt x="531148" y="313091"/>
                  </a:lnTo>
                  <a:lnTo>
                    <a:pt x="540727" y="314695"/>
                  </a:lnTo>
                  <a:lnTo>
                    <a:pt x="544588" y="290654"/>
                  </a:lnTo>
                  <a:lnTo>
                    <a:pt x="535313" y="289102"/>
                  </a:lnTo>
                  <a:lnTo>
                    <a:pt x="525994" y="287423"/>
                  </a:lnTo>
                  <a:lnTo>
                    <a:pt x="516672" y="285623"/>
                  </a:lnTo>
                  <a:lnTo>
                    <a:pt x="505307" y="283262"/>
                  </a:lnTo>
                  <a:close/>
                </a:path>
                <a:path w="1512570" h="324484">
                  <a:moveTo>
                    <a:pt x="428117" y="262625"/>
                  </a:moveTo>
                  <a:lnTo>
                    <a:pt x="450366" y="294697"/>
                  </a:lnTo>
                  <a:lnTo>
                    <a:pt x="460209" y="297398"/>
                  </a:lnTo>
                  <a:lnTo>
                    <a:pt x="466509" y="273890"/>
                  </a:lnTo>
                  <a:lnTo>
                    <a:pt x="456942" y="271260"/>
                  </a:lnTo>
                  <a:lnTo>
                    <a:pt x="447332" y="268500"/>
                  </a:lnTo>
                  <a:lnTo>
                    <a:pt x="437712" y="265619"/>
                  </a:lnTo>
                  <a:lnTo>
                    <a:pt x="428117" y="262625"/>
                  </a:lnTo>
                  <a:close/>
                </a:path>
                <a:path w="1512570" h="324484">
                  <a:moveTo>
                    <a:pt x="584123" y="295899"/>
                  </a:moveTo>
                  <a:lnTo>
                    <a:pt x="615416" y="322874"/>
                  </a:lnTo>
                  <a:lnTo>
                    <a:pt x="622731" y="323217"/>
                  </a:lnTo>
                  <a:lnTo>
                    <a:pt x="623887" y="298909"/>
                  </a:lnTo>
                  <a:lnTo>
                    <a:pt x="616826" y="298566"/>
                  </a:lnTo>
                  <a:lnTo>
                    <a:pt x="609727" y="298121"/>
                  </a:lnTo>
                  <a:lnTo>
                    <a:pt x="596417" y="297093"/>
                  </a:lnTo>
                  <a:lnTo>
                    <a:pt x="590257" y="296534"/>
                  </a:lnTo>
                  <a:lnTo>
                    <a:pt x="584123" y="295899"/>
                  </a:lnTo>
                  <a:close/>
                </a:path>
                <a:path w="1512570" h="324484">
                  <a:moveTo>
                    <a:pt x="352945" y="234964"/>
                  </a:moveTo>
                  <a:lnTo>
                    <a:pt x="372330" y="268884"/>
                  </a:lnTo>
                  <a:lnTo>
                    <a:pt x="381838" y="272442"/>
                  </a:lnTo>
                  <a:lnTo>
                    <a:pt x="390258" y="249607"/>
                  </a:lnTo>
                  <a:lnTo>
                    <a:pt x="380981" y="246135"/>
                  </a:lnTo>
                  <a:lnTo>
                    <a:pt x="371649" y="242529"/>
                  </a:lnTo>
                  <a:lnTo>
                    <a:pt x="362294" y="238801"/>
                  </a:lnTo>
                  <a:lnTo>
                    <a:pt x="352945" y="234964"/>
                  </a:lnTo>
                  <a:close/>
                </a:path>
                <a:path w="1512570" h="324484">
                  <a:moveTo>
                    <a:pt x="703656" y="298350"/>
                  </a:moveTo>
                  <a:lnTo>
                    <a:pt x="693672" y="298893"/>
                  </a:lnTo>
                  <a:lnTo>
                    <a:pt x="683672" y="299301"/>
                  </a:lnTo>
                  <a:lnTo>
                    <a:pt x="673691" y="299573"/>
                  </a:lnTo>
                  <a:lnTo>
                    <a:pt x="663765" y="299709"/>
                  </a:lnTo>
                  <a:lnTo>
                    <a:pt x="663943" y="324055"/>
                  </a:lnTo>
                  <a:lnTo>
                    <a:pt x="674188" y="323910"/>
                  </a:lnTo>
                  <a:lnTo>
                    <a:pt x="684495" y="323626"/>
                  </a:lnTo>
                  <a:lnTo>
                    <a:pt x="694825" y="323205"/>
                  </a:lnTo>
                  <a:lnTo>
                    <a:pt x="705142" y="322645"/>
                  </a:lnTo>
                  <a:lnTo>
                    <a:pt x="703656" y="298350"/>
                  </a:lnTo>
                  <a:close/>
                </a:path>
                <a:path w="1512570" h="324484">
                  <a:moveTo>
                    <a:pt x="280149" y="201259"/>
                  </a:moveTo>
                  <a:lnTo>
                    <a:pt x="269087" y="222937"/>
                  </a:lnTo>
                  <a:lnTo>
                    <a:pt x="278290" y="227581"/>
                  </a:lnTo>
                  <a:lnTo>
                    <a:pt x="287531" y="232131"/>
                  </a:lnTo>
                  <a:lnTo>
                    <a:pt x="296776" y="236573"/>
                  </a:lnTo>
                  <a:lnTo>
                    <a:pt x="305993" y="240895"/>
                  </a:lnTo>
                  <a:lnTo>
                    <a:pt x="316230" y="218810"/>
                  </a:lnTo>
                  <a:lnTo>
                    <a:pt x="307215" y="214583"/>
                  </a:lnTo>
                  <a:lnTo>
                    <a:pt x="298175" y="210239"/>
                  </a:lnTo>
                  <a:lnTo>
                    <a:pt x="289142" y="205792"/>
                  </a:lnTo>
                  <a:lnTo>
                    <a:pt x="280149" y="201259"/>
                  </a:lnTo>
                  <a:close/>
                </a:path>
                <a:path w="1512570" h="324484">
                  <a:moveTo>
                    <a:pt x="782929" y="289193"/>
                  </a:moveTo>
                  <a:lnTo>
                    <a:pt x="773089" y="290800"/>
                  </a:lnTo>
                  <a:lnTo>
                    <a:pt x="763196" y="292281"/>
                  </a:lnTo>
                  <a:lnTo>
                    <a:pt x="753290" y="293631"/>
                  </a:lnTo>
                  <a:lnTo>
                    <a:pt x="743407" y="294845"/>
                  </a:lnTo>
                  <a:lnTo>
                    <a:pt x="746213" y="319013"/>
                  </a:lnTo>
                  <a:lnTo>
                    <a:pt x="756418" y="317766"/>
                  </a:lnTo>
                  <a:lnTo>
                    <a:pt x="766645" y="316375"/>
                  </a:lnTo>
                  <a:lnTo>
                    <a:pt x="776857" y="314845"/>
                  </a:lnTo>
                  <a:lnTo>
                    <a:pt x="787019" y="313184"/>
                  </a:lnTo>
                  <a:lnTo>
                    <a:pt x="782929" y="289193"/>
                  </a:lnTo>
                  <a:close/>
                </a:path>
                <a:path w="1512570" h="324484">
                  <a:moveTo>
                    <a:pt x="209905" y="162282"/>
                  </a:moveTo>
                  <a:lnTo>
                    <a:pt x="197370" y="183148"/>
                  </a:lnTo>
                  <a:lnTo>
                    <a:pt x="206176" y="188384"/>
                  </a:lnTo>
                  <a:lnTo>
                    <a:pt x="215049" y="193562"/>
                  </a:lnTo>
                  <a:lnTo>
                    <a:pt x="223959" y="198665"/>
                  </a:lnTo>
                  <a:lnTo>
                    <a:pt x="232879" y="203672"/>
                  </a:lnTo>
                  <a:lnTo>
                    <a:pt x="244690" y="182386"/>
                  </a:lnTo>
                  <a:lnTo>
                    <a:pt x="235957" y="177484"/>
                  </a:lnTo>
                  <a:lnTo>
                    <a:pt x="227226" y="172487"/>
                  </a:lnTo>
                  <a:lnTo>
                    <a:pt x="218532" y="167413"/>
                  </a:lnTo>
                  <a:lnTo>
                    <a:pt x="209905" y="162282"/>
                  </a:lnTo>
                  <a:close/>
                </a:path>
                <a:path w="1512570" h="324484">
                  <a:moveTo>
                    <a:pt x="860729" y="271502"/>
                  </a:moveTo>
                  <a:lnTo>
                    <a:pt x="851160" y="274163"/>
                  </a:lnTo>
                  <a:lnTo>
                    <a:pt x="841505" y="276708"/>
                  </a:lnTo>
                  <a:lnTo>
                    <a:pt x="831797" y="279126"/>
                  </a:lnTo>
                  <a:lnTo>
                    <a:pt x="822071" y="281408"/>
                  </a:lnTo>
                  <a:lnTo>
                    <a:pt x="827455" y="305145"/>
                  </a:lnTo>
                  <a:lnTo>
                    <a:pt x="837515" y="302786"/>
                  </a:lnTo>
                  <a:lnTo>
                    <a:pt x="847553" y="300287"/>
                  </a:lnTo>
                  <a:lnTo>
                    <a:pt x="857534" y="297654"/>
                  </a:lnTo>
                  <a:lnTo>
                    <a:pt x="867422" y="294896"/>
                  </a:lnTo>
                  <a:lnTo>
                    <a:pt x="860729" y="271502"/>
                  </a:lnTo>
                  <a:close/>
                </a:path>
                <a:path w="1512570" h="324484">
                  <a:moveTo>
                    <a:pt x="142367" y="118658"/>
                  </a:moveTo>
                  <a:lnTo>
                    <a:pt x="128511" y="138673"/>
                  </a:lnTo>
                  <a:lnTo>
                    <a:pt x="136969" y="144478"/>
                  </a:lnTo>
                  <a:lnTo>
                    <a:pt x="145484" y="150224"/>
                  </a:lnTo>
                  <a:lnTo>
                    <a:pt x="154028" y="155893"/>
                  </a:lnTo>
                  <a:lnTo>
                    <a:pt x="162572" y="161469"/>
                  </a:lnTo>
                  <a:lnTo>
                    <a:pt x="175793" y="141022"/>
                  </a:lnTo>
                  <a:lnTo>
                    <a:pt x="167404" y="135556"/>
                  </a:lnTo>
                  <a:lnTo>
                    <a:pt x="159018" y="129993"/>
                  </a:lnTo>
                  <a:lnTo>
                    <a:pt x="150663" y="124353"/>
                  </a:lnTo>
                  <a:lnTo>
                    <a:pt x="142367" y="118658"/>
                  </a:lnTo>
                  <a:close/>
                </a:path>
                <a:path w="1512570" h="324484">
                  <a:moveTo>
                    <a:pt x="77762" y="70779"/>
                  </a:moveTo>
                  <a:lnTo>
                    <a:pt x="62636" y="89854"/>
                  </a:lnTo>
                  <a:lnTo>
                    <a:pt x="70656" y="96161"/>
                  </a:lnTo>
                  <a:lnTo>
                    <a:pt x="78773" y="102435"/>
                  </a:lnTo>
                  <a:lnTo>
                    <a:pt x="86959" y="108655"/>
                  </a:lnTo>
                  <a:lnTo>
                    <a:pt x="95186" y="114797"/>
                  </a:lnTo>
                  <a:lnTo>
                    <a:pt x="109677" y="95239"/>
                  </a:lnTo>
                  <a:lnTo>
                    <a:pt x="101609" y="89213"/>
                  </a:lnTo>
                  <a:lnTo>
                    <a:pt x="93581" y="83114"/>
                  </a:lnTo>
                  <a:lnTo>
                    <a:pt x="85622" y="76962"/>
                  </a:lnTo>
                  <a:lnTo>
                    <a:pt x="77762" y="70779"/>
                  </a:lnTo>
                  <a:close/>
                </a:path>
                <a:path w="1512570" h="324484">
                  <a:moveTo>
                    <a:pt x="935939" y="245188"/>
                  </a:moveTo>
                  <a:lnTo>
                    <a:pt x="926803" y="248927"/>
                  </a:lnTo>
                  <a:lnTo>
                    <a:pt x="917535" y="252555"/>
                  </a:lnTo>
                  <a:lnTo>
                    <a:pt x="908169" y="256062"/>
                  </a:lnTo>
                  <a:lnTo>
                    <a:pt x="898740" y="259437"/>
                  </a:lnTo>
                  <a:lnTo>
                    <a:pt x="906767" y="282424"/>
                  </a:lnTo>
                  <a:lnTo>
                    <a:pt x="916540" y="278921"/>
                  </a:lnTo>
                  <a:lnTo>
                    <a:pt x="926252" y="275281"/>
                  </a:lnTo>
                  <a:lnTo>
                    <a:pt x="935863" y="271516"/>
                  </a:lnTo>
                  <a:lnTo>
                    <a:pt x="945337" y="267641"/>
                  </a:lnTo>
                  <a:lnTo>
                    <a:pt x="935939" y="245188"/>
                  </a:lnTo>
                  <a:close/>
                </a:path>
                <a:path w="1512570" h="324484">
                  <a:moveTo>
                    <a:pt x="17005" y="18620"/>
                  </a:moveTo>
                  <a:lnTo>
                    <a:pt x="0" y="36032"/>
                  </a:lnTo>
                  <a:lnTo>
                    <a:pt x="2238" y="38176"/>
                  </a:lnTo>
                  <a:lnTo>
                    <a:pt x="8212" y="43737"/>
                  </a:lnTo>
                  <a:lnTo>
                    <a:pt x="17807" y="52380"/>
                  </a:lnTo>
                  <a:lnTo>
                    <a:pt x="30911" y="63768"/>
                  </a:lnTo>
                  <a:lnTo>
                    <a:pt x="46710" y="45264"/>
                  </a:lnTo>
                  <a:lnTo>
                    <a:pt x="34041" y="34241"/>
                  </a:lnTo>
                  <a:lnTo>
                    <a:pt x="24747" y="25870"/>
                  </a:lnTo>
                  <a:lnTo>
                    <a:pt x="19008" y="20535"/>
                  </a:lnTo>
                  <a:lnTo>
                    <a:pt x="17005" y="18620"/>
                  </a:lnTo>
                  <a:close/>
                </a:path>
                <a:path w="1512570" h="324484">
                  <a:moveTo>
                    <a:pt x="1006982" y="209717"/>
                  </a:moveTo>
                  <a:lnTo>
                    <a:pt x="998558" y="214603"/>
                  </a:lnTo>
                  <a:lnTo>
                    <a:pt x="989918" y="219401"/>
                  </a:lnTo>
                  <a:lnTo>
                    <a:pt x="981095" y="224094"/>
                  </a:lnTo>
                  <a:lnTo>
                    <a:pt x="972121" y="228665"/>
                  </a:lnTo>
                  <a:lnTo>
                    <a:pt x="982967" y="250446"/>
                  </a:lnTo>
                  <a:lnTo>
                    <a:pt x="992339" y="245679"/>
                  </a:lnTo>
                  <a:lnTo>
                    <a:pt x="1001556" y="240781"/>
                  </a:lnTo>
                  <a:lnTo>
                    <a:pt x="1010588" y="235769"/>
                  </a:lnTo>
                  <a:lnTo>
                    <a:pt x="1019403" y="230659"/>
                  </a:lnTo>
                  <a:lnTo>
                    <a:pt x="1006982" y="209717"/>
                  </a:lnTo>
                  <a:close/>
                </a:path>
                <a:path w="1512570" h="324484">
                  <a:moveTo>
                    <a:pt x="1504619" y="275731"/>
                  </a:moveTo>
                  <a:lnTo>
                    <a:pt x="1482902" y="286742"/>
                  </a:lnTo>
                  <a:lnTo>
                    <a:pt x="1485303" y="291467"/>
                  </a:lnTo>
                  <a:lnTo>
                    <a:pt x="1487639" y="296496"/>
                  </a:lnTo>
                  <a:lnTo>
                    <a:pt x="1489862" y="301690"/>
                  </a:lnTo>
                  <a:lnTo>
                    <a:pt x="1512239" y="292127"/>
                  </a:lnTo>
                  <a:lnTo>
                    <a:pt x="1509814" y="286450"/>
                  </a:lnTo>
                  <a:lnTo>
                    <a:pt x="1507248" y="280926"/>
                  </a:lnTo>
                  <a:lnTo>
                    <a:pt x="1504619" y="275731"/>
                  </a:lnTo>
                  <a:close/>
                </a:path>
                <a:path w="1512570" h="324484">
                  <a:moveTo>
                    <a:pt x="1066736" y="135625"/>
                  </a:moveTo>
                  <a:lnTo>
                    <a:pt x="1047076" y="149976"/>
                  </a:lnTo>
                  <a:lnTo>
                    <a:pt x="1051050" y="155092"/>
                  </a:lnTo>
                  <a:lnTo>
                    <a:pt x="1055309" y="159977"/>
                  </a:lnTo>
                  <a:lnTo>
                    <a:pt x="1059849" y="164624"/>
                  </a:lnTo>
                  <a:lnTo>
                    <a:pt x="1064666" y="169026"/>
                  </a:lnTo>
                  <a:lnTo>
                    <a:pt x="1058846" y="173877"/>
                  </a:lnTo>
                  <a:lnTo>
                    <a:pt x="1052806" y="178691"/>
                  </a:lnTo>
                  <a:lnTo>
                    <a:pt x="1046558" y="183456"/>
                  </a:lnTo>
                  <a:lnTo>
                    <a:pt x="1040117" y="188165"/>
                  </a:lnTo>
                  <a:lnTo>
                    <a:pt x="1054290" y="207951"/>
                  </a:lnTo>
                  <a:lnTo>
                    <a:pt x="1062995" y="201548"/>
                  </a:lnTo>
                  <a:lnTo>
                    <a:pt x="1071373" y="195039"/>
                  </a:lnTo>
                  <a:lnTo>
                    <a:pt x="1079391" y="188449"/>
                  </a:lnTo>
                  <a:lnTo>
                    <a:pt x="1087018" y="181802"/>
                  </a:lnTo>
                  <a:lnTo>
                    <a:pt x="1082471" y="176722"/>
                  </a:lnTo>
                  <a:lnTo>
                    <a:pt x="1092987" y="159691"/>
                  </a:lnTo>
                  <a:lnTo>
                    <a:pt x="1085435" y="154527"/>
                  </a:lnTo>
                  <a:lnTo>
                    <a:pt x="1078528" y="148782"/>
                  </a:lnTo>
                  <a:lnTo>
                    <a:pt x="1072288" y="142475"/>
                  </a:lnTo>
                  <a:lnTo>
                    <a:pt x="1066736" y="135625"/>
                  </a:lnTo>
                  <a:close/>
                </a:path>
                <a:path w="1512570" h="324484">
                  <a:moveTo>
                    <a:pt x="1126883" y="173674"/>
                  </a:moveTo>
                  <a:lnTo>
                    <a:pt x="1120914" y="197271"/>
                  </a:lnTo>
                  <a:lnTo>
                    <a:pt x="1123048" y="197817"/>
                  </a:lnTo>
                  <a:lnTo>
                    <a:pt x="1125245" y="198325"/>
                  </a:lnTo>
                  <a:lnTo>
                    <a:pt x="1162558" y="204192"/>
                  </a:lnTo>
                  <a:lnTo>
                    <a:pt x="1165199" y="179999"/>
                  </a:lnTo>
                  <a:lnTo>
                    <a:pt x="1157860" y="179123"/>
                  </a:lnTo>
                  <a:lnTo>
                    <a:pt x="1150588" y="178119"/>
                  </a:lnTo>
                  <a:lnTo>
                    <a:pt x="1143411" y="176991"/>
                  </a:lnTo>
                  <a:lnTo>
                    <a:pt x="1133068" y="175135"/>
                  </a:lnTo>
                  <a:lnTo>
                    <a:pt x="1129944" y="174449"/>
                  </a:lnTo>
                  <a:lnTo>
                    <a:pt x="1126883" y="173674"/>
                  </a:lnTo>
                  <a:close/>
                </a:path>
                <a:path w="1512570" h="324484">
                  <a:moveTo>
                    <a:pt x="1204683" y="182602"/>
                  </a:moveTo>
                  <a:lnTo>
                    <a:pt x="1204010" y="206935"/>
                  </a:lnTo>
                  <a:lnTo>
                    <a:pt x="1213568" y="207126"/>
                  </a:lnTo>
                  <a:lnTo>
                    <a:pt x="1223500" y="207182"/>
                  </a:lnTo>
                  <a:lnTo>
                    <a:pt x="1233987" y="207102"/>
                  </a:lnTo>
                  <a:lnTo>
                    <a:pt x="1245209" y="206885"/>
                  </a:lnTo>
                  <a:lnTo>
                    <a:pt x="1244619" y="182839"/>
                  </a:lnTo>
                  <a:lnTo>
                    <a:pt x="1223538" y="182839"/>
                  </a:lnTo>
                  <a:lnTo>
                    <a:pt x="1213921" y="182785"/>
                  </a:lnTo>
                  <a:lnTo>
                    <a:pt x="1204683" y="182602"/>
                  </a:lnTo>
                  <a:close/>
                </a:path>
                <a:path w="1512570" h="324484">
                  <a:moveTo>
                    <a:pt x="1244612" y="182551"/>
                  </a:moveTo>
                  <a:lnTo>
                    <a:pt x="1233710" y="182761"/>
                  </a:lnTo>
                  <a:lnTo>
                    <a:pt x="1223538" y="182839"/>
                  </a:lnTo>
                  <a:lnTo>
                    <a:pt x="1244619" y="182839"/>
                  </a:lnTo>
                  <a:lnTo>
                    <a:pt x="1244612" y="182551"/>
                  </a:lnTo>
                  <a:close/>
                </a:path>
                <a:path w="1512570" h="324484">
                  <a:moveTo>
                    <a:pt x="1449527" y="209399"/>
                  </a:moveTo>
                  <a:lnTo>
                    <a:pt x="1435696" y="229427"/>
                  </a:lnTo>
                  <a:lnTo>
                    <a:pt x="1442924" y="234828"/>
                  </a:lnTo>
                  <a:lnTo>
                    <a:pt x="1449781" y="240811"/>
                  </a:lnTo>
                  <a:lnTo>
                    <a:pt x="1456313" y="247421"/>
                  </a:lnTo>
                  <a:lnTo>
                    <a:pt x="1462570" y="254700"/>
                  </a:lnTo>
                  <a:lnTo>
                    <a:pt x="1481543" y="239447"/>
                  </a:lnTo>
                  <a:lnTo>
                    <a:pt x="1474162" y="230884"/>
                  </a:lnTo>
                  <a:lnTo>
                    <a:pt x="1466345" y="223004"/>
                  </a:lnTo>
                  <a:lnTo>
                    <a:pt x="1458123" y="215834"/>
                  </a:lnTo>
                  <a:lnTo>
                    <a:pt x="1449527" y="209399"/>
                  </a:lnTo>
                  <a:close/>
                </a:path>
                <a:path w="1512570" h="324484">
                  <a:moveTo>
                    <a:pt x="1325968" y="180075"/>
                  </a:moveTo>
                  <a:lnTo>
                    <a:pt x="1315606" y="180190"/>
                  </a:lnTo>
                  <a:lnTo>
                    <a:pt x="1305255" y="180432"/>
                  </a:lnTo>
                  <a:lnTo>
                    <a:pt x="1284998" y="181142"/>
                  </a:lnTo>
                  <a:lnTo>
                    <a:pt x="1285925" y="205462"/>
                  </a:lnTo>
                  <a:lnTo>
                    <a:pt x="1305831" y="204764"/>
                  </a:lnTo>
                  <a:lnTo>
                    <a:pt x="1315963" y="204523"/>
                  </a:lnTo>
                  <a:lnTo>
                    <a:pt x="1326070" y="204408"/>
                  </a:lnTo>
                  <a:lnTo>
                    <a:pt x="1325968" y="180075"/>
                  </a:lnTo>
                  <a:close/>
                </a:path>
                <a:path w="1512570" h="324484">
                  <a:moveTo>
                    <a:pt x="1367764" y="181828"/>
                  </a:moveTo>
                  <a:lnTo>
                    <a:pt x="1365288" y="206046"/>
                  </a:lnTo>
                  <a:lnTo>
                    <a:pt x="1375489" y="207308"/>
                  </a:lnTo>
                  <a:lnTo>
                    <a:pt x="1385063" y="208947"/>
                  </a:lnTo>
                  <a:lnTo>
                    <a:pt x="1394068" y="210974"/>
                  </a:lnTo>
                  <a:lnTo>
                    <a:pt x="1402562" y="213400"/>
                  </a:lnTo>
                  <a:lnTo>
                    <a:pt x="1409928" y="190210"/>
                  </a:lnTo>
                  <a:lnTo>
                    <a:pt x="1400234" y="187428"/>
                  </a:lnTo>
                  <a:lnTo>
                    <a:pt x="1390022" y="185114"/>
                  </a:lnTo>
                  <a:lnTo>
                    <a:pt x="1379222" y="183252"/>
                  </a:lnTo>
                  <a:lnTo>
                    <a:pt x="1367764" y="181828"/>
                  </a:lnTo>
                  <a:close/>
                </a:path>
                <a:path w="1512570" h="324484">
                  <a:moveTo>
                    <a:pt x="1117600" y="104434"/>
                  </a:moveTo>
                  <a:lnTo>
                    <a:pt x="1113774" y="112113"/>
                  </a:lnTo>
                  <a:lnTo>
                    <a:pt x="1109148" y="119929"/>
                  </a:lnTo>
                  <a:lnTo>
                    <a:pt x="1103741" y="127853"/>
                  </a:lnTo>
                  <a:lnTo>
                    <a:pt x="1097572" y="135854"/>
                  </a:lnTo>
                  <a:lnTo>
                    <a:pt x="1116444" y="151233"/>
                  </a:lnTo>
                  <a:lnTo>
                    <a:pt x="1123570" y="141968"/>
                  </a:lnTo>
                  <a:lnTo>
                    <a:pt x="1129850" y="132728"/>
                  </a:lnTo>
                  <a:lnTo>
                    <a:pt x="1135266" y="123542"/>
                  </a:lnTo>
                  <a:lnTo>
                    <a:pt x="1139799" y="114441"/>
                  </a:lnTo>
                  <a:lnTo>
                    <a:pt x="1117600" y="104434"/>
                  </a:lnTo>
                  <a:close/>
                </a:path>
                <a:path w="1512570" h="324484">
                  <a:moveTo>
                    <a:pt x="1025918" y="64238"/>
                  </a:moveTo>
                  <a:lnTo>
                    <a:pt x="1024915" y="75397"/>
                  </a:lnTo>
                  <a:lnTo>
                    <a:pt x="1024966" y="86692"/>
                  </a:lnTo>
                  <a:lnTo>
                    <a:pt x="1026065" y="97967"/>
                  </a:lnTo>
                  <a:lnTo>
                    <a:pt x="1028204" y="109069"/>
                  </a:lnTo>
                  <a:lnTo>
                    <a:pt x="1051864" y="103342"/>
                  </a:lnTo>
                  <a:lnTo>
                    <a:pt x="1050148" y="94480"/>
                  </a:lnTo>
                  <a:lnTo>
                    <a:pt x="1049267" y="85485"/>
                  </a:lnTo>
                  <a:lnTo>
                    <a:pt x="1049322" y="75397"/>
                  </a:lnTo>
                  <a:lnTo>
                    <a:pt x="1050023" y="67591"/>
                  </a:lnTo>
                  <a:lnTo>
                    <a:pt x="1025918" y="64238"/>
                  </a:lnTo>
                  <a:close/>
                </a:path>
                <a:path w="1512570" h="324484">
                  <a:moveTo>
                    <a:pt x="1129728" y="25694"/>
                  </a:moveTo>
                  <a:lnTo>
                    <a:pt x="1111529" y="41848"/>
                  </a:lnTo>
                  <a:lnTo>
                    <a:pt x="1113256" y="43855"/>
                  </a:lnTo>
                  <a:lnTo>
                    <a:pt x="1117784" y="50104"/>
                  </a:lnTo>
                  <a:lnTo>
                    <a:pt x="1121189" y="56737"/>
                  </a:lnTo>
                  <a:lnTo>
                    <a:pt x="1123463" y="63730"/>
                  </a:lnTo>
                  <a:lnTo>
                    <a:pt x="1124597" y="71058"/>
                  </a:lnTo>
                  <a:lnTo>
                    <a:pt x="1148880" y="69242"/>
                  </a:lnTo>
                  <a:lnTo>
                    <a:pt x="1131912" y="28221"/>
                  </a:lnTo>
                  <a:lnTo>
                    <a:pt x="1131189" y="27357"/>
                  </a:lnTo>
                  <a:lnTo>
                    <a:pt x="1129728" y="25694"/>
                  </a:lnTo>
                  <a:close/>
                </a:path>
                <a:path w="1512570" h="324484">
                  <a:moveTo>
                    <a:pt x="1076169" y="0"/>
                  </a:moveTo>
                  <a:lnTo>
                    <a:pt x="1063820" y="3547"/>
                  </a:lnTo>
                  <a:lnTo>
                    <a:pt x="1052488" y="10649"/>
                  </a:lnTo>
                  <a:lnTo>
                    <a:pt x="1042581" y="21122"/>
                  </a:lnTo>
                  <a:lnTo>
                    <a:pt x="1062062" y="35714"/>
                  </a:lnTo>
                  <a:lnTo>
                    <a:pt x="1066134" y="31059"/>
                  </a:lnTo>
                  <a:lnTo>
                    <a:pt x="1071364" y="26991"/>
                  </a:lnTo>
                  <a:lnTo>
                    <a:pt x="1077734" y="24411"/>
                  </a:lnTo>
                  <a:lnTo>
                    <a:pt x="1085227" y="24221"/>
                  </a:lnTo>
                  <a:lnTo>
                    <a:pt x="1089126" y="192"/>
                  </a:lnTo>
                  <a:lnTo>
                    <a:pt x="1076169" y="0"/>
                  </a:lnTo>
                  <a:close/>
                </a:path>
              </a:pathLst>
            </a:custGeom>
            <a:solidFill>
              <a:srgbClr val="E8BF6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5" name="object 85"/>
          <p:cNvSpPr txBox="1"/>
          <p:nvPr/>
        </p:nvSpPr>
        <p:spPr>
          <a:xfrm>
            <a:off x="670468" y="950788"/>
            <a:ext cx="4281170" cy="1625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8290">
              <a:lnSpc>
                <a:spcPct val="136400"/>
              </a:lnSpc>
              <a:spcBef>
                <a:spcPts val="100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相同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場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域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若把阿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舜的角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色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換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成了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經濟弱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勢家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庭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家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庭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新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住民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家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庭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受刑人的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孩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子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是否也有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被歧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被霸凌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疑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慮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我們 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是否都以既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定的刻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板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象去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想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像他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處境而給予不必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要的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差別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待 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遇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以至於當事人感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受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保護兒少免於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除了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兒少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專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業工作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在工作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環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須自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我檢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視是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否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存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有明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示或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潛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如何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教育兒少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識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刻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板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象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視的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負面影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響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以及尊重個人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差異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也是值得再思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考的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部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60</a:t>
            </a:r>
            <a:endParaRPr sz="100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0517107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61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55BE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9387307" y="402192"/>
            <a:ext cx="121031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55BE8B"/>
                </a:solidFill>
                <a:latin typeface="SimSun"/>
                <a:cs typeface="SimSun"/>
              </a:rPr>
              <a:t>我們沒有不一樣</a:t>
            </a:r>
            <a:endParaRPr sz="1300">
              <a:latin typeface="SimSun"/>
              <a:cs typeface="SimSu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9" name="object 6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7273" y="3910241"/>
              <a:ext cx="4439712" cy="3170453"/>
            </a:xfrm>
            <a:prstGeom prst="rect">
              <a:avLst/>
            </a:prstGeom>
          </p:spPr>
        </p:pic>
      </p:grpSp>
      <p:sp>
        <p:nvSpPr>
          <p:cNvPr id="70" name="object 70"/>
          <p:cNvSpPr txBox="1"/>
          <p:nvPr/>
        </p:nvSpPr>
        <p:spPr>
          <a:xfrm>
            <a:off x="6065032" y="950788"/>
            <a:ext cx="4320540" cy="1397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7780" marR="5080" indent="288290">
              <a:lnSpc>
                <a:spcPct val="136400"/>
              </a:lnSpc>
              <a:spcBef>
                <a:spcPts val="100"/>
              </a:spcBef>
            </a:pP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運動會當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天</a:t>
            </a:r>
            <a:r>
              <a:rPr dirty="0" sz="1100" spc="-31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比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賽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過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現有人掉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棒</a:t>
            </a:r>
            <a:r>
              <a:rPr dirty="0" sz="1100" spc="-3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有人不小心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絆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情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形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於是班上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大隊接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不幸落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敗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隊長小華卻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矛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嘉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都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是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嘉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啦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在練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習的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時候她都不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她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們班的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為什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麼要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讓她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參加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大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隊接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比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賽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這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次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事件之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後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只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小嘉要去資源班上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課 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-1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班上都會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有同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r>
              <a:rPr dirty="0" sz="1100" spc="-29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快去資源班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其他笨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蛋一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起上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課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啦</a:t>
            </a:r>
            <a:r>
              <a:rPr dirty="0" sz="1100" spc="-150">
                <a:solidFill>
                  <a:srgbClr val="231F20"/>
                </a:solidFill>
                <a:latin typeface="SimSun"/>
                <a:cs typeface="SimSun"/>
              </a:rPr>
              <a:t>！」</a:t>
            </a:r>
            <a:endParaRPr sz="11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480"/>
              </a:spcBef>
            </a:pP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又不是我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們班的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還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害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班輸掉比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賽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。」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62</a:t>
            </a:r>
            <a:endParaRPr sz="10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63</a:t>
            </a:r>
            <a:endParaRPr sz="10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069026" y="2551038"/>
            <a:ext cx="4316730" cy="1168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8925">
              <a:lnSpc>
                <a:spcPct val="136400"/>
              </a:lnSpc>
              <a:spcBef>
                <a:spcPts val="100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隨著時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間推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移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學對小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嘉的霸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凌也變本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加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厲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常常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小嘉經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過身邊時試圖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腳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絆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倒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她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或在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組討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論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嘲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笑小嘉反應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慢</a:t>
            </a:r>
            <a:r>
              <a:rPr dirty="0" sz="1100" spc="-17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很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笨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不願意讓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嘉加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入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這些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善的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僅讓小嘉感到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情緒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低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落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與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挫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折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班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上同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視性言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語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及肢體霸凌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已經影響小嘉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狀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況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070018" y="3922588"/>
            <a:ext cx="4280535" cy="2667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7020">
              <a:lnSpc>
                <a:spcPct val="136400"/>
              </a:lnSpc>
              <a:spcBef>
                <a:spcPts val="100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也常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發很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多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通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知單要學生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帶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回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去給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家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長填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寫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或簽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嘉很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想看懂通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單裡面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寫的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情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但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發現有很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多的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文字語句她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都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看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懂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及家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長也都沒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她解釋通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單裡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面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容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是每學期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初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召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的個別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教育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計畫會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小嘉會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被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要求在會議簽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單上簽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但在會議討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論的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過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她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常跟不上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師以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治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討論速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度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也不太清楚為什麼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被訂下這些教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育目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標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>
              <a:lnSpc>
                <a:spcPct val="100000"/>
              </a:lnSpc>
            </a:pPr>
            <a:endParaRPr sz="1100">
              <a:latin typeface="SimSun"/>
              <a:cs typeface="SimSun"/>
            </a:endParaRPr>
          </a:p>
          <a:p>
            <a:pPr marL="13970">
              <a:lnSpc>
                <a:spcPct val="100000"/>
              </a:lnSpc>
              <a:spcBef>
                <a:spcPts val="815"/>
              </a:spcBef>
            </a:pPr>
            <a:r>
              <a:rPr dirty="0" sz="1500" spc="35">
                <a:solidFill>
                  <a:srgbClr val="55BE8B"/>
                </a:solidFill>
                <a:latin typeface="MS UI Gothic"/>
                <a:cs typeface="MS UI Gothic"/>
              </a:rPr>
              <a:t>議題討論</a:t>
            </a:r>
            <a:endParaRPr sz="1500">
              <a:latin typeface="MS UI Gothic"/>
              <a:cs typeface="MS UI Gothic"/>
            </a:endParaRPr>
          </a:p>
          <a:p>
            <a:pPr algn="just" marL="12700" marR="5715" indent="288290">
              <a:lnSpc>
                <a:spcPct val="136300"/>
              </a:lnSpc>
              <a:spcBef>
                <a:spcPts val="575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隊接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比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賽的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過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當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他同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也出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現失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誤的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情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況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但同 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卻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帶頭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將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失敗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因鎖定在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嘉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麼其他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發生失誤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不會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為眾矢之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若在求學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階段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同儕有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良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好的人際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70512" y="1004636"/>
            <a:ext cx="4277995" cy="14706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55BE8B"/>
                </a:solidFill>
                <a:latin typeface="MS UI Gothic"/>
                <a:cs typeface="MS UI Gothic"/>
              </a:rPr>
              <a:t>案例故事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7655">
              <a:lnSpc>
                <a:spcPct val="135300"/>
              </a:lnSpc>
              <a:spcBef>
                <a:spcPts val="645"/>
              </a:spcBef>
            </a:pP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小嘉是就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讀國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二</a:t>
            </a:r>
            <a:r>
              <a:rPr dirty="0" baseline="2525" sz="1650" spc="-38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歲的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女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孩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在國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小三年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級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師發現小嘉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逐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漸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跟不上班級安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排的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進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度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進而聯繫小嘉的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媽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媽帶小嘉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醫院進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行評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估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醫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生透過魏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氏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智力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測驗的結果判定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輕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度智能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礙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在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就學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小嘉被安置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普通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中與一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般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學生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融合上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課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部分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目則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前往資源班上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課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70753" y="2678038"/>
            <a:ext cx="4278630" cy="946785"/>
          </a:xfrm>
          <a:prstGeom prst="rect">
            <a:avLst/>
          </a:prstGeom>
        </p:spPr>
        <p:txBody>
          <a:bodyPr wrap="square" lIns="0" tIns="8890" rIns="0" bIns="0" rtlCol="0" vert="horz">
            <a:spAutoFit/>
          </a:bodyPr>
          <a:lstStyle/>
          <a:p>
            <a:pPr algn="just" marL="12700" marR="5080" indent="287655">
              <a:lnSpc>
                <a:spcPct val="138400"/>
              </a:lnSpc>
              <a:spcBef>
                <a:spcPts val="70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兩個禮拜後就是學校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運動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師要求班上在某堂課去操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場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練習大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比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賽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此時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嘉已經到資源班教室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等待上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課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班上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到操 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場集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合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候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隊長小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華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r>
              <a:rPr dirty="0" baseline="2525" sz="1650" spc="-27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525" sz="1650" spc="-97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7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棒的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小嘉不在怎麼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辦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？」</a:t>
            </a:r>
            <a:endParaRPr baseline="2525" sz="1650">
              <a:latin typeface="SimSun"/>
              <a:cs typeface="SimSun"/>
            </a:endParaRPr>
          </a:p>
          <a:p>
            <a:pPr algn="just" marL="12700">
              <a:lnSpc>
                <a:spcPct val="100000"/>
              </a:lnSpc>
              <a:spcBef>
                <a:spcPts val="480"/>
              </a:spcBef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於是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找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小如代替小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嘉的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9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棒完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練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2525" sz="1650">
              <a:latin typeface="SimSun"/>
              <a:cs typeface="SimSun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55BE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9387307" y="402192"/>
            <a:ext cx="121031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55BE8B"/>
                </a:solidFill>
                <a:latin typeface="SimSun"/>
                <a:cs typeface="SimSun"/>
              </a:rPr>
              <a:t>我們沒有不一樣</a:t>
            </a:r>
            <a:endParaRPr sz="1300">
              <a:latin typeface="SimSun"/>
              <a:cs typeface="SimSu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9" name="object 69"/>
          <p:cNvSpPr txBox="1"/>
          <p:nvPr/>
        </p:nvSpPr>
        <p:spPr>
          <a:xfrm>
            <a:off x="6069067" y="943803"/>
            <a:ext cx="4281805" cy="140398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algn="just" marL="12700" marR="5080" indent="1270">
              <a:lnSpc>
                <a:spcPct val="136400"/>
              </a:lnSpc>
              <a:spcBef>
                <a:spcPts val="155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協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小嘉能順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利在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一般融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合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環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境中接受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為確保身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礙兒少享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有完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善的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就學權利與支持服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baseline="2525" sz="1650" spc="-21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baseline="2525" sz="1650" spc="-60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特教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baseline="2525" sz="1650" spc="-225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9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110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條規</a:t>
            </a:r>
            <a:r>
              <a:rPr dirty="0" baseline="2525" sz="1650" spc="-60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殊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教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育之課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材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教法及評量方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應保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持彈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適合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殊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教育學生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身心特性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求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但對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於一個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就讀於普通班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級的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障礙學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除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在教學教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材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上需要更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多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透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過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儕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處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使其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達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人格與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精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神之發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社會融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入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也是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展中相當重要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環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64</a:t>
            </a:r>
            <a:endParaRPr sz="10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65</a:t>
            </a:r>
            <a:endParaRPr sz="10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069439" y="2551038"/>
            <a:ext cx="4316730" cy="1397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8925">
              <a:lnSpc>
                <a:spcPct val="136400"/>
              </a:lnSpc>
              <a:spcBef>
                <a:spcPts val="100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除了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特教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法中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既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範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像是課室環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課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程內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容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材提供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方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教學方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法與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評量方式等調整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也應盡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量協調讓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障礙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生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參與普通班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上的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任何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活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除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能讓兒少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增加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班級歸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屬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感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同學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間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支持也可以提高身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礙兒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尊</a:t>
            </a:r>
            <a:r>
              <a:rPr dirty="0" sz="1100" spc="-1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信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-17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這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呼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》 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7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障身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障礙兒童權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baseline="2525" sz="1650" spc="-27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525" sz="1650" spc="-104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應於確保其尊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嚴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促進其 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立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於其積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極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社會環境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享有完整與一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般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之生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活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。」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070420" y="4165209"/>
            <a:ext cx="4279265" cy="925830"/>
          </a:xfrm>
          <a:prstGeom prst="rect">
            <a:avLst/>
          </a:prstGeom>
        </p:spPr>
        <p:txBody>
          <a:bodyPr wrap="square" lIns="0" tIns="7620" rIns="0" bIns="0" rtlCol="0" vert="horz">
            <a:spAutoFit/>
          </a:bodyPr>
          <a:lstStyle/>
          <a:p>
            <a:pPr algn="just" marL="12700" marR="5080" indent="288290">
              <a:lnSpc>
                <a:spcPct val="135000"/>
              </a:lnSpc>
              <a:spcBef>
                <a:spcPts val="60"/>
              </a:spcBef>
            </a:pP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的目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不止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傳授知</a:t>
            </a:r>
            <a:r>
              <a:rPr dirty="0" baseline="2525" sz="1650" spc="-75">
                <a:solidFill>
                  <a:srgbClr val="231F20"/>
                </a:solidFill>
                <a:latin typeface="SimSun"/>
                <a:cs typeface="SimSun"/>
              </a:rPr>
              <a:t>識</a:t>
            </a:r>
            <a:r>
              <a:rPr dirty="0" baseline="2525" sz="1650" spc="-30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419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10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110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教育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目</a:t>
            </a:r>
            <a:r>
              <a:rPr dirty="0" baseline="2525" sz="1650" spc="-82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強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調教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育應培養兒</a:t>
            </a:r>
            <a:r>
              <a:rPr dirty="0" sz="1100" spc="-5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對人</a:t>
            </a:r>
            <a:r>
              <a:rPr dirty="0" sz="1100" spc="-4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本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以及聯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合國憲章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揭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櫫各項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原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sz="1100" spc="-204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教育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專業人員在教學過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程中適時的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指引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暸解人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類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多元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樣</a:t>
            </a:r>
            <a:r>
              <a:rPr dirty="0" sz="1100" spc="-50">
                <a:solidFill>
                  <a:srgbClr val="231F20"/>
                </a:solidFill>
                <a:latin typeface="SimSun"/>
                <a:cs typeface="SimSun"/>
              </a:rPr>
              <a:t>貌</a:t>
            </a:r>
            <a:r>
              <a:rPr dirty="0" sz="11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解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與包容彼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此的不</a:t>
            </a:r>
            <a:r>
              <a:rPr dirty="0" sz="1100" spc="-5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便是落實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不歧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視原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則的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關鍵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階</a:t>
            </a:r>
            <a:r>
              <a:rPr dirty="0" sz="1100" spc="-45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070250" y="5308208"/>
            <a:ext cx="4279265" cy="1383030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algn="just" marL="12700" marR="5080" indent="282575">
              <a:lnSpc>
                <a:spcPct val="135500"/>
              </a:lnSpc>
              <a:spcBef>
                <a:spcPts val="55"/>
              </a:spcBef>
            </a:pP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-240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40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-75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兒童被傾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聽的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baseline="2525" sz="1650" spc="-7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-24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確保有形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己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意見能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力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之兒少有權就影響其本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之所有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物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表示其意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且其所表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示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之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意見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應依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其年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成熟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度予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以權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衡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然而在實務工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及智能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障礙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兒少的教育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計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畫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是其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人權益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事務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的意見常未 獲得考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量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們無法暸解而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從未徵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詢其意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礙而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對其權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忽視甚或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剝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奪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已違反不歧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視的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70690" y="950839"/>
            <a:ext cx="4279265" cy="1168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36400"/>
              </a:lnSpc>
              <a:spcBef>
                <a:spcPts val="100"/>
              </a:spcBef>
            </a:pP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係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時常要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面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對同儕的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歧視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與嘲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笑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對小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嘉的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人格發展是否會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產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生影 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響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大眾對智能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障礙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者是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否存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在刻板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象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為這類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型的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學生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應該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在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特教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校或特教班級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當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但這是否利於身心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礙兒少的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為什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麼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常常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會認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為兒少的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情由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法定代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理人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決定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即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可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不需要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詢問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兒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想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70045" y="2376235"/>
            <a:ext cx="4281170" cy="3299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55BE8B"/>
                </a:solidFill>
                <a:latin typeface="MS UI Gothic"/>
                <a:cs typeface="MS UI Gothic"/>
              </a:rPr>
              <a:t>議題分析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7655">
              <a:lnSpc>
                <a:spcPct val="136400"/>
              </a:lnSpc>
              <a:spcBef>
                <a:spcPts val="575"/>
              </a:spcBef>
            </a:pP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階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兒少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個別差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已經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明顯的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分辨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學透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過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小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嘉的反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應較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慢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部分課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程需要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去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資源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班上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課的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表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徵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可以辨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小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嘉需要特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殊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育的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支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持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然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而因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為小嘉部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課程需要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資源班教室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上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課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造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成同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學覺得小嘉對班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級向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足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也不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認同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級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子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她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不是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們班的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-18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快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去資源班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笨蛋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一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起上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課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啦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語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言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學也會使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負面的詞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語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笨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蛋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白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癡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）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凌小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嘉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甚至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有肢體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霸凌的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情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形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這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些因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礙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身分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而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衍生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排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斥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孤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立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言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語或肢體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霸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凌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都是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止的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從  </a:t>
            </a:r>
            <a:r>
              <a:rPr dirty="0" sz="1100" spc="-135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1100" spc="-80">
                <a:solidFill>
                  <a:srgbClr val="231F20"/>
                </a:solidFill>
                <a:latin typeface="Verdana"/>
                <a:cs typeface="Verdana"/>
              </a:rPr>
              <a:t>r</a:t>
            </a:r>
            <a:r>
              <a:rPr dirty="0" sz="1100" spc="30">
                <a:solidFill>
                  <a:srgbClr val="231F20"/>
                </a:solidFill>
                <a:latin typeface="Verdana"/>
                <a:cs typeface="Verdana"/>
              </a:rPr>
              <a:t>i</a:t>
            </a:r>
            <a:r>
              <a:rPr dirty="0" sz="1100" spc="45">
                <a:solidFill>
                  <a:srgbClr val="231F20"/>
                </a:solidFill>
                <a:latin typeface="Verdana"/>
                <a:cs typeface="Verdana"/>
              </a:rPr>
              <a:t>c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k</a:t>
            </a:r>
            <a:r>
              <a:rPr dirty="0" sz="1100" spc="-30">
                <a:solidFill>
                  <a:srgbClr val="231F20"/>
                </a:solidFill>
                <a:latin typeface="Verdana"/>
                <a:cs typeface="Verdana"/>
              </a:rPr>
              <a:t>s</a:t>
            </a:r>
            <a:r>
              <a:rPr dirty="0" sz="1100" spc="-45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100" spc="-30">
                <a:solidFill>
                  <a:srgbClr val="231F20"/>
                </a:solidFill>
                <a:latin typeface="Verdana"/>
                <a:cs typeface="Verdana"/>
              </a:rPr>
              <a:t>n</a:t>
            </a:r>
            <a:r>
              <a:rPr dirty="0" sz="11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格發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展理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論中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可以得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知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在國高中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階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段的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青少年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發展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任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而在求學階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段同儕的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動即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為能否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展良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好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自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同的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關鍵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素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旦在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階段無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法有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好的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發展任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衍生 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角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色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混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淆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發展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並且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形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成缺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乏自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信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產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不安全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自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尊受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損等徬徨迷失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感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670778" y="5878438"/>
            <a:ext cx="4279900" cy="711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7655">
              <a:lnSpc>
                <a:spcPct val="136300"/>
              </a:lnSpc>
              <a:spcBef>
                <a:spcPts val="100"/>
              </a:spcBef>
            </a:pP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教育法</a:t>
            </a:r>
            <a:r>
              <a:rPr dirty="0" sz="1100" spc="-185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以下簡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稱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特教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6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45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須依身心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障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礙或資賦優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異兒少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提供適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的教育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服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本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例中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小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嘉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為經鑑定安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置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輔導委員會安置於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普通班並外加資源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班的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方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endParaRPr sz="1100">
              <a:latin typeface="SimSun"/>
              <a:cs typeface="SimSun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55BE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9387307" y="402192"/>
            <a:ext cx="121031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55BE8B"/>
                </a:solidFill>
                <a:latin typeface="SimSun"/>
                <a:cs typeface="SimSun"/>
              </a:rPr>
              <a:t>我們沒有不一樣</a:t>
            </a:r>
            <a:endParaRPr sz="1300">
              <a:latin typeface="SimSun"/>
              <a:cs typeface="SimSu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9" name="object 6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309931" y="1446009"/>
              <a:ext cx="4022064" cy="3466236"/>
            </a:xfrm>
            <a:prstGeom prst="rect">
              <a:avLst/>
            </a:prstGeom>
          </p:spPr>
        </p:pic>
      </p:grpSp>
      <p:sp>
        <p:nvSpPr>
          <p:cNvPr id="70" name="object 70"/>
          <p:cNvSpPr txBox="1"/>
          <p:nvPr/>
        </p:nvSpPr>
        <p:spPr>
          <a:xfrm>
            <a:off x="6227016" y="5167666"/>
            <a:ext cx="4126229" cy="140398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algn="just" marL="341630" marR="5080">
              <a:lnSpc>
                <a:spcPct val="136300"/>
              </a:lnSpc>
              <a:spcBef>
                <a:spcPts val="155"/>
              </a:spcBef>
            </a:pP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項並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給予協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針對文字理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解度較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低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兒少可採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資訊易 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讀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化（</a:t>
            </a:r>
            <a:r>
              <a:rPr dirty="0" sz="1100" spc="-30">
                <a:solidFill>
                  <a:srgbClr val="231F20"/>
                </a:solidFill>
                <a:latin typeface="Verdana"/>
                <a:cs typeface="Verdana"/>
              </a:rPr>
              <a:t>easy</a:t>
            </a:r>
            <a:r>
              <a:rPr dirty="0" sz="110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100">
                <a:solidFill>
                  <a:srgbClr val="231F20"/>
                </a:solidFill>
                <a:latin typeface="Verdana"/>
                <a:cs typeface="Verdana"/>
              </a:rPr>
              <a:t>to</a:t>
            </a:r>
            <a:r>
              <a:rPr dirty="0" sz="110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100" spc="-10">
                <a:solidFill>
                  <a:srgbClr val="231F20"/>
                </a:solidFill>
                <a:latin typeface="Verdana"/>
                <a:cs typeface="Verdana"/>
              </a:rPr>
              <a:t>read</a:t>
            </a:r>
            <a:r>
              <a:rPr dirty="0" baseline="2525" sz="1650" spc="-15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方</a:t>
            </a:r>
            <a:r>
              <a:rPr dirty="0" baseline="2525" sz="1650" spc="112">
                <a:solidFill>
                  <a:srgbClr val="231F20"/>
                </a:solidFill>
                <a:latin typeface="SimSun"/>
                <a:cs typeface="SimSun"/>
              </a:rPr>
              <a:t>式將複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雜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資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訊</a:t>
            </a:r>
            <a:r>
              <a:rPr dirty="0" baseline="2525" sz="1650" spc="-10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112">
                <a:solidFill>
                  <a:srgbClr val="231F20"/>
                </a:solidFill>
                <a:latin typeface="SimSun"/>
                <a:cs typeface="SimSun"/>
              </a:rPr>
              <a:t>艱澀難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懂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字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轉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換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為容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易閱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讀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便於理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解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容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341630" marR="7620" indent="-329565">
              <a:lnSpc>
                <a:spcPct val="134300"/>
              </a:lnSpc>
              <a:spcBef>
                <a:spcPts val="80"/>
              </a:spcBef>
            </a:pP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-100">
                <a:solidFill>
                  <a:srgbClr val="231F20"/>
                </a:solidFill>
                <a:latin typeface="Verdana"/>
                <a:cs typeface="Verdana"/>
              </a:rPr>
              <a:t>6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少建立良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好的互動關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係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在一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般情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形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下保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持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平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等關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係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而非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師與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學生的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上對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下關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係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障礙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少可信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賴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66</a:t>
            </a:r>
            <a:endParaRPr sz="10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67</a:t>
            </a:r>
            <a:endParaRPr sz="10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70581" y="957773"/>
            <a:ext cx="4278630" cy="1390015"/>
          </a:xfrm>
          <a:prstGeom prst="rect">
            <a:avLst/>
          </a:prstGeom>
        </p:spPr>
        <p:txBody>
          <a:bodyPr wrap="square" lIns="0" tIns="73660" rIns="0" bIns="0" rtlCol="0" vert="horz">
            <a:spAutoFit/>
          </a:bodyPr>
          <a:lstStyle/>
          <a:p>
            <a:pPr algn="just" marL="300355">
              <a:lnSpc>
                <a:spcPct val="100000"/>
              </a:lnSpc>
              <a:spcBef>
                <a:spcPts val="580"/>
              </a:spcBef>
            </a:pP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未考量兒少意見所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做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決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亦不符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合</a:t>
            </a:r>
            <a:r>
              <a:rPr dirty="0" baseline="2525" sz="1650" spc="-112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8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endParaRPr baseline="2525" sz="1650">
              <a:latin typeface="SimSun"/>
              <a:cs typeface="SimSun"/>
            </a:endParaRPr>
          </a:p>
          <a:p>
            <a:pPr algn="just" marL="12700" marR="5080" indent="-635">
              <a:lnSpc>
                <a:spcPct val="135300"/>
              </a:lnSpc>
              <a:spcBef>
                <a:spcPts val="15"/>
              </a:spcBef>
            </a:pP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兒童最佳利益原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兒童權利委員會在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8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號一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般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性意見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提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為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使兒童做出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符合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其最佳利益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確保兒童得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一切必要訊息和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建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為有效實現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智能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礙兒少表達意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見的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而不只是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形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上的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協助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暸解討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論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容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是什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麼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這些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事情與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什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麼樣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係及帶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來的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影響為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何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並協助他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表達意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68587" y="2604835"/>
            <a:ext cx="4284980" cy="39852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55BE8B"/>
                </a:solidFill>
                <a:latin typeface="MS UI Gothic"/>
                <a:cs typeface="MS UI Gothic"/>
              </a:rPr>
              <a:t>建議</a:t>
            </a:r>
            <a:endParaRPr sz="1500">
              <a:latin typeface="MS UI Gothic"/>
              <a:cs typeface="MS UI Gothic"/>
            </a:endParaRPr>
          </a:p>
          <a:p>
            <a:pPr marL="214629" indent="-202565">
              <a:lnSpc>
                <a:spcPct val="100000"/>
              </a:lnSpc>
              <a:spcBef>
                <a:spcPts val="1040"/>
              </a:spcBef>
              <a:buAutoNum type="arabicPeriod"/>
              <a:tabLst>
                <a:tab pos="215265" algn="l"/>
              </a:tabLst>
            </a:pPr>
            <a:r>
              <a:rPr dirty="0" sz="1200" spc="15">
                <a:solidFill>
                  <a:srgbClr val="55BE8B"/>
                </a:solidFill>
                <a:latin typeface="MS UI Gothic"/>
                <a:cs typeface="MS UI Gothic"/>
              </a:rPr>
              <a:t>教育專業人</a:t>
            </a:r>
            <a:r>
              <a:rPr dirty="0" sz="1200">
                <a:solidFill>
                  <a:srgbClr val="55BE8B"/>
                </a:solidFill>
                <a:latin typeface="MS UI Gothic"/>
                <a:cs typeface="MS UI Gothic"/>
              </a:rPr>
              <a:t>員</a:t>
            </a:r>
            <a:endParaRPr sz="1200">
              <a:latin typeface="MS UI Gothic"/>
              <a:cs typeface="MS UI Gothic"/>
            </a:endParaRPr>
          </a:p>
          <a:p>
            <a:pPr lvl="1" marL="500380" marR="6350" indent="-330200">
              <a:lnSpc>
                <a:spcPct val="132200"/>
              </a:lnSpc>
              <a:spcBef>
                <a:spcPts val="5"/>
              </a:spcBef>
              <a:buSzPct val="90909"/>
              <a:buAutoNum type="arabicPlain"/>
              <a:tabLst>
                <a:tab pos="499745" algn="l"/>
              </a:tabLst>
            </a:pP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建議普通班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與資源班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師加強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橫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間的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資源聯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繫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盡可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能讓身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礙兒少參與普通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班的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活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lvl="1" marL="500380" marR="5080" indent="-329565">
              <a:lnSpc>
                <a:spcPct val="135000"/>
              </a:lnSpc>
              <a:spcBef>
                <a:spcPts val="75"/>
              </a:spcBef>
              <a:buSzPct val="90909"/>
              <a:buAutoNum type="arabicPlain"/>
              <a:tabLst>
                <a:tab pos="501015" algn="l"/>
              </a:tabLst>
            </a:pP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將人權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教育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融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入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常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活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納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入學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校的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運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早上晨 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會等活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若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學校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設有特教班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否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讓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特教班學生皆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有 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定程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度的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讓其他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生更直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接的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接觸特教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也有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助於學生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培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養互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尊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人人生而平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的觀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念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lvl="1" marL="500380" marR="12700" indent="-330200">
              <a:lnSpc>
                <a:spcPct val="134300"/>
              </a:lnSpc>
              <a:spcBef>
                <a:spcPts val="80"/>
              </a:spcBef>
              <a:buSzPct val="90909"/>
              <a:buAutoNum type="arabicPlain"/>
              <a:tabLst>
                <a:tab pos="501015" algn="l"/>
              </a:tabLst>
            </a:pP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多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心身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障礙兒少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班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級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的人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際互動情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形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適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時介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入 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協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調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提供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關專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業輔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導或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轉介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諮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商服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減低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負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向人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際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經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驗或霸凌對身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礙兒少造成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影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響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lvl="1" marL="500380" marR="5080" indent="-329565">
              <a:lnSpc>
                <a:spcPct val="135000"/>
              </a:lnSpc>
              <a:spcBef>
                <a:spcPts val="75"/>
              </a:spcBef>
              <a:buSzPct val="90909"/>
              <a:buAutoNum type="arabicPlain"/>
              <a:tabLst>
                <a:tab pos="501015" algn="l"/>
              </a:tabLst>
            </a:pP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障礙兒少班級輔導課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程中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加入人權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教育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容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以及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在課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中讓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障礙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少擔任小幫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手一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職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以優勢觀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點的方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障礙兒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優勢能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增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進身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障礙兒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少的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感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也能讓班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級中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他同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學看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礙兒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長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處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lvl="1" marL="499745" marR="5715" indent="-329565">
              <a:lnSpc>
                <a:spcPct val="132200"/>
              </a:lnSpc>
              <a:spcBef>
                <a:spcPts val="110"/>
              </a:spcBef>
              <a:buSzPct val="90909"/>
              <a:buAutoNum type="arabicPlain"/>
              <a:tabLst>
                <a:tab pos="501015" algn="l"/>
              </a:tabLst>
            </a:pP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尊重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障礙兒少表達意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見的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暸解身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障礙兒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少自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身 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想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以及徵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詢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其在學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校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課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堂中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的期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待與想改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變的事</a:t>
            </a:r>
            <a:endParaRPr sz="1100">
              <a:latin typeface="SimSun"/>
              <a:cs typeface="SimSun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55BE8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9387307" y="402192"/>
            <a:ext cx="121031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55BE8B"/>
                </a:solidFill>
                <a:latin typeface="SimSun"/>
                <a:cs typeface="SimSun"/>
              </a:rPr>
              <a:t>我們沒有不一樣</a:t>
            </a:r>
            <a:endParaRPr sz="1300">
              <a:latin typeface="SimSun"/>
              <a:cs typeface="SimSu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9" name="object 69"/>
          <p:cNvSpPr txBox="1"/>
          <p:nvPr/>
        </p:nvSpPr>
        <p:spPr>
          <a:xfrm>
            <a:off x="670325" y="950532"/>
            <a:ext cx="4283075" cy="3455035"/>
          </a:xfrm>
          <a:prstGeom prst="rect">
            <a:avLst/>
          </a:prstGeom>
        </p:spPr>
        <p:txBody>
          <a:bodyPr wrap="square" lIns="0" tIns="71755" rIns="0" bIns="0" rtlCol="0" vert="horz">
            <a:spAutoFit/>
          </a:bodyPr>
          <a:lstStyle/>
          <a:p>
            <a:pPr marL="217804" indent="-205740">
              <a:lnSpc>
                <a:spcPct val="100000"/>
              </a:lnSpc>
              <a:spcBef>
                <a:spcPts val="565"/>
              </a:spcBef>
              <a:buAutoNum type="arabicPeriod" startAt="2"/>
              <a:tabLst>
                <a:tab pos="218440" algn="l"/>
              </a:tabLst>
            </a:pPr>
            <a:r>
              <a:rPr dirty="0" sz="1200" spc="20">
                <a:solidFill>
                  <a:srgbClr val="55BE8B"/>
                </a:solidFill>
                <a:latin typeface="MS UI Gothic"/>
                <a:cs typeface="MS UI Gothic"/>
              </a:rPr>
              <a:t>社政</a:t>
            </a:r>
            <a:r>
              <a:rPr dirty="0" sz="1200" spc="15">
                <a:solidFill>
                  <a:srgbClr val="55BE8B"/>
                </a:solidFill>
                <a:latin typeface="MS UI Gothic"/>
                <a:cs typeface="MS UI Gothic"/>
              </a:rPr>
              <a:t>專業人</a:t>
            </a:r>
            <a:r>
              <a:rPr dirty="0" sz="1200">
                <a:solidFill>
                  <a:srgbClr val="55BE8B"/>
                </a:solidFill>
                <a:latin typeface="MS UI Gothic"/>
                <a:cs typeface="MS UI Gothic"/>
              </a:rPr>
              <a:t>員</a:t>
            </a:r>
            <a:endParaRPr sz="1200">
              <a:latin typeface="MS UI Gothic"/>
              <a:cs typeface="MS UI Gothic"/>
            </a:endParaRPr>
          </a:p>
          <a:p>
            <a:pPr lvl="1" marL="499109" marR="6985" indent="-330200">
              <a:lnSpc>
                <a:spcPct val="132200"/>
              </a:lnSpc>
              <a:spcBef>
                <a:spcPts val="5"/>
              </a:spcBef>
              <a:buSzPct val="90909"/>
              <a:buAutoNum type="arabicPlain"/>
              <a:tabLst>
                <a:tab pos="497840" algn="l"/>
              </a:tabLst>
            </a:pP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關心暸解身心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礙兒少在學校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就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情形與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家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親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職教養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若父母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／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主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照顧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者同為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礙者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社工可適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暸</a:t>
            </a:r>
            <a:endParaRPr sz="1100">
              <a:latin typeface="SimSun"/>
              <a:cs typeface="SimSun"/>
            </a:endParaRPr>
          </a:p>
          <a:p>
            <a:pPr marL="498475" marR="5715">
              <a:lnSpc>
                <a:spcPct val="136400"/>
              </a:lnSpc>
            </a:pP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解家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庭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需求與使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資源的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情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形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並提供父母</a:t>
            </a:r>
            <a:r>
              <a:rPr dirty="0" sz="1100" spc="-60">
                <a:solidFill>
                  <a:srgbClr val="231F20"/>
                </a:solidFill>
                <a:latin typeface="SimSun"/>
                <a:cs typeface="SimSun"/>
              </a:rPr>
              <a:t>／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主要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照顧者 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親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職教養資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訊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lvl="1" marL="498475" marR="5080" indent="-330200">
              <a:lnSpc>
                <a:spcPct val="135000"/>
              </a:lnSpc>
              <a:spcBef>
                <a:spcPts val="75"/>
              </a:spcBef>
              <a:buSzPct val="90909"/>
              <a:buAutoNum type="arabicPlain" startAt="2"/>
              <a:tabLst>
                <a:tab pos="497840" algn="l"/>
              </a:tabLst>
            </a:pP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提供身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礙兒少面對霸凌或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視問題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時能夠反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應的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管道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資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訊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障礙兒少能理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解的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方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說明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求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資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訊的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意義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及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運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方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讓身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障礙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少在遇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件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即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時且正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確的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尋求協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lvl="1" marL="498475" marR="5080" indent="-329565">
              <a:lnSpc>
                <a:spcPct val="134300"/>
              </a:lnSpc>
              <a:spcBef>
                <a:spcPts val="80"/>
              </a:spcBef>
              <a:buSzPct val="90909"/>
              <a:buAutoNum type="arabicPlain" startAt="2"/>
              <a:tabLst>
                <a:tab pos="499745" algn="l"/>
              </a:tabLst>
            </a:pP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提供身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障礙兒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少同儕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支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持團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活動的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資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訊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礙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少自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提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升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也能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與同齡同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儕互動交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流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滿足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人際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需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求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lvl="1" marL="498475" marR="10160" indent="-330200">
              <a:lnSpc>
                <a:spcPct val="134300"/>
              </a:lnSpc>
              <a:spcBef>
                <a:spcPts val="85"/>
              </a:spcBef>
              <a:buSzPct val="90909"/>
              <a:buAutoNum type="arabicPlain" startAt="2"/>
              <a:tabLst>
                <a:tab pos="497205" algn="l"/>
              </a:tabLst>
            </a:pP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障礙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少服務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常常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是跨領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域的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合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政專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業人員應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加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強與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系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統合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共享服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訊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建立資源聯繫平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台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避免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結構性歧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視的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負面影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響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68</a:t>
            </a:r>
            <a:endParaRPr sz="10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69</a:t>
            </a:r>
            <a:endParaRPr sz="10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70506" y="4662235"/>
            <a:ext cx="4279900" cy="19278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55BE8B"/>
                </a:solidFill>
                <a:latin typeface="MS UI Gothic"/>
                <a:cs typeface="MS UI Gothic"/>
              </a:rPr>
              <a:t>延伸思考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7655">
              <a:lnSpc>
                <a:spcPct val="136400"/>
              </a:lnSpc>
              <a:spcBef>
                <a:spcPts val="575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至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有學校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將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生與一般生所使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廁所進行劃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認為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這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是避免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視及霸凌的做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然而這樣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反而是一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種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強化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視的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差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遇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校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園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中對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障礙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兒少的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然以顯性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或幽微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方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式存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為確實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消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除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仍有賴所有兒少專業工作者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共同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合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正視歧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視問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>
              <a:lnSpc>
                <a:spcPct val="100000"/>
              </a:lnSpc>
            </a:pPr>
            <a:endParaRPr sz="1100">
              <a:latin typeface="SimSun"/>
              <a:cs typeface="SimSun"/>
            </a:endParaRPr>
          </a:p>
          <a:p>
            <a:pPr marL="300990">
              <a:lnSpc>
                <a:spcPct val="100000"/>
              </a:lnSpc>
              <a:spcBef>
                <a:spcPts val="869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視的產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生以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兒少帶來的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響都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是複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雜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大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因此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070398" y="950915"/>
            <a:ext cx="4279265" cy="939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-635">
              <a:lnSpc>
                <a:spcPct val="136400"/>
              </a:lnSpc>
              <a:spcBef>
                <a:spcPts val="100"/>
              </a:spcBef>
            </a:pP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需要提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供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跨專業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服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-14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最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需要特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注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意的</a:t>
            </a:r>
            <a:r>
              <a:rPr dirty="0" sz="1100" spc="-5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合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sz="1100" spc="-16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-50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共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享</a:t>
            </a:r>
            <a:r>
              <a:rPr dirty="0" sz="1100" spc="-200">
                <a:solidFill>
                  <a:srgbClr val="231F20"/>
                </a:solidFill>
                <a:latin typeface="SimSun"/>
                <a:cs typeface="SimSun"/>
              </a:rPr>
              <a:t>」， </a:t>
            </a:r>
            <a:r>
              <a:rPr dirty="0" sz="1100" spc="-54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透過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專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業背景工作者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共同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合作努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避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重複工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以及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共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享資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訊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開啟良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好的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溝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通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才能減緩歧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問題的發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以建立平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友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善的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教育環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9048853" y="402192"/>
            <a:ext cx="154876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F16D93"/>
                </a:solidFill>
                <a:latin typeface="SimSun"/>
                <a:cs typeface="SimSun"/>
              </a:rPr>
              <a:t>請不要忘了我的權利</a:t>
            </a:r>
            <a:endParaRPr sz="1300">
              <a:latin typeface="SimSun"/>
              <a:cs typeface="SimSu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9" name="object 6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759996" y="1071065"/>
              <a:ext cx="5001209" cy="5453804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6259283" y="1498917"/>
              <a:ext cx="3630295" cy="1784985"/>
            </a:xfrm>
            <a:custGeom>
              <a:avLst/>
              <a:gdLst/>
              <a:ahLst/>
              <a:cxnLst/>
              <a:rect l="l" t="t" r="r" b="b"/>
              <a:pathLst>
                <a:path w="3630295" h="1784985">
                  <a:moveTo>
                    <a:pt x="3630167" y="0"/>
                  </a:moveTo>
                  <a:lnTo>
                    <a:pt x="0" y="0"/>
                  </a:lnTo>
                  <a:lnTo>
                    <a:pt x="0" y="1784603"/>
                  </a:lnTo>
                  <a:lnTo>
                    <a:pt x="3630167" y="1784603"/>
                  </a:lnTo>
                  <a:lnTo>
                    <a:pt x="3630167" y="0"/>
                  </a:lnTo>
                  <a:close/>
                </a:path>
              </a:pathLst>
            </a:custGeom>
            <a:solidFill>
              <a:srgbClr val="231F20">
                <a:alpha val="50000"/>
              </a:srgbClr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1" name="object 71"/>
          <p:cNvSpPr txBox="1"/>
          <p:nvPr/>
        </p:nvSpPr>
        <p:spPr>
          <a:xfrm rot="21300000">
            <a:off x="6151987" y="1571413"/>
            <a:ext cx="3932199" cy="7524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925"/>
              </a:lnSpc>
            </a:pPr>
            <a:r>
              <a:rPr dirty="0" sz="5900" spc="165">
                <a:solidFill>
                  <a:srgbClr val="FFEF00"/>
                </a:solidFill>
                <a:latin typeface="Microsoft YaHei"/>
                <a:cs typeface="Microsoft YaHei"/>
              </a:rPr>
              <a:t>請不要忘了</a:t>
            </a:r>
            <a:endParaRPr sz="5900">
              <a:latin typeface="Microsoft YaHei"/>
              <a:cs typeface="Microsoft YaHei"/>
            </a:endParaRPr>
          </a:p>
        </p:txBody>
      </p:sp>
      <p:sp>
        <p:nvSpPr>
          <p:cNvPr id="72" name="object 72"/>
          <p:cNvSpPr txBox="1"/>
          <p:nvPr/>
        </p:nvSpPr>
        <p:spPr>
          <a:xfrm rot="21300000">
            <a:off x="6603665" y="2391065"/>
            <a:ext cx="3178980" cy="7524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925"/>
              </a:lnSpc>
            </a:pPr>
            <a:r>
              <a:rPr dirty="0" sz="5900" spc="165">
                <a:solidFill>
                  <a:srgbClr val="FFEF00"/>
                </a:solidFill>
                <a:latin typeface="Microsoft YaHei"/>
                <a:cs typeface="Microsoft YaHei"/>
              </a:rPr>
              <a:t>我的權利</a:t>
            </a:r>
            <a:endParaRPr sz="5900">
              <a:latin typeface="Microsoft YaHei"/>
              <a:cs typeface="Microsoft YaHe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550560" y="4686372"/>
            <a:ext cx="3507740" cy="1092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7655">
              <a:lnSpc>
                <a:spcPct val="155600"/>
              </a:lnSpc>
              <a:spcBef>
                <a:spcPts val="100"/>
              </a:spcBef>
            </a:pPr>
            <a:r>
              <a:rPr dirty="0" sz="1500" spc="85">
                <a:solidFill>
                  <a:srgbClr val="F16D93"/>
                </a:solidFill>
                <a:latin typeface="MS UI Gothic"/>
                <a:cs typeface="MS UI Gothic"/>
              </a:rPr>
              <a:t>缺乏</a:t>
            </a:r>
            <a:r>
              <a:rPr dirty="0" sz="1500" spc="80">
                <a:solidFill>
                  <a:srgbClr val="F16D93"/>
                </a:solidFill>
                <a:latin typeface="MS UI Gothic"/>
                <a:cs typeface="MS UI Gothic"/>
              </a:rPr>
              <a:t>適</a:t>
            </a:r>
            <a:r>
              <a:rPr dirty="0" sz="1500" spc="70">
                <a:solidFill>
                  <a:srgbClr val="F16D93"/>
                </a:solidFill>
                <a:latin typeface="MS UI Gothic"/>
                <a:cs typeface="MS UI Gothic"/>
              </a:rPr>
              <a:t>當</a:t>
            </a:r>
            <a:r>
              <a:rPr dirty="0" sz="1500" spc="80">
                <a:solidFill>
                  <a:srgbClr val="F16D93"/>
                </a:solidFill>
                <a:latin typeface="MS UI Gothic"/>
                <a:cs typeface="MS UI Gothic"/>
              </a:rPr>
              <a:t>的</a:t>
            </a:r>
            <a:r>
              <a:rPr dirty="0" sz="1500" spc="85">
                <a:solidFill>
                  <a:srgbClr val="F16D93"/>
                </a:solidFill>
                <a:latin typeface="MS UI Gothic"/>
                <a:cs typeface="MS UI Gothic"/>
              </a:rPr>
              <a:t>特殊</a:t>
            </a:r>
            <a:r>
              <a:rPr dirty="0" sz="1500" spc="80">
                <a:solidFill>
                  <a:srgbClr val="F16D93"/>
                </a:solidFill>
                <a:latin typeface="MS UI Gothic"/>
                <a:cs typeface="MS UI Gothic"/>
              </a:rPr>
              <a:t>教育資</a:t>
            </a:r>
            <a:r>
              <a:rPr dirty="0" sz="1500" spc="15">
                <a:solidFill>
                  <a:srgbClr val="F16D93"/>
                </a:solidFill>
                <a:latin typeface="MS UI Gothic"/>
                <a:cs typeface="MS UI Gothic"/>
              </a:rPr>
              <a:t>源</a:t>
            </a:r>
            <a:r>
              <a:rPr dirty="0" sz="1500" spc="535">
                <a:solidFill>
                  <a:srgbClr val="F16D93"/>
                </a:solidFill>
                <a:latin typeface="MS UI Gothic"/>
                <a:cs typeface="MS UI Gothic"/>
              </a:rPr>
              <a:t>、</a:t>
            </a:r>
            <a:r>
              <a:rPr dirty="0" sz="1500" spc="85">
                <a:solidFill>
                  <a:srgbClr val="F16D93"/>
                </a:solidFill>
                <a:latin typeface="MS UI Gothic"/>
                <a:cs typeface="MS UI Gothic"/>
              </a:rPr>
              <a:t>支持性</a:t>
            </a:r>
            <a:r>
              <a:rPr dirty="0" sz="1500">
                <a:solidFill>
                  <a:srgbClr val="F16D93"/>
                </a:solidFill>
                <a:latin typeface="MS UI Gothic"/>
                <a:cs typeface="MS UI Gothic"/>
              </a:rPr>
              <a:t>服 </a:t>
            </a:r>
            <a:r>
              <a:rPr dirty="0" sz="1500" spc="120">
                <a:solidFill>
                  <a:srgbClr val="F16D93"/>
                </a:solidFill>
                <a:latin typeface="MS UI Gothic"/>
                <a:cs typeface="MS UI Gothic"/>
              </a:rPr>
              <a:t>務</a:t>
            </a:r>
            <a:r>
              <a:rPr dirty="0" sz="1500" spc="114">
                <a:solidFill>
                  <a:srgbClr val="F16D93"/>
                </a:solidFill>
                <a:latin typeface="MS UI Gothic"/>
                <a:cs typeface="MS UI Gothic"/>
              </a:rPr>
              <a:t>而導</a:t>
            </a:r>
            <a:r>
              <a:rPr dirty="0" sz="1500" spc="120">
                <a:solidFill>
                  <a:srgbClr val="F16D93"/>
                </a:solidFill>
                <a:latin typeface="MS UI Gothic"/>
                <a:cs typeface="MS UI Gothic"/>
              </a:rPr>
              <a:t>致身心障礙</a:t>
            </a:r>
            <a:r>
              <a:rPr dirty="0" sz="1500" spc="114">
                <a:solidFill>
                  <a:srgbClr val="F16D93"/>
                </a:solidFill>
                <a:latin typeface="MS UI Gothic"/>
                <a:cs typeface="MS UI Gothic"/>
              </a:rPr>
              <a:t>兒</a:t>
            </a:r>
            <a:r>
              <a:rPr dirty="0" sz="1500" spc="110">
                <a:solidFill>
                  <a:srgbClr val="F16D93"/>
                </a:solidFill>
                <a:latin typeface="MS UI Gothic"/>
                <a:cs typeface="MS UI Gothic"/>
              </a:rPr>
              <a:t>童</a:t>
            </a:r>
            <a:r>
              <a:rPr dirty="0" sz="1500" spc="114">
                <a:solidFill>
                  <a:srgbClr val="F16D93"/>
                </a:solidFill>
                <a:latin typeface="MS UI Gothic"/>
                <a:cs typeface="MS UI Gothic"/>
              </a:rPr>
              <a:t>的</a:t>
            </a:r>
            <a:r>
              <a:rPr dirty="0" sz="1500" spc="120">
                <a:solidFill>
                  <a:srgbClr val="F16D93"/>
                </a:solidFill>
                <a:latin typeface="MS UI Gothic"/>
                <a:cs typeface="MS UI Gothic"/>
              </a:rPr>
              <a:t>受</a:t>
            </a:r>
            <a:r>
              <a:rPr dirty="0" sz="1500" spc="114">
                <a:solidFill>
                  <a:srgbClr val="F16D93"/>
                </a:solidFill>
                <a:latin typeface="MS UI Gothic"/>
                <a:cs typeface="MS UI Gothic"/>
              </a:rPr>
              <a:t>教育</a:t>
            </a:r>
            <a:r>
              <a:rPr dirty="0" sz="1500" spc="120">
                <a:solidFill>
                  <a:srgbClr val="F16D93"/>
                </a:solidFill>
                <a:latin typeface="MS UI Gothic"/>
                <a:cs typeface="MS UI Gothic"/>
              </a:rPr>
              <a:t>權</a:t>
            </a:r>
            <a:r>
              <a:rPr dirty="0" sz="1500" spc="114">
                <a:solidFill>
                  <a:srgbClr val="F16D93"/>
                </a:solidFill>
                <a:latin typeface="MS UI Gothic"/>
                <a:cs typeface="MS UI Gothic"/>
              </a:rPr>
              <a:t>受</a:t>
            </a:r>
            <a:r>
              <a:rPr dirty="0" sz="1500">
                <a:solidFill>
                  <a:srgbClr val="F16D93"/>
                </a:solidFill>
                <a:latin typeface="MS UI Gothic"/>
                <a:cs typeface="MS UI Gothic"/>
              </a:rPr>
              <a:t>限 </a:t>
            </a:r>
            <a:r>
              <a:rPr dirty="0" sz="1500" spc="5">
                <a:solidFill>
                  <a:srgbClr val="F16D93"/>
                </a:solidFill>
                <a:latin typeface="MS UI Gothic"/>
                <a:cs typeface="MS UI Gothic"/>
              </a:rPr>
              <a:t>制</a:t>
            </a:r>
            <a:r>
              <a:rPr dirty="0" sz="1500" spc="505">
                <a:solidFill>
                  <a:srgbClr val="F16D93"/>
                </a:solidFill>
                <a:latin typeface="MS UI Gothic"/>
                <a:cs typeface="MS UI Gothic"/>
              </a:rPr>
              <a:t>，</a:t>
            </a:r>
            <a:r>
              <a:rPr dirty="0" sz="1500" spc="60">
                <a:solidFill>
                  <a:srgbClr val="F16D93"/>
                </a:solidFill>
                <a:latin typeface="MS UI Gothic"/>
                <a:cs typeface="MS UI Gothic"/>
              </a:rPr>
              <a:t>是對身心障礙兒</a:t>
            </a:r>
            <a:r>
              <a:rPr dirty="0" sz="1500" spc="50">
                <a:solidFill>
                  <a:srgbClr val="F16D93"/>
                </a:solidFill>
                <a:latin typeface="MS UI Gothic"/>
                <a:cs typeface="MS UI Gothic"/>
              </a:rPr>
              <a:t>童</a:t>
            </a:r>
            <a:r>
              <a:rPr dirty="0" sz="1500" spc="60">
                <a:solidFill>
                  <a:srgbClr val="F16D93"/>
                </a:solidFill>
                <a:latin typeface="MS UI Gothic"/>
                <a:cs typeface="MS UI Gothic"/>
              </a:rPr>
              <a:t>的</a:t>
            </a:r>
            <a:r>
              <a:rPr dirty="0" sz="1500" spc="65">
                <a:solidFill>
                  <a:srgbClr val="F16D93"/>
                </a:solidFill>
                <a:latin typeface="MS UI Gothic"/>
                <a:cs typeface="MS UI Gothic"/>
              </a:rPr>
              <a:t>歧</a:t>
            </a:r>
            <a:r>
              <a:rPr dirty="0" sz="1500" spc="15">
                <a:solidFill>
                  <a:srgbClr val="F16D93"/>
                </a:solidFill>
                <a:latin typeface="MS UI Gothic"/>
                <a:cs typeface="MS UI Gothic"/>
              </a:rPr>
              <a:t>視</a:t>
            </a:r>
            <a:r>
              <a:rPr dirty="0" sz="1500" spc="500">
                <a:solidFill>
                  <a:srgbClr val="F16D93"/>
                </a:solidFill>
                <a:latin typeface="MS UI Gothic"/>
                <a:cs typeface="MS UI Gothic"/>
              </a:rPr>
              <a:t>。</a:t>
            </a:r>
            <a:endParaRPr sz="1500">
              <a:latin typeface="MS UI Gothic"/>
              <a:cs typeface="MS UI Gothic"/>
            </a:endParaRPr>
          </a:p>
        </p:txBody>
      </p:sp>
      <p:grpSp>
        <p:nvGrpSpPr>
          <p:cNvPr id="74" name="object 74"/>
          <p:cNvGrpSpPr/>
          <p:nvPr/>
        </p:nvGrpSpPr>
        <p:grpSpPr>
          <a:xfrm>
            <a:off x="9450658" y="2955482"/>
            <a:ext cx="629920" cy="441959"/>
            <a:chOff x="9450658" y="2955482"/>
            <a:chExt cx="629920" cy="441959"/>
          </a:xfrm>
        </p:grpSpPr>
        <p:sp>
          <p:nvSpPr>
            <p:cNvPr id="75" name="object 75"/>
            <p:cNvSpPr/>
            <p:nvPr/>
          </p:nvSpPr>
          <p:spPr>
            <a:xfrm>
              <a:off x="9450658" y="2955482"/>
              <a:ext cx="629920" cy="441959"/>
            </a:xfrm>
            <a:custGeom>
              <a:avLst/>
              <a:gdLst/>
              <a:ahLst/>
              <a:cxnLst/>
              <a:rect l="l" t="t" r="r" b="b"/>
              <a:pathLst>
                <a:path w="629920" h="441960">
                  <a:moveTo>
                    <a:pt x="16456" y="0"/>
                  </a:moveTo>
                  <a:lnTo>
                    <a:pt x="11074" y="5698"/>
                  </a:lnTo>
                  <a:lnTo>
                    <a:pt x="8308" y="11306"/>
                  </a:lnTo>
                  <a:lnTo>
                    <a:pt x="4380" y="16659"/>
                  </a:lnTo>
                  <a:lnTo>
                    <a:pt x="49152" y="87547"/>
                  </a:lnTo>
                  <a:lnTo>
                    <a:pt x="84871" y="129883"/>
                  </a:lnTo>
                  <a:lnTo>
                    <a:pt x="105359" y="151050"/>
                  </a:lnTo>
                  <a:lnTo>
                    <a:pt x="108165" y="166671"/>
                  </a:lnTo>
                  <a:lnTo>
                    <a:pt x="112420" y="171852"/>
                  </a:lnTo>
                  <a:lnTo>
                    <a:pt x="182327" y="216194"/>
                  </a:lnTo>
                  <a:lnTo>
                    <a:pt x="331987" y="308695"/>
                  </a:lnTo>
                  <a:lnTo>
                    <a:pt x="548373" y="441651"/>
                  </a:lnTo>
                  <a:lnTo>
                    <a:pt x="629335" y="310816"/>
                  </a:lnTo>
                  <a:lnTo>
                    <a:pt x="199770" y="44967"/>
                  </a:lnTo>
                  <a:lnTo>
                    <a:pt x="170802" y="39201"/>
                  </a:lnTo>
                  <a:lnTo>
                    <a:pt x="81345" y="13610"/>
                  </a:lnTo>
                  <a:lnTo>
                    <a:pt x="34888" y="1590"/>
                  </a:lnTo>
                  <a:lnTo>
                    <a:pt x="16456" y="0"/>
                  </a:lnTo>
                  <a:close/>
                </a:path>
              </a:pathLst>
            </a:custGeom>
            <a:solidFill>
              <a:srgbClr val="E8BF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/>
            <p:cNvSpPr/>
            <p:nvPr/>
          </p:nvSpPr>
          <p:spPr>
            <a:xfrm>
              <a:off x="9582325" y="3008727"/>
              <a:ext cx="475615" cy="372110"/>
            </a:xfrm>
            <a:custGeom>
              <a:avLst/>
              <a:gdLst/>
              <a:ahLst/>
              <a:cxnLst/>
              <a:rect l="l" t="t" r="r" b="b"/>
              <a:pathLst>
                <a:path w="475615" h="372110">
                  <a:moveTo>
                    <a:pt x="81483" y="0"/>
                  </a:moveTo>
                  <a:lnTo>
                    <a:pt x="34654" y="70722"/>
                  </a:lnTo>
                  <a:lnTo>
                    <a:pt x="10556" y="108011"/>
                  </a:lnTo>
                  <a:lnTo>
                    <a:pt x="1551" y="124210"/>
                  </a:lnTo>
                  <a:lnTo>
                    <a:pt x="0" y="131660"/>
                  </a:lnTo>
                  <a:lnTo>
                    <a:pt x="13256" y="142537"/>
                  </a:lnTo>
                  <a:lnTo>
                    <a:pt x="49085" y="166247"/>
                  </a:lnTo>
                  <a:lnTo>
                    <a:pt x="101081" y="198988"/>
                  </a:lnTo>
                  <a:lnTo>
                    <a:pt x="162838" y="236955"/>
                  </a:lnTo>
                  <a:lnTo>
                    <a:pt x="227950" y="276347"/>
                  </a:lnTo>
                  <a:lnTo>
                    <a:pt x="290010" y="313359"/>
                  </a:lnTo>
                  <a:lnTo>
                    <a:pt x="342614" y="344188"/>
                  </a:lnTo>
                  <a:lnTo>
                    <a:pt x="379355" y="365031"/>
                  </a:lnTo>
                  <a:lnTo>
                    <a:pt x="393827" y="372084"/>
                  </a:lnTo>
                  <a:lnTo>
                    <a:pt x="408246" y="350720"/>
                  </a:lnTo>
                  <a:lnTo>
                    <a:pt x="436376" y="306676"/>
                  </a:lnTo>
                  <a:lnTo>
                    <a:pt x="463666" y="262570"/>
                  </a:lnTo>
                  <a:lnTo>
                    <a:pt x="475564" y="241020"/>
                  </a:lnTo>
                  <a:lnTo>
                    <a:pt x="413630" y="201818"/>
                  </a:lnTo>
                  <a:lnTo>
                    <a:pt x="278204" y="119138"/>
                  </a:lnTo>
                  <a:lnTo>
                    <a:pt x="81483" y="0"/>
                  </a:lnTo>
                  <a:close/>
                </a:path>
              </a:pathLst>
            </a:custGeom>
            <a:solidFill>
              <a:srgbClr val="E8C1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/>
            <p:cNvSpPr/>
            <p:nvPr/>
          </p:nvSpPr>
          <p:spPr>
            <a:xfrm>
              <a:off x="9604502" y="3024263"/>
              <a:ext cx="430530" cy="347345"/>
            </a:xfrm>
            <a:custGeom>
              <a:avLst/>
              <a:gdLst/>
              <a:ahLst/>
              <a:cxnLst/>
              <a:rect l="l" t="t" r="r" b="b"/>
              <a:pathLst>
                <a:path w="430529" h="347345">
                  <a:moveTo>
                    <a:pt x="121310" y="19075"/>
                  </a:moveTo>
                  <a:lnTo>
                    <a:pt x="85013" y="0"/>
                  </a:lnTo>
                  <a:lnTo>
                    <a:pt x="34048" y="77419"/>
                  </a:lnTo>
                  <a:lnTo>
                    <a:pt x="8331" y="117335"/>
                  </a:lnTo>
                  <a:lnTo>
                    <a:pt x="0" y="132422"/>
                  </a:lnTo>
                  <a:lnTo>
                    <a:pt x="1219" y="135394"/>
                  </a:lnTo>
                  <a:lnTo>
                    <a:pt x="8216" y="139192"/>
                  </a:lnTo>
                  <a:lnTo>
                    <a:pt x="33870" y="155600"/>
                  </a:lnTo>
                  <a:lnTo>
                    <a:pt x="121310" y="19075"/>
                  </a:lnTo>
                  <a:close/>
                </a:path>
                <a:path w="430529" h="347345">
                  <a:moveTo>
                    <a:pt x="306425" y="215379"/>
                  </a:moveTo>
                  <a:lnTo>
                    <a:pt x="291147" y="186283"/>
                  </a:lnTo>
                  <a:lnTo>
                    <a:pt x="250228" y="155270"/>
                  </a:lnTo>
                  <a:lnTo>
                    <a:pt x="199783" y="129209"/>
                  </a:lnTo>
                  <a:lnTo>
                    <a:pt x="155905" y="114909"/>
                  </a:lnTo>
                  <a:lnTo>
                    <a:pt x="134708" y="119214"/>
                  </a:lnTo>
                  <a:lnTo>
                    <a:pt x="132283" y="135940"/>
                  </a:lnTo>
                  <a:lnTo>
                    <a:pt x="135661" y="147942"/>
                  </a:lnTo>
                  <a:lnTo>
                    <a:pt x="174942" y="180860"/>
                  </a:lnTo>
                  <a:lnTo>
                    <a:pt x="217652" y="209156"/>
                  </a:lnTo>
                  <a:lnTo>
                    <a:pt x="259168" y="229260"/>
                  </a:lnTo>
                  <a:lnTo>
                    <a:pt x="291452" y="233794"/>
                  </a:lnTo>
                  <a:lnTo>
                    <a:pt x="306425" y="215379"/>
                  </a:lnTo>
                  <a:close/>
                </a:path>
                <a:path w="430529" h="347345">
                  <a:moveTo>
                    <a:pt x="430377" y="210350"/>
                  </a:moveTo>
                  <a:lnTo>
                    <a:pt x="394081" y="191274"/>
                  </a:lnTo>
                  <a:lnTo>
                    <a:pt x="343103" y="268693"/>
                  </a:lnTo>
                  <a:lnTo>
                    <a:pt x="317398" y="308597"/>
                  </a:lnTo>
                  <a:lnTo>
                    <a:pt x="309067" y="323697"/>
                  </a:lnTo>
                  <a:lnTo>
                    <a:pt x="310286" y="326669"/>
                  </a:lnTo>
                  <a:lnTo>
                    <a:pt x="317284" y="330466"/>
                  </a:lnTo>
                  <a:lnTo>
                    <a:pt x="342938" y="346875"/>
                  </a:lnTo>
                  <a:lnTo>
                    <a:pt x="430377" y="210350"/>
                  </a:lnTo>
                  <a:close/>
                </a:path>
              </a:pathLst>
            </a:custGeom>
            <a:solidFill>
              <a:srgbClr val="3D2D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/>
            <p:cNvSpPr/>
            <p:nvPr/>
          </p:nvSpPr>
          <p:spPr>
            <a:xfrm>
              <a:off x="9491218" y="2970455"/>
              <a:ext cx="114300" cy="46990"/>
            </a:xfrm>
            <a:custGeom>
              <a:avLst/>
              <a:gdLst/>
              <a:ahLst/>
              <a:cxnLst/>
              <a:rect l="l" t="t" r="r" b="b"/>
              <a:pathLst>
                <a:path w="114300" h="46989">
                  <a:moveTo>
                    <a:pt x="0" y="0"/>
                  </a:moveTo>
                  <a:lnTo>
                    <a:pt x="56607" y="32803"/>
                  </a:lnTo>
                  <a:lnTo>
                    <a:pt x="101886" y="46978"/>
                  </a:lnTo>
                  <a:lnTo>
                    <a:pt x="109701" y="45932"/>
                  </a:lnTo>
                  <a:lnTo>
                    <a:pt x="113760" y="42803"/>
                  </a:lnTo>
                  <a:lnTo>
                    <a:pt x="113391" y="38516"/>
                  </a:lnTo>
                  <a:lnTo>
                    <a:pt x="107918" y="33998"/>
                  </a:lnTo>
                  <a:lnTo>
                    <a:pt x="41692" y="10767"/>
                  </a:lnTo>
                  <a:lnTo>
                    <a:pt x="8927" y="2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9" name="object 79"/>
          <p:cNvGrpSpPr/>
          <p:nvPr/>
        </p:nvGrpSpPr>
        <p:grpSpPr>
          <a:xfrm>
            <a:off x="6084778" y="936104"/>
            <a:ext cx="3955415" cy="4872990"/>
            <a:chOff x="6084778" y="936104"/>
            <a:chExt cx="3955415" cy="4872990"/>
          </a:xfrm>
        </p:grpSpPr>
        <p:sp>
          <p:nvSpPr>
            <p:cNvPr id="80" name="object 80"/>
            <p:cNvSpPr/>
            <p:nvPr/>
          </p:nvSpPr>
          <p:spPr>
            <a:xfrm>
              <a:off x="6563995" y="5072163"/>
              <a:ext cx="3475990" cy="737235"/>
            </a:xfrm>
            <a:custGeom>
              <a:avLst/>
              <a:gdLst/>
              <a:ahLst/>
              <a:cxnLst/>
              <a:rect l="l" t="t" r="r" b="b"/>
              <a:pathLst>
                <a:path w="3475990" h="737235">
                  <a:moveTo>
                    <a:pt x="2755658" y="715505"/>
                  </a:moveTo>
                  <a:lnTo>
                    <a:pt x="2749550" y="709383"/>
                  </a:lnTo>
                  <a:lnTo>
                    <a:pt x="6121" y="709383"/>
                  </a:lnTo>
                  <a:lnTo>
                    <a:pt x="0" y="715505"/>
                  </a:lnTo>
                  <a:lnTo>
                    <a:pt x="0" y="730580"/>
                  </a:lnTo>
                  <a:lnTo>
                    <a:pt x="6121" y="736688"/>
                  </a:lnTo>
                  <a:lnTo>
                    <a:pt x="2742006" y="736688"/>
                  </a:lnTo>
                  <a:lnTo>
                    <a:pt x="2749550" y="736688"/>
                  </a:lnTo>
                  <a:lnTo>
                    <a:pt x="2755658" y="730580"/>
                  </a:lnTo>
                  <a:lnTo>
                    <a:pt x="2755658" y="715505"/>
                  </a:lnTo>
                  <a:close/>
                </a:path>
                <a:path w="3475990" h="737235">
                  <a:moveTo>
                    <a:pt x="3475786" y="360807"/>
                  </a:moveTo>
                  <a:lnTo>
                    <a:pt x="3469678" y="354685"/>
                  </a:lnTo>
                  <a:lnTo>
                    <a:pt x="6121" y="354685"/>
                  </a:lnTo>
                  <a:lnTo>
                    <a:pt x="0" y="360807"/>
                  </a:lnTo>
                  <a:lnTo>
                    <a:pt x="0" y="375881"/>
                  </a:lnTo>
                  <a:lnTo>
                    <a:pt x="6121" y="381990"/>
                  </a:lnTo>
                  <a:lnTo>
                    <a:pt x="3462134" y="381990"/>
                  </a:lnTo>
                  <a:lnTo>
                    <a:pt x="3469678" y="381990"/>
                  </a:lnTo>
                  <a:lnTo>
                    <a:pt x="3475786" y="375881"/>
                  </a:lnTo>
                  <a:lnTo>
                    <a:pt x="3475786" y="360807"/>
                  </a:lnTo>
                  <a:close/>
                </a:path>
                <a:path w="3475990" h="737235">
                  <a:moveTo>
                    <a:pt x="3475786" y="8534"/>
                  </a:moveTo>
                  <a:lnTo>
                    <a:pt x="3469678" y="0"/>
                  </a:lnTo>
                  <a:lnTo>
                    <a:pt x="288874" y="0"/>
                  </a:lnTo>
                  <a:lnTo>
                    <a:pt x="282752" y="8534"/>
                  </a:lnTo>
                  <a:lnTo>
                    <a:pt x="282752" y="29565"/>
                  </a:lnTo>
                  <a:lnTo>
                    <a:pt x="288874" y="38100"/>
                  </a:lnTo>
                  <a:lnTo>
                    <a:pt x="3462134" y="38100"/>
                  </a:lnTo>
                  <a:lnTo>
                    <a:pt x="3469678" y="38100"/>
                  </a:lnTo>
                  <a:lnTo>
                    <a:pt x="3475786" y="29565"/>
                  </a:lnTo>
                  <a:lnTo>
                    <a:pt x="3475786" y="8534"/>
                  </a:lnTo>
                  <a:close/>
                </a:path>
              </a:pathLst>
            </a:custGeom>
            <a:solidFill>
              <a:srgbClr val="AFB9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/>
            <p:cNvSpPr/>
            <p:nvPr/>
          </p:nvSpPr>
          <p:spPr>
            <a:xfrm>
              <a:off x="6091696" y="1302509"/>
              <a:ext cx="260985" cy="255270"/>
            </a:xfrm>
            <a:custGeom>
              <a:avLst/>
              <a:gdLst/>
              <a:ahLst/>
              <a:cxnLst/>
              <a:rect l="l" t="t" r="r" b="b"/>
              <a:pathLst>
                <a:path w="260985" h="255269">
                  <a:moveTo>
                    <a:pt x="94177" y="0"/>
                  </a:moveTo>
                  <a:lnTo>
                    <a:pt x="70739" y="44889"/>
                  </a:lnTo>
                  <a:lnTo>
                    <a:pt x="70677" y="49594"/>
                  </a:lnTo>
                  <a:lnTo>
                    <a:pt x="72346" y="85407"/>
                  </a:lnTo>
                  <a:lnTo>
                    <a:pt x="50367" y="98680"/>
                  </a:lnTo>
                  <a:lnTo>
                    <a:pt x="15983" y="120983"/>
                  </a:lnTo>
                  <a:lnTo>
                    <a:pt x="0" y="138353"/>
                  </a:lnTo>
                  <a:lnTo>
                    <a:pt x="1285" y="143392"/>
                  </a:lnTo>
                  <a:lnTo>
                    <a:pt x="36849" y="162712"/>
                  </a:lnTo>
                  <a:lnTo>
                    <a:pt x="82239" y="170052"/>
                  </a:lnTo>
                  <a:lnTo>
                    <a:pt x="85892" y="194799"/>
                  </a:lnTo>
                  <a:lnTo>
                    <a:pt x="89176" y="215704"/>
                  </a:lnTo>
                  <a:lnTo>
                    <a:pt x="91722" y="231173"/>
                  </a:lnTo>
                  <a:lnTo>
                    <a:pt x="93161" y="239610"/>
                  </a:lnTo>
                  <a:lnTo>
                    <a:pt x="93415" y="251955"/>
                  </a:lnTo>
                  <a:lnTo>
                    <a:pt x="102483" y="254533"/>
                  </a:lnTo>
                  <a:lnTo>
                    <a:pt x="104362" y="254927"/>
                  </a:lnTo>
                  <a:lnTo>
                    <a:pt x="111195" y="254979"/>
                  </a:lnTo>
                  <a:lnTo>
                    <a:pt x="121701" y="247408"/>
                  </a:lnTo>
                  <a:lnTo>
                    <a:pt x="139156" y="224512"/>
                  </a:lnTo>
                  <a:lnTo>
                    <a:pt x="143176" y="217843"/>
                  </a:lnTo>
                  <a:lnTo>
                    <a:pt x="114192" y="217843"/>
                  </a:lnTo>
                  <a:lnTo>
                    <a:pt x="112682" y="208520"/>
                  </a:lnTo>
                  <a:lnTo>
                    <a:pt x="110987" y="197791"/>
                  </a:lnTo>
                  <a:lnTo>
                    <a:pt x="109161" y="185883"/>
                  </a:lnTo>
                  <a:lnTo>
                    <a:pt x="107258" y="173024"/>
                  </a:lnTo>
                  <a:lnTo>
                    <a:pt x="259714" y="173024"/>
                  </a:lnTo>
                  <a:lnTo>
                    <a:pt x="260897" y="166531"/>
                  </a:lnTo>
                  <a:lnTo>
                    <a:pt x="257728" y="158051"/>
                  </a:lnTo>
                  <a:lnTo>
                    <a:pt x="229254" y="158051"/>
                  </a:lnTo>
                  <a:lnTo>
                    <a:pt x="219335" y="157626"/>
                  </a:lnTo>
                  <a:lnTo>
                    <a:pt x="194354" y="156179"/>
                  </a:lnTo>
                  <a:lnTo>
                    <a:pt x="179762" y="155168"/>
                  </a:lnTo>
                  <a:lnTo>
                    <a:pt x="180897" y="153047"/>
                  </a:lnTo>
                  <a:lnTo>
                    <a:pt x="153207" y="153047"/>
                  </a:lnTo>
                  <a:lnTo>
                    <a:pt x="127669" y="150687"/>
                  </a:lnTo>
                  <a:lnTo>
                    <a:pt x="103778" y="148145"/>
                  </a:lnTo>
                  <a:lnTo>
                    <a:pt x="103377" y="145046"/>
                  </a:lnTo>
                  <a:lnTo>
                    <a:pt x="78823" y="145046"/>
                  </a:lnTo>
                  <a:lnTo>
                    <a:pt x="39326" y="138353"/>
                  </a:lnTo>
                  <a:lnTo>
                    <a:pt x="35109" y="137350"/>
                  </a:lnTo>
                  <a:lnTo>
                    <a:pt x="43098" y="132066"/>
                  </a:lnTo>
                  <a:lnTo>
                    <a:pt x="52510" y="126033"/>
                  </a:lnTo>
                  <a:lnTo>
                    <a:pt x="63172" y="119378"/>
                  </a:lnTo>
                  <a:lnTo>
                    <a:pt x="74911" y="112229"/>
                  </a:lnTo>
                  <a:lnTo>
                    <a:pt x="99397" y="112229"/>
                  </a:lnTo>
                  <a:lnTo>
                    <a:pt x="99153" y="110058"/>
                  </a:lnTo>
                  <a:lnTo>
                    <a:pt x="134493" y="78375"/>
                  </a:lnTo>
                  <a:lnTo>
                    <a:pt x="145714" y="72516"/>
                  </a:lnTo>
                  <a:lnTo>
                    <a:pt x="181386" y="72516"/>
                  </a:lnTo>
                  <a:lnTo>
                    <a:pt x="180693" y="71856"/>
                  </a:lnTo>
                  <a:lnTo>
                    <a:pt x="95790" y="71856"/>
                  </a:lnTo>
                  <a:lnTo>
                    <a:pt x="95185" y="59076"/>
                  </a:lnTo>
                  <a:lnTo>
                    <a:pt x="95061" y="55808"/>
                  </a:lnTo>
                  <a:lnTo>
                    <a:pt x="95081" y="40622"/>
                  </a:lnTo>
                  <a:lnTo>
                    <a:pt x="95231" y="36153"/>
                  </a:lnTo>
                  <a:lnTo>
                    <a:pt x="95790" y="30010"/>
                  </a:lnTo>
                  <a:lnTo>
                    <a:pt x="134382" y="30010"/>
                  </a:lnTo>
                  <a:lnTo>
                    <a:pt x="125005" y="22077"/>
                  </a:lnTo>
                  <a:lnTo>
                    <a:pt x="111991" y="11750"/>
                  </a:lnTo>
                  <a:lnTo>
                    <a:pt x="101238" y="4267"/>
                  </a:lnTo>
                  <a:lnTo>
                    <a:pt x="94177" y="0"/>
                  </a:lnTo>
                  <a:close/>
                </a:path>
                <a:path w="260985" h="255269">
                  <a:moveTo>
                    <a:pt x="259714" y="173024"/>
                  </a:moveTo>
                  <a:lnTo>
                    <a:pt x="107258" y="173024"/>
                  </a:lnTo>
                  <a:lnTo>
                    <a:pt x="140088" y="176314"/>
                  </a:lnTo>
                  <a:lnTo>
                    <a:pt x="132341" y="189444"/>
                  </a:lnTo>
                  <a:lnTo>
                    <a:pt x="125435" y="200702"/>
                  </a:lnTo>
                  <a:lnTo>
                    <a:pt x="119381" y="210148"/>
                  </a:lnTo>
                  <a:lnTo>
                    <a:pt x="114192" y="217843"/>
                  </a:lnTo>
                  <a:lnTo>
                    <a:pt x="143176" y="217843"/>
                  </a:lnTo>
                  <a:lnTo>
                    <a:pt x="166834" y="178587"/>
                  </a:lnTo>
                  <a:lnTo>
                    <a:pt x="257585" y="178587"/>
                  </a:lnTo>
                  <a:lnTo>
                    <a:pt x="259714" y="173024"/>
                  </a:lnTo>
                  <a:close/>
                </a:path>
                <a:path w="260985" h="255269">
                  <a:moveTo>
                    <a:pt x="257585" y="178587"/>
                  </a:moveTo>
                  <a:lnTo>
                    <a:pt x="166834" y="178587"/>
                  </a:lnTo>
                  <a:lnTo>
                    <a:pt x="193649" y="180523"/>
                  </a:lnTo>
                  <a:lnTo>
                    <a:pt x="217192" y="181884"/>
                  </a:lnTo>
                  <a:lnTo>
                    <a:pt x="235521" y="182571"/>
                  </a:lnTo>
                  <a:lnTo>
                    <a:pt x="246691" y="182486"/>
                  </a:lnTo>
                  <a:lnTo>
                    <a:pt x="252825" y="182041"/>
                  </a:lnTo>
                  <a:lnTo>
                    <a:pt x="257585" y="178587"/>
                  </a:lnTo>
                  <a:close/>
                </a:path>
                <a:path w="260985" h="255269">
                  <a:moveTo>
                    <a:pt x="229976" y="122085"/>
                  </a:moveTo>
                  <a:lnTo>
                    <a:pt x="196996" y="122085"/>
                  </a:lnTo>
                  <a:lnTo>
                    <a:pt x="208005" y="133612"/>
                  </a:lnTo>
                  <a:lnTo>
                    <a:pt x="217044" y="143518"/>
                  </a:lnTo>
                  <a:lnTo>
                    <a:pt x="223960" y="151510"/>
                  </a:lnTo>
                  <a:lnTo>
                    <a:pt x="229254" y="158051"/>
                  </a:lnTo>
                  <a:lnTo>
                    <a:pt x="257728" y="158051"/>
                  </a:lnTo>
                  <a:lnTo>
                    <a:pt x="256566" y="154941"/>
                  </a:lnTo>
                  <a:lnTo>
                    <a:pt x="240957" y="133857"/>
                  </a:lnTo>
                  <a:lnTo>
                    <a:pt x="229976" y="122085"/>
                  </a:lnTo>
                  <a:close/>
                </a:path>
                <a:path w="260985" h="255269">
                  <a:moveTo>
                    <a:pt x="181386" y="72516"/>
                  </a:moveTo>
                  <a:lnTo>
                    <a:pt x="145714" y="72516"/>
                  </a:lnTo>
                  <a:lnTo>
                    <a:pt x="154131" y="80286"/>
                  </a:lnTo>
                  <a:lnTo>
                    <a:pt x="162502" y="88145"/>
                  </a:lnTo>
                  <a:lnTo>
                    <a:pt x="170765" y="96036"/>
                  </a:lnTo>
                  <a:lnTo>
                    <a:pt x="178861" y="103898"/>
                  </a:lnTo>
                  <a:lnTo>
                    <a:pt x="172875" y="115859"/>
                  </a:lnTo>
                  <a:lnTo>
                    <a:pt x="166542" y="128155"/>
                  </a:lnTo>
                  <a:lnTo>
                    <a:pt x="159957" y="140608"/>
                  </a:lnTo>
                  <a:lnTo>
                    <a:pt x="153207" y="153047"/>
                  </a:lnTo>
                  <a:lnTo>
                    <a:pt x="180897" y="153047"/>
                  </a:lnTo>
                  <a:lnTo>
                    <a:pt x="184232" y="146811"/>
                  </a:lnTo>
                  <a:lnTo>
                    <a:pt x="188946" y="137833"/>
                  </a:lnTo>
                  <a:lnTo>
                    <a:pt x="192877" y="130220"/>
                  </a:lnTo>
                  <a:lnTo>
                    <a:pt x="196996" y="122085"/>
                  </a:lnTo>
                  <a:lnTo>
                    <a:pt x="229976" y="122085"/>
                  </a:lnTo>
                  <a:lnTo>
                    <a:pt x="208312" y="98856"/>
                  </a:lnTo>
                  <a:lnTo>
                    <a:pt x="216368" y="80670"/>
                  </a:lnTo>
                  <a:lnTo>
                    <a:pt x="189897" y="80670"/>
                  </a:lnTo>
                  <a:lnTo>
                    <a:pt x="181386" y="72516"/>
                  </a:lnTo>
                  <a:close/>
                </a:path>
                <a:path w="260985" h="255269">
                  <a:moveTo>
                    <a:pt x="99397" y="112229"/>
                  </a:moveTo>
                  <a:lnTo>
                    <a:pt x="74911" y="112229"/>
                  </a:lnTo>
                  <a:lnTo>
                    <a:pt x="76014" y="122139"/>
                  </a:lnTo>
                  <a:lnTo>
                    <a:pt x="76714" y="128155"/>
                  </a:lnTo>
                  <a:lnTo>
                    <a:pt x="78823" y="145046"/>
                  </a:lnTo>
                  <a:lnTo>
                    <a:pt x="103377" y="145046"/>
                  </a:lnTo>
                  <a:lnTo>
                    <a:pt x="101720" y="132066"/>
                  </a:lnTo>
                  <a:lnTo>
                    <a:pt x="100203" y="119378"/>
                  </a:lnTo>
                  <a:lnTo>
                    <a:pt x="99397" y="112229"/>
                  </a:lnTo>
                  <a:close/>
                </a:path>
                <a:path w="260985" h="255269">
                  <a:moveTo>
                    <a:pt x="228162" y="48120"/>
                  </a:moveTo>
                  <a:lnTo>
                    <a:pt x="203016" y="48120"/>
                  </a:lnTo>
                  <a:lnTo>
                    <a:pt x="201234" y="53416"/>
                  </a:lnTo>
                  <a:lnTo>
                    <a:pt x="198571" y="60461"/>
                  </a:lnTo>
                  <a:lnTo>
                    <a:pt x="194851" y="69472"/>
                  </a:lnTo>
                  <a:lnTo>
                    <a:pt x="189897" y="80670"/>
                  </a:lnTo>
                  <a:lnTo>
                    <a:pt x="216368" y="80670"/>
                  </a:lnTo>
                  <a:lnTo>
                    <a:pt x="219876" y="72749"/>
                  </a:lnTo>
                  <a:lnTo>
                    <a:pt x="226046" y="56094"/>
                  </a:lnTo>
                  <a:lnTo>
                    <a:pt x="228162" y="48120"/>
                  </a:lnTo>
                  <a:close/>
                </a:path>
                <a:path w="260985" h="255269">
                  <a:moveTo>
                    <a:pt x="134382" y="30010"/>
                  </a:moveTo>
                  <a:lnTo>
                    <a:pt x="95790" y="30010"/>
                  </a:lnTo>
                  <a:lnTo>
                    <a:pt x="102014" y="34778"/>
                  </a:lnTo>
                  <a:lnTo>
                    <a:pt x="109257" y="40622"/>
                  </a:lnTo>
                  <a:lnTo>
                    <a:pt x="117402" y="47449"/>
                  </a:lnTo>
                  <a:lnTo>
                    <a:pt x="126333" y="55168"/>
                  </a:lnTo>
                  <a:lnTo>
                    <a:pt x="118968" y="59076"/>
                  </a:lnTo>
                  <a:lnTo>
                    <a:pt x="111405" y="63169"/>
                  </a:lnTo>
                  <a:lnTo>
                    <a:pt x="95790" y="71856"/>
                  </a:lnTo>
                  <a:lnTo>
                    <a:pt x="180693" y="71856"/>
                  </a:lnTo>
                  <a:lnTo>
                    <a:pt x="174425" y="65938"/>
                  </a:lnTo>
                  <a:lnTo>
                    <a:pt x="169196" y="61061"/>
                  </a:lnTo>
                  <a:lnTo>
                    <a:pt x="181101" y="55808"/>
                  </a:lnTo>
                  <a:lnTo>
                    <a:pt x="190530" y="52071"/>
                  </a:lnTo>
                  <a:lnTo>
                    <a:pt x="197748" y="49594"/>
                  </a:lnTo>
                  <a:lnTo>
                    <a:pt x="203016" y="48120"/>
                  </a:lnTo>
                  <a:lnTo>
                    <a:pt x="228162" y="48120"/>
                  </a:lnTo>
                  <a:lnTo>
                    <a:pt x="228556" y="46637"/>
                  </a:lnTo>
                  <a:lnTo>
                    <a:pt x="228982" y="43345"/>
                  </a:lnTo>
                  <a:lnTo>
                    <a:pt x="149714" y="43345"/>
                  </a:lnTo>
                  <a:lnTo>
                    <a:pt x="138141" y="33190"/>
                  </a:lnTo>
                  <a:lnTo>
                    <a:pt x="134382" y="30010"/>
                  </a:lnTo>
                  <a:close/>
                </a:path>
                <a:path w="260985" h="255269">
                  <a:moveTo>
                    <a:pt x="207457" y="22912"/>
                  </a:moveTo>
                  <a:lnTo>
                    <a:pt x="195447" y="24985"/>
                  </a:lnTo>
                  <a:lnTo>
                    <a:pt x="176874" y="31257"/>
                  </a:lnTo>
                  <a:lnTo>
                    <a:pt x="149714" y="43345"/>
                  </a:lnTo>
                  <a:lnTo>
                    <a:pt x="228982" y="43345"/>
                  </a:lnTo>
                  <a:lnTo>
                    <a:pt x="229140" y="42125"/>
                  </a:lnTo>
                  <a:lnTo>
                    <a:pt x="229800" y="32740"/>
                  </a:lnTo>
                  <a:lnTo>
                    <a:pt x="224225" y="25387"/>
                  </a:lnTo>
                  <a:lnTo>
                    <a:pt x="214929" y="23418"/>
                  </a:lnTo>
                  <a:lnTo>
                    <a:pt x="207457" y="22912"/>
                  </a:lnTo>
                  <a:close/>
                </a:path>
              </a:pathLst>
            </a:custGeom>
            <a:solidFill>
              <a:srgbClr val="D3772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/>
            <p:cNvSpPr/>
            <p:nvPr/>
          </p:nvSpPr>
          <p:spPr>
            <a:xfrm>
              <a:off x="6084778" y="936104"/>
              <a:ext cx="324485" cy="267970"/>
            </a:xfrm>
            <a:custGeom>
              <a:avLst/>
              <a:gdLst/>
              <a:ahLst/>
              <a:cxnLst/>
              <a:rect l="l" t="t" r="r" b="b"/>
              <a:pathLst>
                <a:path w="324485" h="267969">
                  <a:moveTo>
                    <a:pt x="10490" y="0"/>
                  </a:moveTo>
                  <a:lnTo>
                    <a:pt x="2717" y="4546"/>
                  </a:lnTo>
                  <a:lnTo>
                    <a:pt x="0" y="13182"/>
                  </a:lnTo>
                  <a:lnTo>
                    <a:pt x="3267" y="42547"/>
                  </a:lnTo>
                  <a:lnTo>
                    <a:pt x="20444" y="90053"/>
                  </a:lnTo>
                  <a:lnTo>
                    <a:pt x="46515" y="145848"/>
                  </a:lnTo>
                  <a:lnTo>
                    <a:pt x="76465" y="200082"/>
                  </a:lnTo>
                  <a:lnTo>
                    <a:pt x="105278" y="242904"/>
                  </a:lnTo>
                  <a:lnTo>
                    <a:pt x="139052" y="267411"/>
                  </a:lnTo>
                  <a:lnTo>
                    <a:pt x="147777" y="267385"/>
                  </a:lnTo>
                  <a:lnTo>
                    <a:pt x="157264" y="260515"/>
                  </a:lnTo>
                  <a:lnTo>
                    <a:pt x="171012" y="242773"/>
                  </a:lnTo>
                  <a:lnTo>
                    <a:pt x="140258" y="242773"/>
                  </a:lnTo>
                  <a:lnTo>
                    <a:pt x="138137" y="242328"/>
                  </a:lnTo>
                  <a:lnTo>
                    <a:pt x="91527" y="178035"/>
                  </a:lnTo>
                  <a:lnTo>
                    <a:pt x="62816" y="124113"/>
                  </a:lnTo>
                  <a:lnTo>
                    <a:pt x="38418" y="71392"/>
                  </a:lnTo>
                  <a:lnTo>
                    <a:pt x="24434" y="31724"/>
                  </a:lnTo>
                  <a:lnTo>
                    <a:pt x="234524" y="31724"/>
                  </a:lnTo>
                  <a:lnTo>
                    <a:pt x="203167" y="25925"/>
                  </a:lnTo>
                  <a:lnTo>
                    <a:pt x="156587" y="19005"/>
                  </a:lnTo>
                  <a:lnTo>
                    <a:pt x="110899" y="13161"/>
                  </a:lnTo>
                  <a:lnTo>
                    <a:pt x="38146" y="4602"/>
                  </a:lnTo>
                  <a:lnTo>
                    <a:pt x="26721" y="3092"/>
                  </a:lnTo>
                  <a:lnTo>
                    <a:pt x="19342" y="1866"/>
                  </a:lnTo>
                  <a:lnTo>
                    <a:pt x="10490" y="0"/>
                  </a:lnTo>
                  <a:close/>
                </a:path>
                <a:path w="324485" h="267969">
                  <a:moveTo>
                    <a:pt x="234524" y="31724"/>
                  </a:moveTo>
                  <a:lnTo>
                    <a:pt x="24434" y="31724"/>
                  </a:lnTo>
                  <a:lnTo>
                    <a:pt x="78900" y="62641"/>
                  </a:lnTo>
                  <a:lnTo>
                    <a:pt x="128049" y="92865"/>
                  </a:lnTo>
                  <a:lnTo>
                    <a:pt x="165018" y="118503"/>
                  </a:lnTo>
                  <a:lnTo>
                    <a:pt x="182943" y="135661"/>
                  </a:lnTo>
                  <a:lnTo>
                    <a:pt x="177955" y="161209"/>
                  </a:lnTo>
                  <a:lnTo>
                    <a:pt x="168741" y="192959"/>
                  </a:lnTo>
                  <a:lnTo>
                    <a:pt x="156636" y="222349"/>
                  </a:lnTo>
                  <a:lnTo>
                    <a:pt x="142976" y="240817"/>
                  </a:lnTo>
                  <a:lnTo>
                    <a:pt x="140258" y="242773"/>
                  </a:lnTo>
                  <a:lnTo>
                    <a:pt x="171012" y="242773"/>
                  </a:lnTo>
                  <a:lnTo>
                    <a:pt x="178588" y="232996"/>
                  </a:lnTo>
                  <a:lnTo>
                    <a:pt x="193963" y="194456"/>
                  </a:lnTo>
                  <a:lnTo>
                    <a:pt x="203505" y="157991"/>
                  </a:lnTo>
                  <a:lnTo>
                    <a:pt x="207327" y="136702"/>
                  </a:lnTo>
                  <a:lnTo>
                    <a:pt x="206225" y="127898"/>
                  </a:lnTo>
                  <a:lnTo>
                    <a:pt x="197919" y="115585"/>
                  </a:lnTo>
                  <a:lnTo>
                    <a:pt x="177427" y="97515"/>
                  </a:lnTo>
                  <a:lnTo>
                    <a:pt x="139763" y="71437"/>
                  </a:lnTo>
                  <a:lnTo>
                    <a:pt x="207821" y="71437"/>
                  </a:lnTo>
                  <a:lnTo>
                    <a:pt x="170192" y="56798"/>
                  </a:lnTo>
                  <a:lnTo>
                    <a:pt x="122961" y="39166"/>
                  </a:lnTo>
                  <a:lnTo>
                    <a:pt x="267192" y="39166"/>
                  </a:lnTo>
                  <a:lnTo>
                    <a:pt x="246405" y="33921"/>
                  </a:lnTo>
                  <a:lnTo>
                    <a:pt x="234524" y="31724"/>
                  </a:lnTo>
                  <a:close/>
                </a:path>
                <a:path w="324485" h="267969">
                  <a:moveTo>
                    <a:pt x="207821" y="71437"/>
                  </a:moveTo>
                  <a:lnTo>
                    <a:pt x="139763" y="71437"/>
                  </a:lnTo>
                  <a:lnTo>
                    <a:pt x="174074" y="84354"/>
                  </a:lnTo>
                  <a:lnTo>
                    <a:pt x="203084" y="95594"/>
                  </a:lnTo>
                  <a:lnTo>
                    <a:pt x="224404" y="104321"/>
                  </a:lnTo>
                  <a:lnTo>
                    <a:pt x="235648" y="109702"/>
                  </a:lnTo>
                  <a:lnTo>
                    <a:pt x="239217" y="112941"/>
                  </a:lnTo>
                  <a:lnTo>
                    <a:pt x="244576" y="115341"/>
                  </a:lnTo>
                  <a:lnTo>
                    <a:pt x="251587" y="116840"/>
                  </a:lnTo>
                  <a:lnTo>
                    <a:pt x="265475" y="118428"/>
                  </a:lnTo>
                  <a:lnTo>
                    <a:pt x="280852" y="117514"/>
                  </a:lnTo>
                  <a:lnTo>
                    <a:pt x="296037" y="113612"/>
                  </a:lnTo>
                  <a:lnTo>
                    <a:pt x="309346" y="106235"/>
                  </a:lnTo>
                  <a:lnTo>
                    <a:pt x="315591" y="100176"/>
                  </a:lnTo>
                  <a:lnTo>
                    <a:pt x="319556" y="94109"/>
                  </a:lnTo>
                  <a:lnTo>
                    <a:pt x="266222" y="94109"/>
                  </a:lnTo>
                  <a:lnTo>
                    <a:pt x="256654" y="93027"/>
                  </a:lnTo>
                  <a:lnTo>
                    <a:pt x="253860" y="92430"/>
                  </a:lnTo>
                  <a:lnTo>
                    <a:pt x="252450" y="91821"/>
                  </a:lnTo>
                  <a:lnTo>
                    <a:pt x="252282" y="91782"/>
                  </a:lnTo>
                  <a:lnTo>
                    <a:pt x="252120" y="91782"/>
                  </a:lnTo>
                  <a:lnTo>
                    <a:pt x="238450" y="84317"/>
                  </a:lnTo>
                  <a:lnTo>
                    <a:pt x="209915" y="72251"/>
                  </a:lnTo>
                  <a:lnTo>
                    <a:pt x="207821" y="71437"/>
                  </a:lnTo>
                  <a:close/>
                </a:path>
                <a:path w="324485" h="267969">
                  <a:moveTo>
                    <a:pt x="267192" y="39166"/>
                  </a:moveTo>
                  <a:lnTo>
                    <a:pt x="122961" y="39166"/>
                  </a:lnTo>
                  <a:lnTo>
                    <a:pt x="153320" y="43121"/>
                  </a:lnTo>
                  <a:lnTo>
                    <a:pt x="183999" y="47536"/>
                  </a:lnTo>
                  <a:lnTo>
                    <a:pt x="241350" y="57734"/>
                  </a:lnTo>
                  <a:lnTo>
                    <a:pt x="286626" y="70257"/>
                  </a:lnTo>
                  <a:lnTo>
                    <a:pt x="299821" y="77343"/>
                  </a:lnTo>
                  <a:lnTo>
                    <a:pt x="299377" y="81381"/>
                  </a:lnTo>
                  <a:lnTo>
                    <a:pt x="266222" y="94109"/>
                  </a:lnTo>
                  <a:lnTo>
                    <a:pt x="319556" y="94109"/>
                  </a:lnTo>
                  <a:lnTo>
                    <a:pt x="320192" y="93137"/>
                  </a:lnTo>
                  <a:lnTo>
                    <a:pt x="323098" y="85223"/>
                  </a:lnTo>
                  <a:lnTo>
                    <a:pt x="324256" y="76542"/>
                  </a:lnTo>
                  <a:lnTo>
                    <a:pt x="320278" y="63709"/>
                  </a:lnTo>
                  <a:lnTo>
                    <a:pt x="306752" y="52751"/>
                  </a:lnTo>
                  <a:lnTo>
                    <a:pt x="282515" y="43033"/>
                  </a:lnTo>
                  <a:lnTo>
                    <a:pt x="267192" y="39166"/>
                  </a:lnTo>
                  <a:close/>
                </a:path>
                <a:path w="324485" h="267969">
                  <a:moveTo>
                    <a:pt x="252171" y="91757"/>
                  </a:moveTo>
                  <a:close/>
                </a:path>
              </a:pathLst>
            </a:custGeom>
            <a:solidFill>
              <a:srgbClr val="C7799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3" name="object 8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258027" y="1035645"/>
              <a:ext cx="84399" cy="136791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6452807" y="1201403"/>
              <a:ext cx="1512570" cy="324485"/>
            </a:xfrm>
            <a:custGeom>
              <a:avLst/>
              <a:gdLst/>
              <a:ahLst/>
              <a:cxnLst/>
              <a:rect l="l" t="t" r="r" b="b"/>
              <a:pathLst>
                <a:path w="1512570" h="324484">
                  <a:moveTo>
                    <a:pt x="505307" y="283262"/>
                  </a:moveTo>
                  <a:lnTo>
                    <a:pt x="531148" y="313091"/>
                  </a:lnTo>
                  <a:lnTo>
                    <a:pt x="540727" y="314695"/>
                  </a:lnTo>
                  <a:lnTo>
                    <a:pt x="544588" y="290654"/>
                  </a:lnTo>
                  <a:lnTo>
                    <a:pt x="535313" y="289102"/>
                  </a:lnTo>
                  <a:lnTo>
                    <a:pt x="525994" y="287423"/>
                  </a:lnTo>
                  <a:lnTo>
                    <a:pt x="516672" y="285623"/>
                  </a:lnTo>
                  <a:lnTo>
                    <a:pt x="505307" y="283262"/>
                  </a:lnTo>
                  <a:close/>
                </a:path>
                <a:path w="1512570" h="324484">
                  <a:moveTo>
                    <a:pt x="428117" y="262625"/>
                  </a:moveTo>
                  <a:lnTo>
                    <a:pt x="450366" y="294697"/>
                  </a:lnTo>
                  <a:lnTo>
                    <a:pt x="460209" y="297398"/>
                  </a:lnTo>
                  <a:lnTo>
                    <a:pt x="466509" y="273890"/>
                  </a:lnTo>
                  <a:lnTo>
                    <a:pt x="456942" y="271260"/>
                  </a:lnTo>
                  <a:lnTo>
                    <a:pt x="447332" y="268500"/>
                  </a:lnTo>
                  <a:lnTo>
                    <a:pt x="437712" y="265619"/>
                  </a:lnTo>
                  <a:lnTo>
                    <a:pt x="428117" y="262625"/>
                  </a:lnTo>
                  <a:close/>
                </a:path>
                <a:path w="1512570" h="324484">
                  <a:moveTo>
                    <a:pt x="584123" y="295899"/>
                  </a:moveTo>
                  <a:lnTo>
                    <a:pt x="615416" y="322874"/>
                  </a:lnTo>
                  <a:lnTo>
                    <a:pt x="622731" y="323217"/>
                  </a:lnTo>
                  <a:lnTo>
                    <a:pt x="623887" y="298909"/>
                  </a:lnTo>
                  <a:lnTo>
                    <a:pt x="616826" y="298566"/>
                  </a:lnTo>
                  <a:lnTo>
                    <a:pt x="609727" y="298121"/>
                  </a:lnTo>
                  <a:lnTo>
                    <a:pt x="596417" y="297093"/>
                  </a:lnTo>
                  <a:lnTo>
                    <a:pt x="590257" y="296534"/>
                  </a:lnTo>
                  <a:lnTo>
                    <a:pt x="584123" y="295899"/>
                  </a:lnTo>
                  <a:close/>
                </a:path>
                <a:path w="1512570" h="324484">
                  <a:moveTo>
                    <a:pt x="352945" y="234964"/>
                  </a:moveTo>
                  <a:lnTo>
                    <a:pt x="372330" y="268884"/>
                  </a:lnTo>
                  <a:lnTo>
                    <a:pt x="381838" y="272442"/>
                  </a:lnTo>
                  <a:lnTo>
                    <a:pt x="390258" y="249607"/>
                  </a:lnTo>
                  <a:lnTo>
                    <a:pt x="380981" y="246135"/>
                  </a:lnTo>
                  <a:lnTo>
                    <a:pt x="371649" y="242529"/>
                  </a:lnTo>
                  <a:lnTo>
                    <a:pt x="362294" y="238801"/>
                  </a:lnTo>
                  <a:lnTo>
                    <a:pt x="352945" y="234964"/>
                  </a:lnTo>
                  <a:close/>
                </a:path>
                <a:path w="1512570" h="324484">
                  <a:moveTo>
                    <a:pt x="703656" y="298350"/>
                  </a:moveTo>
                  <a:lnTo>
                    <a:pt x="693672" y="298893"/>
                  </a:lnTo>
                  <a:lnTo>
                    <a:pt x="683672" y="299301"/>
                  </a:lnTo>
                  <a:lnTo>
                    <a:pt x="673691" y="299573"/>
                  </a:lnTo>
                  <a:lnTo>
                    <a:pt x="663765" y="299709"/>
                  </a:lnTo>
                  <a:lnTo>
                    <a:pt x="663943" y="324055"/>
                  </a:lnTo>
                  <a:lnTo>
                    <a:pt x="674188" y="323910"/>
                  </a:lnTo>
                  <a:lnTo>
                    <a:pt x="684495" y="323626"/>
                  </a:lnTo>
                  <a:lnTo>
                    <a:pt x="694825" y="323205"/>
                  </a:lnTo>
                  <a:lnTo>
                    <a:pt x="705142" y="322645"/>
                  </a:lnTo>
                  <a:lnTo>
                    <a:pt x="703656" y="298350"/>
                  </a:lnTo>
                  <a:close/>
                </a:path>
                <a:path w="1512570" h="324484">
                  <a:moveTo>
                    <a:pt x="280149" y="201259"/>
                  </a:moveTo>
                  <a:lnTo>
                    <a:pt x="269087" y="222937"/>
                  </a:lnTo>
                  <a:lnTo>
                    <a:pt x="278290" y="227581"/>
                  </a:lnTo>
                  <a:lnTo>
                    <a:pt x="287531" y="232131"/>
                  </a:lnTo>
                  <a:lnTo>
                    <a:pt x="296776" y="236573"/>
                  </a:lnTo>
                  <a:lnTo>
                    <a:pt x="305993" y="240895"/>
                  </a:lnTo>
                  <a:lnTo>
                    <a:pt x="316230" y="218810"/>
                  </a:lnTo>
                  <a:lnTo>
                    <a:pt x="307215" y="214583"/>
                  </a:lnTo>
                  <a:lnTo>
                    <a:pt x="298175" y="210239"/>
                  </a:lnTo>
                  <a:lnTo>
                    <a:pt x="289142" y="205792"/>
                  </a:lnTo>
                  <a:lnTo>
                    <a:pt x="280149" y="201259"/>
                  </a:lnTo>
                  <a:close/>
                </a:path>
                <a:path w="1512570" h="324484">
                  <a:moveTo>
                    <a:pt x="782929" y="289193"/>
                  </a:moveTo>
                  <a:lnTo>
                    <a:pt x="773089" y="290800"/>
                  </a:lnTo>
                  <a:lnTo>
                    <a:pt x="763196" y="292281"/>
                  </a:lnTo>
                  <a:lnTo>
                    <a:pt x="753290" y="293631"/>
                  </a:lnTo>
                  <a:lnTo>
                    <a:pt x="743407" y="294845"/>
                  </a:lnTo>
                  <a:lnTo>
                    <a:pt x="746213" y="319013"/>
                  </a:lnTo>
                  <a:lnTo>
                    <a:pt x="756418" y="317766"/>
                  </a:lnTo>
                  <a:lnTo>
                    <a:pt x="766645" y="316375"/>
                  </a:lnTo>
                  <a:lnTo>
                    <a:pt x="776857" y="314845"/>
                  </a:lnTo>
                  <a:lnTo>
                    <a:pt x="787019" y="313184"/>
                  </a:lnTo>
                  <a:lnTo>
                    <a:pt x="782929" y="289193"/>
                  </a:lnTo>
                  <a:close/>
                </a:path>
                <a:path w="1512570" h="324484">
                  <a:moveTo>
                    <a:pt x="209905" y="162282"/>
                  </a:moveTo>
                  <a:lnTo>
                    <a:pt x="197370" y="183148"/>
                  </a:lnTo>
                  <a:lnTo>
                    <a:pt x="206176" y="188384"/>
                  </a:lnTo>
                  <a:lnTo>
                    <a:pt x="215049" y="193562"/>
                  </a:lnTo>
                  <a:lnTo>
                    <a:pt x="223959" y="198665"/>
                  </a:lnTo>
                  <a:lnTo>
                    <a:pt x="232879" y="203672"/>
                  </a:lnTo>
                  <a:lnTo>
                    <a:pt x="244690" y="182386"/>
                  </a:lnTo>
                  <a:lnTo>
                    <a:pt x="235957" y="177484"/>
                  </a:lnTo>
                  <a:lnTo>
                    <a:pt x="227226" y="172487"/>
                  </a:lnTo>
                  <a:lnTo>
                    <a:pt x="218532" y="167413"/>
                  </a:lnTo>
                  <a:lnTo>
                    <a:pt x="209905" y="162282"/>
                  </a:lnTo>
                  <a:close/>
                </a:path>
                <a:path w="1512570" h="324484">
                  <a:moveTo>
                    <a:pt x="860729" y="271502"/>
                  </a:moveTo>
                  <a:lnTo>
                    <a:pt x="851160" y="274163"/>
                  </a:lnTo>
                  <a:lnTo>
                    <a:pt x="841505" y="276708"/>
                  </a:lnTo>
                  <a:lnTo>
                    <a:pt x="831797" y="279126"/>
                  </a:lnTo>
                  <a:lnTo>
                    <a:pt x="822071" y="281408"/>
                  </a:lnTo>
                  <a:lnTo>
                    <a:pt x="827455" y="305145"/>
                  </a:lnTo>
                  <a:lnTo>
                    <a:pt x="837515" y="302786"/>
                  </a:lnTo>
                  <a:lnTo>
                    <a:pt x="847553" y="300287"/>
                  </a:lnTo>
                  <a:lnTo>
                    <a:pt x="857534" y="297654"/>
                  </a:lnTo>
                  <a:lnTo>
                    <a:pt x="867422" y="294896"/>
                  </a:lnTo>
                  <a:lnTo>
                    <a:pt x="860729" y="271502"/>
                  </a:lnTo>
                  <a:close/>
                </a:path>
                <a:path w="1512570" h="324484">
                  <a:moveTo>
                    <a:pt x="142367" y="118658"/>
                  </a:moveTo>
                  <a:lnTo>
                    <a:pt x="128511" y="138673"/>
                  </a:lnTo>
                  <a:lnTo>
                    <a:pt x="136969" y="144478"/>
                  </a:lnTo>
                  <a:lnTo>
                    <a:pt x="145484" y="150224"/>
                  </a:lnTo>
                  <a:lnTo>
                    <a:pt x="154028" y="155893"/>
                  </a:lnTo>
                  <a:lnTo>
                    <a:pt x="162572" y="161469"/>
                  </a:lnTo>
                  <a:lnTo>
                    <a:pt x="175793" y="141022"/>
                  </a:lnTo>
                  <a:lnTo>
                    <a:pt x="167404" y="135556"/>
                  </a:lnTo>
                  <a:lnTo>
                    <a:pt x="159018" y="129993"/>
                  </a:lnTo>
                  <a:lnTo>
                    <a:pt x="150663" y="124353"/>
                  </a:lnTo>
                  <a:lnTo>
                    <a:pt x="142367" y="118658"/>
                  </a:lnTo>
                  <a:close/>
                </a:path>
                <a:path w="1512570" h="324484">
                  <a:moveTo>
                    <a:pt x="77762" y="70779"/>
                  </a:moveTo>
                  <a:lnTo>
                    <a:pt x="62636" y="89854"/>
                  </a:lnTo>
                  <a:lnTo>
                    <a:pt x="70656" y="96161"/>
                  </a:lnTo>
                  <a:lnTo>
                    <a:pt x="78773" y="102435"/>
                  </a:lnTo>
                  <a:lnTo>
                    <a:pt x="86959" y="108655"/>
                  </a:lnTo>
                  <a:lnTo>
                    <a:pt x="95186" y="114797"/>
                  </a:lnTo>
                  <a:lnTo>
                    <a:pt x="109677" y="95239"/>
                  </a:lnTo>
                  <a:lnTo>
                    <a:pt x="101609" y="89213"/>
                  </a:lnTo>
                  <a:lnTo>
                    <a:pt x="93581" y="83114"/>
                  </a:lnTo>
                  <a:lnTo>
                    <a:pt x="85622" y="76962"/>
                  </a:lnTo>
                  <a:lnTo>
                    <a:pt x="77762" y="70779"/>
                  </a:lnTo>
                  <a:close/>
                </a:path>
                <a:path w="1512570" h="324484">
                  <a:moveTo>
                    <a:pt x="935939" y="245188"/>
                  </a:moveTo>
                  <a:lnTo>
                    <a:pt x="926803" y="248927"/>
                  </a:lnTo>
                  <a:lnTo>
                    <a:pt x="917535" y="252555"/>
                  </a:lnTo>
                  <a:lnTo>
                    <a:pt x="908169" y="256062"/>
                  </a:lnTo>
                  <a:lnTo>
                    <a:pt x="898740" y="259437"/>
                  </a:lnTo>
                  <a:lnTo>
                    <a:pt x="906767" y="282424"/>
                  </a:lnTo>
                  <a:lnTo>
                    <a:pt x="916540" y="278921"/>
                  </a:lnTo>
                  <a:lnTo>
                    <a:pt x="926252" y="275281"/>
                  </a:lnTo>
                  <a:lnTo>
                    <a:pt x="935863" y="271516"/>
                  </a:lnTo>
                  <a:lnTo>
                    <a:pt x="945337" y="267641"/>
                  </a:lnTo>
                  <a:lnTo>
                    <a:pt x="935939" y="245188"/>
                  </a:lnTo>
                  <a:close/>
                </a:path>
                <a:path w="1512570" h="324484">
                  <a:moveTo>
                    <a:pt x="17005" y="18620"/>
                  </a:moveTo>
                  <a:lnTo>
                    <a:pt x="0" y="36032"/>
                  </a:lnTo>
                  <a:lnTo>
                    <a:pt x="2238" y="38176"/>
                  </a:lnTo>
                  <a:lnTo>
                    <a:pt x="8212" y="43737"/>
                  </a:lnTo>
                  <a:lnTo>
                    <a:pt x="17807" y="52380"/>
                  </a:lnTo>
                  <a:lnTo>
                    <a:pt x="30911" y="63768"/>
                  </a:lnTo>
                  <a:lnTo>
                    <a:pt x="46710" y="45264"/>
                  </a:lnTo>
                  <a:lnTo>
                    <a:pt x="34041" y="34241"/>
                  </a:lnTo>
                  <a:lnTo>
                    <a:pt x="24747" y="25870"/>
                  </a:lnTo>
                  <a:lnTo>
                    <a:pt x="19008" y="20535"/>
                  </a:lnTo>
                  <a:lnTo>
                    <a:pt x="17005" y="18620"/>
                  </a:lnTo>
                  <a:close/>
                </a:path>
                <a:path w="1512570" h="324484">
                  <a:moveTo>
                    <a:pt x="1006982" y="209717"/>
                  </a:moveTo>
                  <a:lnTo>
                    <a:pt x="998558" y="214603"/>
                  </a:lnTo>
                  <a:lnTo>
                    <a:pt x="989918" y="219401"/>
                  </a:lnTo>
                  <a:lnTo>
                    <a:pt x="981095" y="224094"/>
                  </a:lnTo>
                  <a:lnTo>
                    <a:pt x="972121" y="228665"/>
                  </a:lnTo>
                  <a:lnTo>
                    <a:pt x="982967" y="250446"/>
                  </a:lnTo>
                  <a:lnTo>
                    <a:pt x="992339" y="245679"/>
                  </a:lnTo>
                  <a:lnTo>
                    <a:pt x="1001556" y="240781"/>
                  </a:lnTo>
                  <a:lnTo>
                    <a:pt x="1010588" y="235769"/>
                  </a:lnTo>
                  <a:lnTo>
                    <a:pt x="1019403" y="230659"/>
                  </a:lnTo>
                  <a:lnTo>
                    <a:pt x="1006982" y="209717"/>
                  </a:lnTo>
                  <a:close/>
                </a:path>
                <a:path w="1512570" h="324484">
                  <a:moveTo>
                    <a:pt x="1504619" y="275731"/>
                  </a:moveTo>
                  <a:lnTo>
                    <a:pt x="1482902" y="286742"/>
                  </a:lnTo>
                  <a:lnTo>
                    <a:pt x="1485303" y="291467"/>
                  </a:lnTo>
                  <a:lnTo>
                    <a:pt x="1487639" y="296496"/>
                  </a:lnTo>
                  <a:lnTo>
                    <a:pt x="1489862" y="301690"/>
                  </a:lnTo>
                  <a:lnTo>
                    <a:pt x="1512239" y="292127"/>
                  </a:lnTo>
                  <a:lnTo>
                    <a:pt x="1509814" y="286450"/>
                  </a:lnTo>
                  <a:lnTo>
                    <a:pt x="1507248" y="280926"/>
                  </a:lnTo>
                  <a:lnTo>
                    <a:pt x="1504619" y="275731"/>
                  </a:lnTo>
                  <a:close/>
                </a:path>
                <a:path w="1512570" h="324484">
                  <a:moveTo>
                    <a:pt x="1066736" y="135625"/>
                  </a:moveTo>
                  <a:lnTo>
                    <a:pt x="1047076" y="149976"/>
                  </a:lnTo>
                  <a:lnTo>
                    <a:pt x="1051050" y="155092"/>
                  </a:lnTo>
                  <a:lnTo>
                    <a:pt x="1055309" y="159977"/>
                  </a:lnTo>
                  <a:lnTo>
                    <a:pt x="1059849" y="164624"/>
                  </a:lnTo>
                  <a:lnTo>
                    <a:pt x="1064666" y="169026"/>
                  </a:lnTo>
                  <a:lnTo>
                    <a:pt x="1058846" y="173877"/>
                  </a:lnTo>
                  <a:lnTo>
                    <a:pt x="1052806" y="178691"/>
                  </a:lnTo>
                  <a:lnTo>
                    <a:pt x="1046558" y="183456"/>
                  </a:lnTo>
                  <a:lnTo>
                    <a:pt x="1040117" y="188165"/>
                  </a:lnTo>
                  <a:lnTo>
                    <a:pt x="1054290" y="207951"/>
                  </a:lnTo>
                  <a:lnTo>
                    <a:pt x="1062995" y="201548"/>
                  </a:lnTo>
                  <a:lnTo>
                    <a:pt x="1071373" y="195039"/>
                  </a:lnTo>
                  <a:lnTo>
                    <a:pt x="1079391" y="188449"/>
                  </a:lnTo>
                  <a:lnTo>
                    <a:pt x="1087018" y="181802"/>
                  </a:lnTo>
                  <a:lnTo>
                    <a:pt x="1082471" y="176722"/>
                  </a:lnTo>
                  <a:lnTo>
                    <a:pt x="1092987" y="159691"/>
                  </a:lnTo>
                  <a:lnTo>
                    <a:pt x="1085435" y="154527"/>
                  </a:lnTo>
                  <a:lnTo>
                    <a:pt x="1078528" y="148782"/>
                  </a:lnTo>
                  <a:lnTo>
                    <a:pt x="1072288" y="142475"/>
                  </a:lnTo>
                  <a:lnTo>
                    <a:pt x="1066736" y="135625"/>
                  </a:lnTo>
                  <a:close/>
                </a:path>
                <a:path w="1512570" h="324484">
                  <a:moveTo>
                    <a:pt x="1126883" y="173674"/>
                  </a:moveTo>
                  <a:lnTo>
                    <a:pt x="1120914" y="197271"/>
                  </a:lnTo>
                  <a:lnTo>
                    <a:pt x="1123048" y="197817"/>
                  </a:lnTo>
                  <a:lnTo>
                    <a:pt x="1125245" y="198325"/>
                  </a:lnTo>
                  <a:lnTo>
                    <a:pt x="1162558" y="204192"/>
                  </a:lnTo>
                  <a:lnTo>
                    <a:pt x="1165199" y="179999"/>
                  </a:lnTo>
                  <a:lnTo>
                    <a:pt x="1157860" y="179123"/>
                  </a:lnTo>
                  <a:lnTo>
                    <a:pt x="1150588" y="178119"/>
                  </a:lnTo>
                  <a:lnTo>
                    <a:pt x="1143411" y="176991"/>
                  </a:lnTo>
                  <a:lnTo>
                    <a:pt x="1133068" y="175135"/>
                  </a:lnTo>
                  <a:lnTo>
                    <a:pt x="1129944" y="174449"/>
                  </a:lnTo>
                  <a:lnTo>
                    <a:pt x="1126883" y="173674"/>
                  </a:lnTo>
                  <a:close/>
                </a:path>
                <a:path w="1512570" h="324484">
                  <a:moveTo>
                    <a:pt x="1204683" y="182602"/>
                  </a:moveTo>
                  <a:lnTo>
                    <a:pt x="1204010" y="206935"/>
                  </a:lnTo>
                  <a:lnTo>
                    <a:pt x="1213568" y="207126"/>
                  </a:lnTo>
                  <a:lnTo>
                    <a:pt x="1223500" y="207182"/>
                  </a:lnTo>
                  <a:lnTo>
                    <a:pt x="1233987" y="207102"/>
                  </a:lnTo>
                  <a:lnTo>
                    <a:pt x="1245209" y="206885"/>
                  </a:lnTo>
                  <a:lnTo>
                    <a:pt x="1244619" y="182839"/>
                  </a:lnTo>
                  <a:lnTo>
                    <a:pt x="1223538" y="182839"/>
                  </a:lnTo>
                  <a:lnTo>
                    <a:pt x="1213921" y="182785"/>
                  </a:lnTo>
                  <a:lnTo>
                    <a:pt x="1204683" y="182602"/>
                  </a:lnTo>
                  <a:close/>
                </a:path>
                <a:path w="1512570" h="324484">
                  <a:moveTo>
                    <a:pt x="1244612" y="182551"/>
                  </a:moveTo>
                  <a:lnTo>
                    <a:pt x="1233710" y="182761"/>
                  </a:lnTo>
                  <a:lnTo>
                    <a:pt x="1223538" y="182839"/>
                  </a:lnTo>
                  <a:lnTo>
                    <a:pt x="1244619" y="182839"/>
                  </a:lnTo>
                  <a:lnTo>
                    <a:pt x="1244612" y="182551"/>
                  </a:lnTo>
                  <a:close/>
                </a:path>
                <a:path w="1512570" h="324484">
                  <a:moveTo>
                    <a:pt x="1449527" y="209399"/>
                  </a:moveTo>
                  <a:lnTo>
                    <a:pt x="1435696" y="229427"/>
                  </a:lnTo>
                  <a:lnTo>
                    <a:pt x="1442924" y="234828"/>
                  </a:lnTo>
                  <a:lnTo>
                    <a:pt x="1449781" y="240811"/>
                  </a:lnTo>
                  <a:lnTo>
                    <a:pt x="1456313" y="247421"/>
                  </a:lnTo>
                  <a:lnTo>
                    <a:pt x="1462570" y="254700"/>
                  </a:lnTo>
                  <a:lnTo>
                    <a:pt x="1481543" y="239447"/>
                  </a:lnTo>
                  <a:lnTo>
                    <a:pt x="1474162" y="230884"/>
                  </a:lnTo>
                  <a:lnTo>
                    <a:pt x="1466345" y="223004"/>
                  </a:lnTo>
                  <a:lnTo>
                    <a:pt x="1458123" y="215834"/>
                  </a:lnTo>
                  <a:lnTo>
                    <a:pt x="1449527" y="209399"/>
                  </a:lnTo>
                  <a:close/>
                </a:path>
                <a:path w="1512570" h="324484">
                  <a:moveTo>
                    <a:pt x="1325968" y="180075"/>
                  </a:moveTo>
                  <a:lnTo>
                    <a:pt x="1315606" y="180190"/>
                  </a:lnTo>
                  <a:lnTo>
                    <a:pt x="1305255" y="180432"/>
                  </a:lnTo>
                  <a:lnTo>
                    <a:pt x="1284998" y="181142"/>
                  </a:lnTo>
                  <a:lnTo>
                    <a:pt x="1285925" y="205462"/>
                  </a:lnTo>
                  <a:lnTo>
                    <a:pt x="1305831" y="204764"/>
                  </a:lnTo>
                  <a:lnTo>
                    <a:pt x="1315963" y="204523"/>
                  </a:lnTo>
                  <a:lnTo>
                    <a:pt x="1326070" y="204408"/>
                  </a:lnTo>
                  <a:lnTo>
                    <a:pt x="1325968" y="180075"/>
                  </a:lnTo>
                  <a:close/>
                </a:path>
                <a:path w="1512570" h="324484">
                  <a:moveTo>
                    <a:pt x="1367764" y="181828"/>
                  </a:moveTo>
                  <a:lnTo>
                    <a:pt x="1365288" y="206046"/>
                  </a:lnTo>
                  <a:lnTo>
                    <a:pt x="1375489" y="207308"/>
                  </a:lnTo>
                  <a:lnTo>
                    <a:pt x="1385063" y="208947"/>
                  </a:lnTo>
                  <a:lnTo>
                    <a:pt x="1394068" y="210974"/>
                  </a:lnTo>
                  <a:lnTo>
                    <a:pt x="1402562" y="213400"/>
                  </a:lnTo>
                  <a:lnTo>
                    <a:pt x="1409928" y="190210"/>
                  </a:lnTo>
                  <a:lnTo>
                    <a:pt x="1400234" y="187428"/>
                  </a:lnTo>
                  <a:lnTo>
                    <a:pt x="1390022" y="185114"/>
                  </a:lnTo>
                  <a:lnTo>
                    <a:pt x="1379222" y="183252"/>
                  </a:lnTo>
                  <a:lnTo>
                    <a:pt x="1367764" y="181828"/>
                  </a:lnTo>
                  <a:close/>
                </a:path>
                <a:path w="1512570" h="324484">
                  <a:moveTo>
                    <a:pt x="1117600" y="104434"/>
                  </a:moveTo>
                  <a:lnTo>
                    <a:pt x="1113774" y="112113"/>
                  </a:lnTo>
                  <a:lnTo>
                    <a:pt x="1109148" y="119929"/>
                  </a:lnTo>
                  <a:lnTo>
                    <a:pt x="1103741" y="127853"/>
                  </a:lnTo>
                  <a:lnTo>
                    <a:pt x="1097572" y="135854"/>
                  </a:lnTo>
                  <a:lnTo>
                    <a:pt x="1116444" y="151233"/>
                  </a:lnTo>
                  <a:lnTo>
                    <a:pt x="1123570" y="141968"/>
                  </a:lnTo>
                  <a:lnTo>
                    <a:pt x="1129850" y="132728"/>
                  </a:lnTo>
                  <a:lnTo>
                    <a:pt x="1135266" y="123542"/>
                  </a:lnTo>
                  <a:lnTo>
                    <a:pt x="1139799" y="114441"/>
                  </a:lnTo>
                  <a:lnTo>
                    <a:pt x="1117600" y="104434"/>
                  </a:lnTo>
                  <a:close/>
                </a:path>
                <a:path w="1512570" h="324484">
                  <a:moveTo>
                    <a:pt x="1025918" y="64238"/>
                  </a:moveTo>
                  <a:lnTo>
                    <a:pt x="1024915" y="75397"/>
                  </a:lnTo>
                  <a:lnTo>
                    <a:pt x="1024966" y="86692"/>
                  </a:lnTo>
                  <a:lnTo>
                    <a:pt x="1026065" y="97967"/>
                  </a:lnTo>
                  <a:lnTo>
                    <a:pt x="1028204" y="109069"/>
                  </a:lnTo>
                  <a:lnTo>
                    <a:pt x="1051864" y="103342"/>
                  </a:lnTo>
                  <a:lnTo>
                    <a:pt x="1050148" y="94480"/>
                  </a:lnTo>
                  <a:lnTo>
                    <a:pt x="1049267" y="85485"/>
                  </a:lnTo>
                  <a:lnTo>
                    <a:pt x="1049322" y="75397"/>
                  </a:lnTo>
                  <a:lnTo>
                    <a:pt x="1050023" y="67591"/>
                  </a:lnTo>
                  <a:lnTo>
                    <a:pt x="1025918" y="64238"/>
                  </a:lnTo>
                  <a:close/>
                </a:path>
                <a:path w="1512570" h="324484">
                  <a:moveTo>
                    <a:pt x="1129728" y="25694"/>
                  </a:moveTo>
                  <a:lnTo>
                    <a:pt x="1111529" y="41848"/>
                  </a:lnTo>
                  <a:lnTo>
                    <a:pt x="1113256" y="43855"/>
                  </a:lnTo>
                  <a:lnTo>
                    <a:pt x="1117784" y="50104"/>
                  </a:lnTo>
                  <a:lnTo>
                    <a:pt x="1121189" y="56737"/>
                  </a:lnTo>
                  <a:lnTo>
                    <a:pt x="1123463" y="63730"/>
                  </a:lnTo>
                  <a:lnTo>
                    <a:pt x="1124597" y="71058"/>
                  </a:lnTo>
                  <a:lnTo>
                    <a:pt x="1148880" y="69242"/>
                  </a:lnTo>
                  <a:lnTo>
                    <a:pt x="1131912" y="28221"/>
                  </a:lnTo>
                  <a:lnTo>
                    <a:pt x="1131189" y="27357"/>
                  </a:lnTo>
                  <a:lnTo>
                    <a:pt x="1129728" y="25694"/>
                  </a:lnTo>
                  <a:close/>
                </a:path>
                <a:path w="1512570" h="324484">
                  <a:moveTo>
                    <a:pt x="1076169" y="0"/>
                  </a:moveTo>
                  <a:lnTo>
                    <a:pt x="1063820" y="3547"/>
                  </a:lnTo>
                  <a:lnTo>
                    <a:pt x="1052488" y="10649"/>
                  </a:lnTo>
                  <a:lnTo>
                    <a:pt x="1042581" y="21122"/>
                  </a:lnTo>
                  <a:lnTo>
                    <a:pt x="1062062" y="35714"/>
                  </a:lnTo>
                  <a:lnTo>
                    <a:pt x="1066134" y="31059"/>
                  </a:lnTo>
                  <a:lnTo>
                    <a:pt x="1071364" y="26991"/>
                  </a:lnTo>
                  <a:lnTo>
                    <a:pt x="1077734" y="24411"/>
                  </a:lnTo>
                  <a:lnTo>
                    <a:pt x="1085227" y="24221"/>
                  </a:lnTo>
                  <a:lnTo>
                    <a:pt x="1089126" y="192"/>
                  </a:lnTo>
                  <a:lnTo>
                    <a:pt x="1076169" y="0"/>
                  </a:lnTo>
                  <a:close/>
                </a:path>
              </a:pathLst>
            </a:custGeom>
            <a:solidFill>
              <a:srgbClr val="E8BF6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5" name="object 85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70</a:t>
            </a:r>
            <a:endParaRPr sz="100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71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9048853" y="402192"/>
            <a:ext cx="154876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F16D93"/>
                </a:solidFill>
                <a:latin typeface="SimSun"/>
                <a:cs typeface="SimSun"/>
              </a:rPr>
              <a:t>請不要忘了我的權利</a:t>
            </a:r>
            <a:endParaRPr sz="1300">
              <a:latin typeface="SimSun"/>
              <a:cs typeface="SimSu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6084001" y="6351005"/>
              <a:ext cx="914400" cy="0"/>
            </a:xfrm>
            <a:custGeom>
              <a:avLst/>
              <a:gdLst/>
              <a:ahLst/>
              <a:cxnLst/>
              <a:rect l="l" t="t" r="r" b="b"/>
              <a:pathLst>
                <a:path w="914400" h="0">
                  <a:moveTo>
                    <a:pt x="0" y="0"/>
                  </a:moveTo>
                  <a:lnTo>
                    <a:pt x="914400" y="0"/>
                  </a:lnTo>
                </a:path>
              </a:pathLst>
            </a:custGeom>
            <a:ln w="1270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0" name="object 70"/>
          <p:cNvSpPr txBox="1"/>
          <p:nvPr/>
        </p:nvSpPr>
        <p:spPr>
          <a:xfrm>
            <a:off x="6070564" y="1004636"/>
            <a:ext cx="4281170" cy="16992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F16D93"/>
                </a:solidFill>
                <a:latin typeface="MS UI Gothic"/>
                <a:cs typeface="MS UI Gothic"/>
              </a:rPr>
              <a:t>議題討論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7655">
              <a:lnSpc>
                <a:spcPct val="136400"/>
              </a:lnSpc>
              <a:spcBef>
                <a:spcPts val="575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障礙環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境及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設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概念越來越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普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從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樓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層的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調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整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礙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設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備的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採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購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硬體環境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及空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劃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都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是可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行的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方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試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想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小芯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想要就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園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除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硬體環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境的調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整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方式可協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小芯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或是行動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比較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不便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社區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施在台灣普遍可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且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因為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外 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形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功能都差不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多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此被冠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上了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罐頭遊具的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稱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號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罐頭遊具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除了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限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制身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障兒童使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對他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身心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展又有什麼樣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影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響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呢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72</a:t>
            </a:r>
            <a:endParaRPr sz="10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73</a:t>
            </a:r>
            <a:endParaRPr sz="10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044377" y="2960435"/>
            <a:ext cx="4367530" cy="26136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9370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F16D93"/>
                </a:solidFill>
                <a:latin typeface="MS UI Gothic"/>
                <a:cs typeface="MS UI Gothic"/>
              </a:rPr>
              <a:t>議題分析</a:t>
            </a:r>
            <a:endParaRPr sz="1500">
              <a:latin typeface="MS UI Gothic"/>
              <a:cs typeface="MS UI Gothic"/>
            </a:endParaRPr>
          </a:p>
          <a:p>
            <a:pPr algn="just" marL="38100" marR="30480" indent="287655">
              <a:lnSpc>
                <a:spcPct val="136400"/>
              </a:lnSpc>
              <a:spcBef>
                <a:spcPts val="575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障礙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為兒少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當中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最為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脆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群體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利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-262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419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闡明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禁止基於身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礙的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歧視行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baseline="2525" sz="1650" spc="-41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7008" sz="975" spc="-82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baseline="47008" sz="975" spc="-135">
                <a:solidFill>
                  <a:srgbClr val="231F20"/>
                </a:solidFill>
                <a:latin typeface="Verdana"/>
                <a:cs typeface="Verdana"/>
              </a:rPr>
              <a:t>6</a:t>
            </a:r>
            <a:r>
              <a:rPr dirty="0" baseline="2525" sz="1650" spc="-25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baseline="2525" sz="1650" spc="-97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》 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8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明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文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障身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障礙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兒童的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需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求</a:t>
            </a:r>
            <a:r>
              <a:rPr dirty="0" baseline="2525" sz="1650" spc="-37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7008" sz="975" spc="-75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baseline="47008" sz="975" spc="-127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從案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故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芯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小自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公園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戲受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排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擠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大至獲得適當教育資源所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面臨的重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重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難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不難理解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麼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障礙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兒少需要特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別的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律保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但這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不代表身心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礙兒童在實現權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利的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有所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而是社會群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體應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識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類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多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樣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思考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們應當要如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何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做才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使所有兒童都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自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-20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平等地享有所有權利與資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源</a:t>
            </a:r>
            <a:r>
              <a:rPr dirty="0" sz="1100" spc="-2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兒童權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委員會所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指出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335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障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礙並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非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礙本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而是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礙兒童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在日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常生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活中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所遇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種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文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觀念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和實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際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礙之總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baseline="42735" sz="975" spc="-82">
                <a:solidFill>
                  <a:srgbClr val="231F20"/>
                </a:solidFill>
                <a:latin typeface="Verdana"/>
                <a:cs typeface="Verdana"/>
              </a:rPr>
              <a:t>38</a:t>
            </a:r>
            <a:endParaRPr baseline="42735" sz="975">
              <a:latin typeface="Verdana"/>
              <a:cs typeface="Verdana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069912" y="5790808"/>
            <a:ext cx="4279900" cy="4686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282575">
              <a:lnSpc>
                <a:spcPct val="132200"/>
              </a:lnSpc>
              <a:spcBef>
                <a:spcPts val="100"/>
              </a:spcBef>
            </a:pP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9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要求締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確保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所有兒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均能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平等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地享有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約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保障的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童不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會因為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障礙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失去任何權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包括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教育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071046" y="6354561"/>
            <a:ext cx="2230120" cy="401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73990" indent="-161925">
              <a:lnSpc>
                <a:spcPct val="100000"/>
              </a:lnSpc>
              <a:spcBef>
                <a:spcPts val="100"/>
              </a:spcBef>
              <a:buFont typeface="Verdana"/>
              <a:buAutoNum type="arabicPlain" startAt="36"/>
              <a:tabLst>
                <a:tab pos="174625" algn="l"/>
              </a:tabLst>
            </a:pP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兒童權利委員會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號一般性意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15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3472" sz="1200">
              <a:latin typeface="SimSun"/>
              <a:cs typeface="SimSun"/>
            </a:endParaRPr>
          </a:p>
          <a:p>
            <a:pPr marL="173990" indent="-161925">
              <a:lnSpc>
                <a:spcPct val="100000"/>
              </a:lnSpc>
              <a:spcBef>
                <a:spcPts val="40"/>
              </a:spcBef>
              <a:buFont typeface="Verdana"/>
              <a:buAutoNum type="arabicPlain" startAt="36"/>
              <a:tabLst>
                <a:tab pos="174625" algn="l"/>
              </a:tabLst>
            </a:pP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兒童權利委員會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號一般性意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15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3472" sz="1200">
              <a:latin typeface="SimSun"/>
              <a:cs typeface="SimSun"/>
            </a:endParaRPr>
          </a:p>
          <a:p>
            <a:pPr marL="173990" indent="-161925">
              <a:lnSpc>
                <a:spcPct val="100000"/>
              </a:lnSpc>
              <a:spcBef>
                <a:spcPts val="40"/>
              </a:spcBef>
              <a:buFont typeface="Verdana"/>
              <a:buAutoNum type="arabicPlain" startAt="36"/>
              <a:tabLst>
                <a:tab pos="174625" algn="l"/>
              </a:tabLst>
            </a:pP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兒童權利委員會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號一般性意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9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15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3472" sz="12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69232" y="1004636"/>
            <a:ext cx="4315460" cy="19278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F16D93"/>
                </a:solidFill>
                <a:latin typeface="MS UI Gothic"/>
                <a:cs typeface="MS UI Gothic"/>
              </a:rPr>
              <a:t>案例故事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8925">
              <a:lnSpc>
                <a:spcPct val="135700"/>
              </a:lnSpc>
              <a:spcBef>
                <a:spcPts val="640"/>
              </a:spcBef>
            </a:pP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芯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歲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幼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媽媽懷孕過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程中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早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產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週生下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她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也因為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腦部缺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氧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醫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診斷她為腦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性麻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痺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領有身心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礙第七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類中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度證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明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-54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歲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就開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始銜接早療服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芯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知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理解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能力與生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活自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都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有明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顯進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步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能自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餐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廁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也可以主動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學打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招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呼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互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但因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著腦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性麻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痺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導致她的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雙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腳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旋較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嚴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行走時需要綁外轉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帶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-54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目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前可使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後拉式助行器行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走</a:t>
            </a:r>
            <a:r>
              <a:rPr dirty="0" sz="1100" spc="-27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亦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可自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行使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助行器移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27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轉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換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位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置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空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669472" y="3135238"/>
            <a:ext cx="4281170" cy="1397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8925">
              <a:lnSpc>
                <a:spcPct val="136400"/>
              </a:lnSpc>
              <a:spcBef>
                <a:spcPts val="100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芯因為需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要使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行器行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期在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轉銜過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參訪私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立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園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常常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碰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到很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多的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軟釘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子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第一間園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所告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訴媽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媽和社工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園所 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專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設的無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障礙廁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浴廁也沒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安裝扶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手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不希望小芯來就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讀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。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另一間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園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告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訴媽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媽小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芯的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班級在二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樓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她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因為行動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便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不建議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小芯來就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讀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第三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所聽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小芯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腦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性麻痺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幼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後續也可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能需要 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申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請鑑定及特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教育巡迴輔導資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源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便直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接回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絕媽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媽的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參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訪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670646" y="4735438"/>
            <a:ext cx="4280535" cy="1397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7655">
              <a:lnSpc>
                <a:spcPct val="136400"/>
              </a:lnSpc>
              <a:spcBef>
                <a:spcPts val="100"/>
              </a:spcBef>
            </a:pP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小芯也委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屈地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告訴社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工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阿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姨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媽媽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帶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我去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公園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玩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很多人都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我不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好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芯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因為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走路比較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慢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肢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肉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也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比較沒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氣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在玩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遊樂設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通常需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要較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長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時間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預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備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卻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因此常常受到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其他大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小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朋友的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排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擠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甚至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告訴媽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媽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知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道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她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走路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方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便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就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不要在這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麼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多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人的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候出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來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玩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像這樣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歧視言行發生過太多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次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讓小芯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媽媽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常常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感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難過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9048853" y="402192"/>
            <a:ext cx="154876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F16D93"/>
                </a:solidFill>
                <a:latin typeface="SimSun"/>
                <a:cs typeface="SimSun"/>
              </a:rPr>
              <a:t>請不要忘了我的權利</a:t>
            </a:r>
            <a:endParaRPr sz="1300">
              <a:latin typeface="SimSun"/>
              <a:cs typeface="SimSu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/>
            <p:cNvSpPr/>
            <p:nvPr/>
          </p:nvSpPr>
          <p:spPr>
            <a:xfrm>
              <a:off x="684000" y="5462005"/>
              <a:ext cx="914400" cy="0"/>
            </a:xfrm>
            <a:custGeom>
              <a:avLst/>
              <a:gdLst/>
              <a:ahLst/>
              <a:cxnLst/>
              <a:rect l="l" t="t" r="r" b="b"/>
              <a:pathLst>
                <a:path w="914400" h="0">
                  <a:moveTo>
                    <a:pt x="0" y="0"/>
                  </a:moveTo>
                  <a:lnTo>
                    <a:pt x="914400" y="0"/>
                  </a:lnTo>
                </a:path>
              </a:pathLst>
            </a:custGeom>
            <a:ln w="1270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4" name="object 94"/>
          <p:cNvSpPr txBox="1"/>
          <p:nvPr/>
        </p:nvSpPr>
        <p:spPr>
          <a:xfrm>
            <a:off x="644433" y="957773"/>
            <a:ext cx="4331970" cy="2761615"/>
          </a:xfrm>
          <a:prstGeom prst="rect">
            <a:avLst/>
          </a:prstGeom>
        </p:spPr>
        <p:txBody>
          <a:bodyPr wrap="square" lIns="0" tIns="73660" rIns="0" bIns="0" rtlCol="0" vert="horz">
            <a:spAutoFit/>
          </a:bodyPr>
          <a:lstStyle/>
          <a:p>
            <a:pPr algn="just" marL="38735">
              <a:lnSpc>
                <a:spcPct val="100000"/>
              </a:lnSpc>
              <a:spcBef>
                <a:spcPts val="580"/>
              </a:spcBef>
            </a:pP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遊戲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⋯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⋯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baseline="2525" sz="1650" spc="-52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特殊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教育法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9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也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明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文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禁止學校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endParaRPr baseline="2525" sz="1650">
              <a:latin typeface="SimSun"/>
              <a:cs typeface="SimSun"/>
            </a:endParaRPr>
          </a:p>
          <a:p>
            <a:pPr algn="just" marL="38100" marR="30480" indent="635">
              <a:lnSpc>
                <a:spcPct val="135900"/>
              </a:lnSpc>
              <a:spcBef>
                <a:spcPts val="5"/>
              </a:spcBef>
            </a:pP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礙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拒絕學生入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baseline="2525" sz="1650" spc="-25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 spc="-82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礙者權益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7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sz="11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更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進一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步規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各級學校對於經政府鑑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安置入學或依各級學校入學方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入學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之身心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障礙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不得以身心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礙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尚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未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設置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適當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施或其他理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拒絕其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入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缺乏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適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當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的特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教育資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源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支持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性服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務而導致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障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礙兒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受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教育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權受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限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也是公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所禁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止的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視問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25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75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baseline="42735" sz="975" spc="-127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1100" spc="-17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特殊 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教育法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8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條中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也要求幼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園及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各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級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學校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應主動或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依申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請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掘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具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殊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教育需求之學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⋯⋯，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依前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規定鑑定後予以安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置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並提供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殊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教育及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關服務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措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因此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中的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小芯要從早療機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銜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學前教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所以硬體設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施的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足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是不願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意申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請鑑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及特殊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育巡迴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輔導資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源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而拒絕小芯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入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可能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違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關法律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芯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因為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身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障而教育權被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剝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奪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也是公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所禁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止的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歧視行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645142" y="3922717"/>
            <a:ext cx="4330065" cy="1168400"/>
          </a:xfrm>
          <a:prstGeom prst="rect">
            <a:avLst/>
          </a:prstGeom>
        </p:spPr>
        <p:txBody>
          <a:bodyPr wrap="square" lIns="0" tIns="30480" rIns="0" bIns="0" rtlCol="0" vert="horz">
            <a:spAutoFit/>
          </a:bodyPr>
          <a:lstStyle/>
          <a:p>
            <a:pPr algn="just" marL="38100" marR="31115" indent="287655">
              <a:lnSpc>
                <a:spcPts val="1800"/>
              </a:lnSpc>
              <a:spcBef>
                <a:spcPts val="240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從案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故事來分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析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使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教育資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源平等地適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所有兒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園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所可以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硬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體設備上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進行調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整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為既有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建築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物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當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因應身障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兒童教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需求進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合理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調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整</a:t>
            </a:r>
            <a:r>
              <a:rPr dirty="0" sz="1100" spc="-25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89">
                <a:solidFill>
                  <a:srgbClr val="231F20"/>
                </a:solidFill>
                <a:latin typeface="Verdana"/>
                <a:cs typeface="Verdana"/>
              </a:rPr>
              <a:t>40</a:t>
            </a:r>
            <a:r>
              <a:rPr dirty="0" baseline="42735" sz="975">
                <a:solidFill>
                  <a:srgbClr val="231F20"/>
                </a:solidFill>
                <a:latin typeface="Verdana"/>
                <a:cs typeface="Verdana"/>
              </a:rPr>
              <a:t>   </a:t>
            </a:r>
            <a:r>
              <a:rPr dirty="0" baseline="42735" sz="975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彈性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調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整教育場所及實施方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亦</a:t>
            </a:r>
            <a:endParaRPr sz="1100">
              <a:latin typeface="SimSun"/>
              <a:cs typeface="SimSun"/>
            </a:endParaRPr>
          </a:p>
          <a:p>
            <a:pPr algn="ctr" marR="451484">
              <a:lnSpc>
                <a:spcPts val="130"/>
              </a:lnSpc>
            </a:pPr>
            <a:r>
              <a:rPr dirty="0" sz="650" spc="-50">
                <a:solidFill>
                  <a:srgbClr val="231F20"/>
                </a:solidFill>
                <a:latin typeface="Verdana"/>
                <a:cs typeface="Verdana"/>
              </a:rPr>
              <a:t>41</a:t>
            </a:r>
            <a:endParaRPr sz="650">
              <a:latin typeface="Verdana"/>
              <a:cs typeface="Verdana"/>
            </a:endParaRPr>
          </a:p>
          <a:p>
            <a:pPr marL="38100" marR="30480" indent="-635">
              <a:lnSpc>
                <a:spcPts val="1800"/>
              </a:lnSpc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可申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輔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具或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替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代方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改善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障礙環境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設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校是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新建或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增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建建築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依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據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建築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技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術規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則無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障礙建築物規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範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皆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670883" y="5465561"/>
            <a:ext cx="4303395" cy="1290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73990" indent="-161925">
              <a:lnSpc>
                <a:spcPct val="100000"/>
              </a:lnSpc>
              <a:spcBef>
                <a:spcPts val="100"/>
              </a:spcBef>
              <a:buFont typeface="Verdana"/>
              <a:buAutoNum type="arabicPlain" startAt="39"/>
              <a:tabLst>
                <a:tab pos="174625" algn="l"/>
              </a:tabLst>
            </a:pP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兒童權利委員會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號一般性意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15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3472" sz="1200">
              <a:latin typeface="SimSun"/>
              <a:cs typeface="SimSun"/>
            </a:endParaRPr>
          </a:p>
          <a:p>
            <a:pPr algn="just" marL="174625" marR="33655" indent="-162560">
              <a:lnSpc>
                <a:spcPct val="102099"/>
              </a:lnSpc>
              <a:spcBef>
                <a:spcPts val="20"/>
              </a:spcBef>
              <a:buFont typeface="Verdana"/>
              <a:buAutoNum type="arabicPlain" startAt="39"/>
              <a:tabLst>
                <a:tab pos="174625" algn="l"/>
              </a:tabLst>
            </a:pPr>
            <a:r>
              <a:rPr dirty="0" baseline="3472" sz="1200" spc="3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baseline="3472" sz="1200" spc="30">
                <a:solidFill>
                  <a:srgbClr val="231F20"/>
                </a:solidFill>
                <a:latin typeface="SimSun"/>
                <a:cs typeface="SimSun"/>
              </a:rPr>
              <a:t>障礙者權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3472" sz="1200" spc="3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7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3472" sz="1200" spc="-104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3472" sz="1200" spc="30">
                <a:solidFill>
                  <a:srgbClr val="231F20"/>
                </a:solidFill>
                <a:latin typeface="SimSun"/>
                <a:cs typeface="SimSun"/>
              </a:rPr>
              <a:t>合理之對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baseline="3472" sz="1200" spc="-195">
                <a:solidFill>
                  <a:srgbClr val="231F20"/>
                </a:solidFill>
                <a:latin typeface="SimSun"/>
                <a:cs typeface="SimSun"/>
              </a:rPr>
              <a:t>」：</a:t>
            </a:r>
            <a:r>
              <a:rPr dirty="0" baseline="3472" sz="1200" spc="-104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3472" sz="1200" spc="30">
                <a:solidFill>
                  <a:srgbClr val="231F20"/>
                </a:solidFill>
                <a:latin typeface="SimSun"/>
                <a:cs typeface="SimSun"/>
              </a:rPr>
              <a:t>根據具體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需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baseline="3472" sz="12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30">
                <a:solidFill>
                  <a:srgbClr val="231F20"/>
                </a:solidFill>
                <a:latin typeface="SimSun"/>
                <a:cs typeface="SimSun"/>
              </a:rPr>
              <a:t>在不造成過度或不當負擔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之 </a:t>
            </a:r>
            <a:r>
              <a:rPr dirty="0" sz="800" spc="30">
                <a:solidFill>
                  <a:srgbClr val="231F20"/>
                </a:solidFill>
                <a:latin typeface="SimSun"/>
                <a:cs typeface="SimSun"/>
              </a:rPr>
              <a:t>情況</a:t>
            </a:r>
            <a:r>
              <a:rPr dirty="0" sz="800" spc="-20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800" spc="-7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30">
                <a:solidFill>
                  <a:srgbClr val="231F20"/>
                </a:solidFill>
                <a:latin typeface="SimSun"/>
                <a:cs typeface="SimSun"/>
              </a:rPr>
              <a:t>進行必要及適當</a:t>
            </a:r>
            <a:r>
              <a:rPr dirty="0" sz="800" spc="3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800" spc="30">
                <a:solidFill>
                  <a:srgbClr val="231F20"/>
                </a:solidFill>
                <a:latin typeface="SimSun"/>
                <a:cs typeface="SimSun"/>
              </a:rPr>
              <a:t>修</a:t>
            </a:r>
            <a:r>
              <a:rPr dirty="0" sz="800" spc="35">
                <a:solidFill>
                  <a:srgbClr val="231F20"/>
                </a:solidFill>
                <a:latin typeface="SimSun"/>
                <a:cs typeface="SimSun"/>
              </a:rPr>
              <a:t>改</a:t>
            </a:r>
            <a:r>
              <a:rPr dirty="0" sz="800" spc="30">
                <a:solidFill>
                  <a:srgbClr val="231F20"/>
                </a:solidFill>
                <a:latin typeface="SimSun"/>
                <a:cs typeface="SimSun"/>
              </a:rPr>
              <a:t>與調</a:t>
            </a:r>
            <a:r>
              <a:rPr dirty="0" sz="800" spc="-20">
                <a:solidFill>
                  <a:srgbClr val="231F20"/>
                </a:solidFill>
                <a:latin typeface="SimSun"/>
                <a:cs typeface="SimSun"/>
              </a:rPr>
              <a:t>整</a:t>
            </a:r>
            <a:r>
              <a:rPr dirty="0" sz="800" spc="-7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35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800" spc="30">
                <a:solidFill>
                  <a:srgbClr val="231F20"/>
                </a:solidFill>
                <a:latin typeface="SimSun"/>
                <a:cs typeface="SimSun"/>
              </a:rPr>
              <a:t>確保身心</a:t>
            </a:r>
            <a:r>
              <a:rPr dirty="0" sz="800" spc="35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800" spc="30">
                <a:solidFill>
                  <a:srgbClr val="231F20"/>
                </a:solidFill>
                <a:latin typeface="SimSun"/>
                <a:cs typeface="SimSun"/>
              </a:rPr>
              <a:t>礙者在與其他人平等</a:t>
            </a:r>
            <a:r>
              <a:rPr dirty="0" sz="800" spc="35">
                <a:solidFill>
                  <a:srgbClr val="231F20"/>
                </a:solidFill>
                <a:latin typeface="SimSun"/>
                <a:cs typeface="SimSun"/>
              </a:rPr>
              <a:t>基</a:t>
            </a:r>
            <a:r>
              <a:rPr dirty="0" sz="800" spc="30">
                <a:solidFill>
                  <a:srgbClr val="231F20"/>
                </a:solidFill>
                <a:latin typeface="SimSun"/>
                <a:cs typeface="SimSun"/>
              </a:rPr>
              <a:t>礎上享有</a:t>
            </a:r>
            <a:r>
              <a:rPr dirty="0" sz="800">
                <a:solidFill>
                  <a:srgbClr val="231F20"/>
                </a:solidFill>
                <a:latin typeface="SimSun"/>
                <a:cs typeface="SimSun"/>
              </a:rPr>
              <a:t>或 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行使所有人權及基</a:t>
            </a:r>
            <a:r>
              <a:rPr dirty="0" sz="800" spc="5">
                <a:solidFill>
                  <a:srgbClr val="231F20"/>
                </a:solidFill>
                <a:latin typeface="SimSun"/>
                <a:cs typeface="SimSun"/>
              </a:rPr>
              <a:t>本</a:t>
            </a:r>
            <a:r>
              <a:rPr dirty="0" sz="80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800" spc="-1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800" spc="-100">
                <a:solidFill>
                  <a:srgbClr val="231F20"/>
                </a:solidFill>
                <a:latin typeface="SimSun"/>
                <a:cs typeface="SimSun"/>
              </a:rPr>
              <a:t>。」</a:t>
            </a:r>
            <a:endParaRPr sz="800">
              <a:latin typeface="SimSun"/>
              <a:cs typeface="SimSun"/>
            </a:endParaRPr>
          </a:p>
          <a:p>
            <a:pPr algn="just" marL="173990" indent="-161925">
              <a:lnSpc>
                <a:spcPct val="100000"/>
              </a:lnSpc>
              <a:spcBef>
                <a:spcPts val="80"/>
              </a:spcBef>
              <a:buFont typeface="Verdana"/>
              <a:buAutoNum type="arabicPlain" startAt="39"/>
              <a:tabLst>
                <a:tab pos="174625" algn="l"/>
              </a:tabLst>
            </a:pP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政部營建</a:t>
            </a:r>
            <a:r>
              <a:rPr dirty="0" baseline="3472" sz="1200" spc="-322">
                <a:solidFill>
                  <a:srgbClr val="231F20"/>
                </a:solidFill>
                <a:latin typeface="SimSun"/>
                <a:cs typeface="SimSun"/>
              </a:rPr>
              <a:t>署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既有公共建築物無障礙設施替代改善計畫作業程序及認定原</a:t>
            </a:r>
            <a:r>
              <a:rPr dirty="0" baseline="3472" sz="1200" spc="-7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baseline="3472" sz="1200" spc="-442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baseline="3472" sz="1200" spc="165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點規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endParaRPr baseline="3472" sz="1200">
              <a:latin typeface="SimSun"/>
              <a:cs typeface="SimSun"/>
            </a:endParaRPr>
          </a:p>
          <a:p>
            <a:pPr algn="just" marL="174625" marR="30480">
              <a:lnSpc>
                <a:spcPct val="104200"/>
              </a:lnSpc>
            </a:pPr>
            <a:r>
              <a:rPr dirty="0" baseline="3472" sz="1200" spc="30">
                <a:solidFill>
                  <a:srgbClr val="231F20"/>
                </a:solidFill>
                <a:latin typeface="SimSun"/>
                <a:cs typeface="SimSun"/>
              </a:rPr>
              <a:t>樓地板面積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30">
                <a:solidFill>
                  <a:srgbClr val="231F20"/>
                </a:solidFill>
                <a:latin typeface="SimSun"/>
                <a:cs typeface="SimSun"/>
              </a:rPr>
              <a:t>平方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公尺以上之</a:t>
            </a:r>
            <a:r>
              <a:rPr dirty="0" baseline="3472" sz="1200" spc="30">
                <a:solidFill>
                  <a:srgbClr val="231F20"/>
                </a:solidFill>
                <a:latin typeface="SimSun"/>
                <a:cs typeface="SimSun"/>
              </a:rPr>
              <a:t>幼兒園應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設置</a:t>
            </a:r>
            <a:r>
              <a:rPr dirty="0" baseline="3472" sz="1200" spc="30">
                <a:solidFill>
                  <a:srgbClr val="231F20"/>
                </a:solidFill>
                <a:latin typeface="SimSun"/>
                <a:cs typeface="SimSun"/>
              </a:rPr>
              <a:t>每一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建造</a:t>
            </a:r>
            <a:r>
              <a:rPr dirty="0" baseline="3472" sz="1200" spc="30">
                <a:solidFill>
                  <a:srgbClr val="231F20"/>
                </a:solidFill>
                <a:latin typeface="SimSun"/>
                <a:cs typeface="SimSun"/>
              </a:rPr>
              <a:t>執照每幢至少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必</a:t>
            </a:r>
            <a:r>
              <a:rPr dirty="0" baseline="3472" sz="1200" spc="30">
                <a:solidFill>
                  <a:srgbClr val="231F20"/>
                </a:solidFill>
                <a:latin typeface="SimSun"/>
                <a:cs typeface="SimSun"/>
              </a:rPr>
              <a:t>須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設</a:t>
            </a:r>
            <a:r>
              <a:rPr dirty="0" baseline="3472" sz="1200" spc="30">
                <a:solidFill>
                  <a:srgbClr val="231F20"/>
                </a:solidFill>
                <a:latin typeface="SimSun"/>
                <a:cs typeface="SimSun"/>
              </a:rPr>
              <a:t>置一處室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外 </a:t>
            </a:r>
            <a:r>
              <a:rPr dirty="0" sz="800" spc="30">
                <a:solidFill>
                  <a:srgbClr val="231F20"/>
                </a:solidFill>
                <a:latin typeface="SimSun"/>
                <a:cs typeface="SimSun"/>
              </a:rPr>
              <a:t>通</a:t>
            </a:r>
            <a:r>
              <a:rPr dirty="0" sz="800" spc="-10">
                <a:solidFill>
                  <a:srgbClr val="231F20"/>
                </a:solidFill>
                <a:latin typeface="SimSun"/>
                <a:cs typeface="SimSun"/>
              </a:rPr>
              <a:t>路</a:t>
            </a:r>
            <a:r>
              <a:rPr dirty="0" sz="800" spc="-7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800" spc="30">
                <a:solidFill>
                  <a:srgbClr val="231F20"/>
                </a:solidFill>
                <a:latin typeface="SimSun"/>
                <a:cs typeface="SimSun"/>
              </a:rPr>
              <a:t>避難層坡道及扶</a:t>
            </a:r>
            <a:r>
              <a:rPr dirty="0" sz="800" spc="-15">
                <a:solidFill>
                  <a:srgbClr val="231F20"/>
                </a:solidFill>
                <a:latin typeface="SimSun"/>
                <a:cs typeface="SimSun"/>
              </a:rPr>
              <a:t>手</a:t>
            </a:r>
            <a:r>
              <a:rPr dirty="0" sz="800" spc="-7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800" spc="30">
                <a:solidFill>
                  <a:srgbClr val="231F20"/>
                </a:solidFill>
                <a:latin typeface="SimSun"/>
                <a:cs typeface="SimSun"/>
              </a:rPr>
              <a:t>避難</a:t>
            </a:r>
            <a:r>
              <a:rPr dirty="0" sz="800" spc="25">
                <a:solidFill>
                  <a:srgbClr val="231F20"/>
                </a:solidFill>
                <a:latin typeface="SimSun"/>
                <a:cs typeface="SimSun"/>
              </a:rPr>
              <a:t>層出入</a:t>
            </a:r>
            <a:r>
              <a:rPr dirty="0" sz="800" spc="-20">
                <a:solidFill>
                  <a:srgbClr val="231F20"/>
                </a:solidFill>
                <a:latin typeface="SimSun"/>
                <a:cs typeface="SimSun"/>
              </a:rPr>
              <a:t>口</a:t>
            </a:r>
            <a:r>
              <a:rPr dirty="0" sz="800" spc="-7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800" spc="25">
                <a:solidFill>
                  <a:srgbClr val="231F20"/>
                </a:solidFill>
                <a:latin typeface="SimSun"/>
                <a:cs typeface="SimSun"/>
              </a:rPr>
              <a:t>室內出入</a:t>
            </a:r>
            <a:r>
              <a:rPr dirty="0" sz="800" spc="-20">
                <a:solidFill>
                  <a:srgbClr val="231F20"/>
                </a:solidFill>
                <a:latin typeface="SimSun"/>
                <a:cs typeface="SimSun"/>
              </a:rPr>
              <a:t>口</a:t>
            </a:r>
            <a:r>
              <a:rPr dirty="0" sz="800" spc="-7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800" spc="25">
                <a:solidFill>
                  <a:srgbClr val="231F20"/>
                </a:solidFill>
                <a:latin typeface="SimSun"/>
                <a:cs typeface="SimSun"/>
              </a:rPr>
              <a:t>室內</a:t>
            </a:r>
            <a:r>
              <a:rPr dirty="0" sz="800" spc="30">
                <a:solidFill>
                  <a:srgbClr val="231F20"/>
                </a:solidFill>
                <a:latin typeface="SimSun"/>
                <a:cs typeface="SimSun"/>
              </a:rPr>
              <a:t>通路走</a:t>
            </a:r>
            <a:r>
              <a:rPr dirty="0" sz="800" spc="-15">
                <a:solidFill>
                  <a:srgbClr val="231F20"/>
                </a:solidFill>
                <a:latin typeface="SimSun"/>
                <a:cs typeface="SimSun"/>
              </a:rPr>
              <a:t>廊</a:t>
            </a:r>
            <a:r>
              <a:rPr dirty="0" sz="800" spc="-7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800" spc="30">
                <a:solidFill>
                  <a:srgbClr val="231F20"/>
                </a:solidFill>
                <a:latin typeface="SimSun"/>
                <a:cs typeface="SimSun"/>
              </a:rPr>
              <a:t>樓</a:t>
            </a:r>
            <a:r>
              <a:rPr dirty="0" sz="800" spc="-15">
                <a:solidFill>
                  <a:srgbClr val="231F20"/>
                </a:solidFill>
                <a:latin typeface="SimSun"/>
                <a:cs typeface="SimSun"/>
              </a:rPr>
              <a:t>梯</a:t>
            </a:r>
            <a:r>
              <a:rPr dirty="0" sz="800" spc="-7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800" spc="25">
                <a:solidFill>
                  <a:srgbClr val="231F20"/>
                </a:solidFill>
                <a:latin typeface="SimSun"/>
                <a:cs typeface="SimSun"/>
              </a:rPr>
              <a:t>昇</a:t>
            </a:r>
            <a:r>
              <a:rPr dirty="0" sz="800" spc="30">
                <a:solidFill>
                  <a:srgbClr val="231F20"/>
                </a:solidFill>
                <a:latin typeface="SimSun"/>
                <a:cs typeface="SimSun"/>
              </a:rPr>
              <a:t>降設</a:t>
            </a:r>
            <a:r>
              <a:rPr dirty="0" sz="800" spc="-15">
                <a:solidFill>
                  <a:srgbClr val="231F20"/>
                </a:solidFill>
                <a:latin typeface="SimSun"/>
                <a:cs typeface="SimSun"/>
              </a:rPr>
              <a:t>備</a:t>
            </a:r>
            <a:r>
              <a:rPr dirty="0" sz="800" spc="-60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廁所盥洗</a:t>
            </a:r>
            <a:r>
              <a:rPr dirty="0" baseline="3472" sz="1200" spc="-22">
                <a:solidFill>
                  <a:srgbClr val="231F20"/>
                </a:solidFill>
                <a:latin typeface="SimSun"/>
                <a:cs typeface="SimSun"/>
              </a:rPr>
              <a:t>室</a:t>
            </a:r>
            <a:r>
              <a:rPr dirty="0" baseline="3472" sz="1200" spc="-13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停車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空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間等無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礙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設</a:t>
            </a:r>
            <a:r>
              <a:rPr dirty="0" baseline="3472" sz="1200" spc="-15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baseline="3472" sz="1200" spc="-13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如幼兒園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僅位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baseline="3472" sz="1200" spc="-27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樓免附設昇降設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備</a:t>
            </a:r>
            <a:r>
              <a:rPr dirty="0" baseline="3472" sz="1200" spc="-142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若為樓層建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築</a:t>
            </a:r>
            <a:endParaRPr baseline="3472" sz="1200">
              <a:latin typeface="SimSun"/>
              <a:cs typeface="SimSun"/>
            </a:endParaRPr>
          </a:p>
          <a:p>
            <a:pPr algn="just" marL="174625">
              <a:lnSpc>
                <a:spcPct val="100000"/>
              </a:lnSpc>
              <a:spcBef>
                <a:spcPts val="40"/>
              </a:spcBef>
            </a:pP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仍</a:t>
            </a:r>
            <a:r>
              <a:rPr dirty="0" baseline="3472" sz="1200" spc="44">
                <a:solidFill>
                  <a:srgbClr val="231F20"/>
                </a:solidFill>
                <a:latin typeface="SimSun"/>
                <a:cs typeface="SimSun"/>
              </a:rPr>
              <a:t>應依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規定</a:t>
            </a:r>
            <a:r>
              <a:rPr dirty="0" baseline="3472" sz="1200" spc="44">
                <a:solidFill>
                  <a:srgbClr val="231F20"/>
                </a:solidFill>
                <a:latin typeface="SimSun"/>
                <a:cs typeface="SimSun"/>
              </a:rPr>
              <a:t>檢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討昇</a:t>
            </a:r>
            <a:r>
              <a:rPr dirty="0" baseline="3472" sz="1200" spc="44">
                <a:solidFill>
                  <a:srgbClr val="231F20"/>
                </a:solidFill>
                <a:latin typeface="SimSun"/>
                <a:cs typeface="SimSun"/>
              </a:rPr>
              <a:t>降設備改</a:t>
            </a:r>
            <a:r>
              <a:rPr dirty="0" baseline="3472" sz="1200" spc="-15">
                <a:solidFill>
                  <a:srgbClr val="231F20"/>
                </a:solidFill>
                <a:latin typeface="SimSun"/>
                <a:cs typeface="SimSun"/>
              </a:rPr>
              <a:t>善</a:t>
            </a:r>
            <a:r>
              <a:rPr dirty="0" baseline="3472" sz="1200" spc="-112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baseline="3472" sz="1200" spc="44">
                <a:solidFill>
                  <a:srgbClr val="231F20"/>
                </a:solidFill>
                <a:latin typeface="SimSun"/>
                <a:cs typeface="SimSun"/>
              </a:rPr>
              <a:t>設置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baseline="3472" sz="1200" spc="44">
                <a:solidFill>
                  <a:srgbClr val="231F20"/>
                </a:solidFill>
                <a:latin typeface="SimSun"/>
                <a:cs typeface="SimSun"/>
              </a:rPr>
              <a:t>障礙設施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確有困</a:t>
            </a:r>
            <a:r>
              <a:rPr dirty="0" baseline="3472" sz="1200" spc="44">
                <a:solidFill>
                  <a:srgbClr val="231F20"/>
                </a:solidFill>
                <a:latin typeface="SimSun"/>
                <a:cs typeface="SimSun"/>
              </a:rPr>
              <a:t>難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44">
                <a:solidFill>
                  <a:srgbClr val="231F20"/>
                </a:solidFill>
                <a:latin typeface="SimSun"/>
                <a:cs typeface="SimSun"/>
              </a:rPr>
              <a:t>得依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本</a:t>
            </a:r>
            <a:r>
              <a:rPr dirty="0" baseline="3472" sz="1200" spc="44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定原則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7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endParaRPr sz="800">
              <a:latin typeface="Verdana"/>
              <a:cs typeface="Verdana"/>
            </a:endParaRPr>
          </a:p>
          <a:p>
            <a:pPr algn="just" marL="174625">
              <a:lnSpc>
                <a:spcPct val="100000"/>
              </a:lnSpc>
              <a:spcBef>
                <a:spcPts val="40"/>
              </a:spcBef>
            </a:pP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點或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點規定辦</a:t>
            </a:r>
            <a:r>
              <a:rPr dirty="0" baseline="3472" sz="1200" spc="-15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3472" sz="1200">
              <a:latin typeface="SimSun"/>
              <a:cs typeface="SimSun"/>
            </a:endParaRPr>
          </a:p>
        </p:txBody>
      </p:sp>
      <p:pic>
        <p:nvPicPr>
          <p:cNvPr id="97" name="object 9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850278" y="2730004"/>
            <a:ext cx="4794899" cy="3332553"/>
          </a:xfrm>
          <a:prstGeom prst="rect">
            <a:avLst/>
          </a:prstGeom>
        </p:spPr>
      </p:pic>
      <p:sp>
        <p:nvSpPr>
          <p:cNvPr id="98" name="object 98"/>
          <p:cNvSpPr txBox="1"/>
          <p:nvPr/>
        </p:nvSpPr>
        <p:spPr>
          <a:xfrm>
            <a:off x="6045127" y="950839"/>
            <a:ext cx="4326255" cy="1168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38100" marR="30480">
              <a:lnSpc>
                <a:spcPct val="136400"/>
              </a:lnSpc>
              <a:spcBef>
                <a:spcPts val="100"/>
              </a:spcBef>
            </a:pP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依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規定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設置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礙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設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-25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75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baseline="42735" sz="975" spc="-127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在實現身心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礙兒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童的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教育權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進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入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教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系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統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使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教育資源是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最低標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何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在教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學過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提供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個別化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教學方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搭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配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適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當的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材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設備和輔助教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具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提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升兒少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我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其權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尊嚴受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到同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自立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⋯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⋯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更是確保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權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有效落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實的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點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74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75</a:t>
            </a:r>
            <a:endParaRPr sz="1000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6352973" y="2390333"/>
            <a:ext cx="399224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baseline="2525" sz="1650" spc="-89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7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特別保障兒童享有休息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和休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閒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從事遊戲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娛</a:t>
            </a:r>
            <a:endParaRPr baseline="2525" sz="1650">
              <a:latin typeface="SimSun"/>
              <a:cs typeface="SimSun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6070884" y="6085321"/>
            <a:ext cx="4276725" cy="66548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80"/>
              </a:spcBef>
              <a:tabLst>
                <a:tab pos="927100" algn="l"/>
              </a:tabLst>
            </a:pPr>
            <a:r>
              <a:rPr dirty="0" u="sng" sz="80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	</a:t>
            </a:r>
            <a:endParaRPr sz="800">
              <a:latin typeface="Times New Roman"/>
              <a:cs typeface="Times New Roman"/>
            </a:endParaRPr>
          </a:p>
          <a:p>
            <a:pPr algn="just" marL="173990" marR="5080" indent="-161925">
              <a:lnSpc>
                <a:spcPct val="102800"/>
              </a:lnSpc>
              <a:spcBef>
                <a:spcPts val="50"/>
              </a:spcBef>
            </a:pP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42</a:t>
            </a:r>
            <a:r>
              <a:rPr dirty="0" baseline="3472" sz="1200" spc="-89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3472" sz="1200" spc="30">
                <a:solidFill>
                  <a:srgbClr val="231F20"/>
                </a:solidFill>
                <a:latin typeface="SimSun"/>
                <a:cs typeface="SimSun"/>
              </a:rPr>
              <a:t>建築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技</a:t>
            </a:r>
            <a:r>
              <a:rPr dirty="0" baseline="3472" sz="1200" spc="30">
                <a:solidFill>
                  <a:srgbClr val="231F20"/>
                </a:solidFill>
                <a:latin typeface="SimSun"/>
                <a:cs typeface="SimSun"/>
              </a:rPr>
              <a:t>術規則無障礙建築物規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範</a:t>
            </a:r>
            <a:r>
              <a:rPr dirty="0" baseline="3472" sz="1200" spc="-142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明</a:t>
            </a:r>
            <a:r>
              <a:rPr dirty="0" baseline="3472" sz="1200" spc="30">
                <a:solidFill>
                  <a:srgbClr val="231F20"/>
                </a:solidFill>
                <a:latin typeface="SimSun"/>
                <a:cs typeface="SimSun"/>
              </a:rPr>
              <a:t>訂新</a:t>
            </a:r>
            <a:r>
              <a:rPr dirty="0" baseline="3472" sz="1200" spc="-22">
                <a:solidFill>
                  <a:srgbClr val="231F20"/>
                </a:solidFill>
                <a:latin typeface="SimSun"/>
                <a:cs typeface="SimSun"/>
              </a:rPr>
              <a:t>建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3472" sz="1200" spc="30">
                <a:solidFill>
                  <a:srgbClr val="231F20"/>
                </a:solidFill>
                <a:latin typeface="SimSun"/>
                <a:cs typeface="SimSun"/>
              </a:rPr>
              <a:t>增建之公共與非公共建築物均須設置無障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礙 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設</a:t>
            </a:r>
            <a:r>
              <a:rPr dirty="0" sz="800" spc="-20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8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且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礙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通路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應通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達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空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間及無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礙樓</a:t>
            </a:r>
            <a:r>
              <a:rPr dirty="0" sz="800" spc="-15">
                <a:solidFill>
                  <a:srgbClr val="231F20"/>
                </a:solidFill>
                <a:latin typeface="SimSun"/>
                <a:cs typeface="SimSun"/>
              </a:rPr>
              <a:t>梯</a:t>
            </a:r>
            <a:r>
              <a:rPr dirty="0" sz="8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礙廁所盥洗</a:t>
            </a:r>
            <a:r>
              <a:rPr dirty="0" sz="800" spc="-15">
                <a:solidFill>
                  <a:srgbClr val="231F20"/>
                </a:solidFill>
                <a:latin typeface="SimSun"/>
                <a:cs typeface="SimSun"/>
              </a:rPr>
              <a:t>室</a:t>
            </a:r>
            <a:r>
              <a:rPr dirty="0" sz="8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礙浴</a:t>
            </a:r>
            <a:r>
              <a:rPr dirty="0" sz="800" spc="-15">
                <a:solidFill>
                  <a:srgbClr val="231F20"/>
                </a:solidFill>
                <a:latin typeface="SimSun"/>
                <a:cs typeface="SimSun"/>
              </a:rPr>
              <a:t>室</a:t>
            </a:r>
            <a:r>
              <a:rPr dirty="0" sz="8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輪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椅</a:t>
            </a:r>
            <a:r>
              <a:rPr dirty="0" sz="800">
                <a:solidFill>
                  <a:srgbClr val="231F20"/>
                </a:solidFill>
                <a:latin typeface="SimSun"/>
                <a:cs typeface="SimSun"/>
              </a:rPr>
              <a:t>觀 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眾席</a:t>
            </a:r>
            <a:r>
              <a:rPr dirty="0" sz="800" spc="-10">
                <a:solidFill>
                  <a:srgbClr val="231F20"/>
                </a:solidFill>
                <a:latin typeface="SimSun"/>
                <a:cs typeface="SimSun"/>
              </a:rPr>
              <a:t>位</a:t>
            </a:r>
            <a:r>
              <a:rPr dirty="0" sz="8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礙停車</a:t>
            </a:r>
            <a:r>
              <a:rPr dirty="0" sz="800" spc="-10">
                <a:solidFill>
                  <a:srgbClr val="231F20"/>
                </a:solidFill>
                <a:latin typeface="SimSun"/>
                <a:cs typeface="SimSun"/>
              </a:rPr>
              <a:t>位</a:t>
            </a:r>
            <a:r>
              <a:rPr dirty="0" sz="8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礙客</a:t>
            </a:r>
            <a:r>
              <a:rPr dirty="0" sz="800" spc="-20">
                <a:solidFill>
                  <a:srgbClr val="231F20"/>
                </a:solidFill>
                <a:latin typeface="SimSun"/>
                <a:cs typeface="SimSun"/>
              </a:rPr>
              <a:t>房</a:t>
            </a:r>
            <a:r>
              <a:rPr dirty="0" sz="800" spc="-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至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於各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項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設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施設計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sz="800" spc="-20">
                <a:solidFill>
                  <a:srgbClr val="231F20"/>
                </a:solidFill>
                <a:latin typeface="SimSun"/>
                <a:cs typeface="SimSun"/>
              </a:rPr>
              <a:t>範</a:t>
            </a:r>
            <a:r>
              <a:rPr dirty="0" sz="8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於建築物無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礙設施設計規 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範訂定</a:t>
            </a:r>
            <a:r>
              <a:rPr dirty="0" sz="800" spc="-2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8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800" spc="5">
                <a:solidFill>
                  <a:srgbClr val="231F20"/>
                </a:solidFill>
                <a:latin typeface="SimSun"/>
                <a:cs typeface="SimSun"/>
              </a:rPr>
              <a:t>朝向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全面無障礙化推</a:t>
            </a:r>
            <a:r>
              <a:rPr dirty="0" sz="800" spc="-15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800" spc="-8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800">
              <a:latin typeface="SimSun"/>
              <a:cs typeface="SimSun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1016615" cy="7776209"/>
          </a:xfrm>
          <a:custGeom>
            <a:avLst/>
            <a:gdLst/>
            <a:ahLst/>
            <a:cxnLst/>
            <a:rect l="l" t="t" r="r" b="b"/>
            <a:pathLst>
              <a:path w="11016615" h="7776209">
                <a:moveTo>
                  <a:pt x="11016005" y="0"/>
                </a:moveTo>
                <a:lnTo>
                  <a:pt x="0" y="0"/>
                </a:lnTo>
                <a:lnTo>
                  <a:pt x="0" y="7776006"/>
                </a:lnTo>
                <a:lnTo>
                  <a:pt x="11016005" y="7776006"/>
                </a:lnTo>
                <a:lnTo>
                  <a:pt x="11016005" y="0"/>
                </a:lnTo>
                <a:close/>
              </a:path>
            </a:pathLst>
          </a:custGeom>
          <a:solidFill>
            <a:srgbClr val="A7A9A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" name="object 3"/>
          <p:cNvGrpSpPr/>
          <p:nvPr/>
        </p:nvGrpSpPr>
        <p:grpSpPr>
          <a:xfrm>
            <a:off x="-3473" y="197789"/>
            <a:ext cx="11019790" cy="7220584"/>
            <a:chOff x="-3473" y="197789"/>
            <a:chExt cx="11019790" cy="7220584"/>
          </a:xfrm>
        </p:grpSpPr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5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7" name="object 67"/>
          <p:cNvSpPr txBox="1"/>
          <p:nvPr/>
        </p:nvSpPr>
        <p:spPr>
          <a:xfrm>
            <a:off x="6069853" y="1004636"/>
            <a:ext cx="4314190" cy="39852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R="25400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5895CF"/>
                </a:solidFill>
                <a:latin typeface="MS UI Gothic"/>
                <a:cs typeface="MS UI Gothic"/>
              </a:rPr>
              <a:t>署長序</a:t>
            </a:r>
            <a:endParaRPr sz="1500">
              <a:latin typeface="MS UI Gothic"/>
              <a:cs typeface="MS UI Gothic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850">
              <a:latin typeface="MS UI Gothic"/>
              <a:cs typeface="MS UI Gothic"/>
            </a:endParaRPr>
          </a:p>
          <a:p>
            <a:pPr algn="just" marL="12700" marR="38735" indent="282575">
              <a:lnSpc>
                <a:spcPct val="136400"/>
              </a:lnSpc>
            </a:pP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不歧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是兒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童權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四項一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般性原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則之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是一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項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要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人權概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念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權利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約及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他多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部人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約施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來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人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權意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識已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受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重視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並且逐步提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升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能識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著的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但歧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視可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能很隱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微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也可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能是最容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易被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忽略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因為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當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偏見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刻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板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象根深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柢 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固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可能不會意識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到自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己的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正在歧視他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少處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身心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都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還在發展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階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歧視對他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來說會造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更深遠嚴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重的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影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響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是兒少工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們更需要時刻反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思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暸解什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麼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是歧視與其對兒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少造成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影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響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50">
              <a:latin typeface="SimSun"/>
              <a:cs typeface="SimSun"/>
            </a:endParaRPr>
          </a:p>
          <a:p>
            <a:pPr algn="just" marL="13335" marR="38735" indent="287655">
              <a:lnSpc>
                <a:spcPct val="134300"/>
              </a:lnSpc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手冊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baseline="2525" sz="1650" spc="-38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提出兒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在生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活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中經常會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面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臨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透過分析討論及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提出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望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能協助不同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領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兒少專業工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理解歧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視的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情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並知道如何具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體回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400">
              <a:latin typeface="SimSun"/>
              <a:cs typeface="SimSun"/>
            </a:endParaRPr>
          </a:p>
          <a:p>
            <a:pPr marL="13335" marR="5080" indent="287655">
              <a:lnSpc>
                <a:spcPct val="136300"/>
              </a:lnSpc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期待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本手冊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為兒少工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重要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考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在與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相處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能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謹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記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不歧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9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-18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讓兒少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不受到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視的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真正落實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生活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271189" y="7444653"/>
            <a:ext cx="97155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b="1">
                <a:solidFill>
                  <a:srgbClr val="FFFFFF"/>
                </a:solidFill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0588288" y="7444653"/>
            <a:ext cx="97155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b="1">
                <a:solidFill>
                  <a:srgbClr val="FFFFFF"/>
                </a:solidFill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8476490" y="5449705"/>
            <a:ext cx="1871345" cy="553085"/>
          </a:xfrm>
          <a:prstGeom prst="rect">
            <a:avLst/>
          </a:prstGeom>
        </p:spPr>
        <p:txBody>
          <a:bodyPr wrap="square" lIns="0" tIns="450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55"/>
              </a:spcBef>
            </a:pP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衛生福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部社會及家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庭署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署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長</a:t>
            </a:r>
            <a:endParaRPr sz="1100">
              <a:latin typeface="SimSun"/>
              <a:cs typeface="SimSun"/>
            </a:endParaRPr>
          </a:p>
          <a:p>
            <a:pPr marL="1170305">
              <a:lnSpc>
                <a:spcPct val="100000"/>
              </a:lnSpc>
              <a:spcBef>
                <a:spcPts val="415"/>
              </a:spcBef>
            </a:pPr>
            <a:r>
              <a:rPr dirty="0" sz="1800" spc="-15" b="1">
                <a:solidFill>
                  <a:srgbClr val="231F20"/>
                </a:solidFill>
                <a:latin typeface="Microsoft YaHei UI"/>
                <a:cs typeface="Microsoft YaHei UI"/>
              </a:rPr>
              <a:t>簡</a:t>
            </a:r>
            <a:r>
              <a:rPr dirty="0" sz="1800" spc="25" b="1">
                <a:solidFill>
                  <a:srgbClr val="231F20"/>
                </a:solidFill>
                <a:latin typeface="Microsoft YaHei UI"/>
                <a:cs typeface="Microsoft YaHei UI"/>
              </a:rPr>
              <a:t>慧</a:t>
            </a:r>
            <a:r>
              <a:rPr dirty="0" sz="1800" b="1">
                <a:solidFill>
                  <a:srgbClr val="231F20"/>
                </a:solidFill>
                <a:latin typeface="Microsoft YaHei UI"/>
                <a:cs typeface="Microsoft YaHei UI"/>
              </a:rPr>
              <a:t>娟</a:t>
            </a:r>
            <a:endParaRPr sz="1800">
              <a:latin typeface="Microsoft YaHei UI"/>
              <a:cs typeface="Microsoft YaHei UI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0402674" y="402192"/>
            <a:ext cx="19050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>
                <a:solidFill>
                  <a:srgbClr val="808285"/>
                </a:solidFill>
                <a:latin typeface="Microsoft YaHei"/>
                <a:cs typeface="Microsoft YaHei"/>
              </a:rPr>
              <a:t>序</a:t>
            </a:r>
            <a:endParaRPr sz="1300">
              <a:latin typeface="Microsoft YaHei"/>
              <a:cs typeface="Microsoft YaHei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9048853" y="402192"/>
            <a:ext cx="154876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F16D93"/>
                </a:solidFill>
                <a:latin typeface="SimSun"/>
                <a:cs typeface="SimSun"/>
              </a:rPr>
              <a:t>請不要忘了我的權利</a:t>
            </a:r>
            <a:endParaRPr sz="1300">
              <a:latin typeface="SimSun"/>
              <a:cs typeface="SimSu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6083999" y="6478005"/>
              <a:ext cx="914400" cy="0"/>
            </a:xfrm>
            <a:custGeom>
              <a:avLst/>
              <a:gdLst/>
              <a:ahLst/>
              <a:cxnLst/>
              <a:rect l="l" t="t" r="r" b="b"/>
              <a:pathLst>
                <a:path w="914400" h="0">
                  <a:moveTo>
                    <a:pt x="0" y="0"/>
                  </a:moveTo>
                  <a:lnTo>
                    <a:pt x="914400" y="0"/>
                  </a:lnTo>
                </a:path>
              </a:pathLst>
            </a:custGeom>
            <a:ln w="1270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0" name="object 70"/>
          <p:cNvSpPr txBox="1"/>
          <p:nvPr/>
        </p:nvSpPr>
        <p:spPr>
          <a:xfrm>
            <a:off x="6045220" y="943802"/>
            <a:ext cx="4365625" cy="140398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algn="just" marL="38100" marR="30480">
              <a:lnSpc>
                <a:spcPct val="136400"/>
              </a:lnSpc>
              <a:spcBef>
                <a:spcPts val="155"/>
              </a:spcBef>
            </a:pP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或是以言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語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肢體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霸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凌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她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都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是不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約所容許的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 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共融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式遊戲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場</a:t>
            </a:r>
            <a:r>
              <a:rPr dirty="0" baseline="2525" sz="1650" spc="-52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-35">
                <a:solidFill>
                  <a:srgbClr val="231F20"/>
                </a:solidFill>
                <a:latin typeface="Verdana"/>
                <a:cs typeface="Verdana"/>
              </a:rPr>
              <a:t>inclusive</a:t>
            </a:r>
            <a:r>
              <a:rPr dirty="0" sz="110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100" spc="-5">
                <a:solidFill>
                  <a:srgbClr val="231F20"/>
                </a:solidFill>
                <a:latin typeface="Verdana"/>
                <a:cs typeface="Verdana"/>
              </a:rPr>
              <a:t>playground</a:t>
            </a:r>
            <a:r>
              <a:rPr dirty="0" baseline="2525" sz="1650" spc="-7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設置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為近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身心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礙兒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童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創新議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2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強調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戲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場的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設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計</a:t>
            </a:r>
            <a:r>
              <a:rPr dirty="0" sz="1100" spc="-2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應包容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孩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子的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狀況與需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論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身心狀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況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皆應提供平等參與遊戲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場的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25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75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baseline="42735" sz="975" spc="-135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目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已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少數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縣市開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始設置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共融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式遊戲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場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也實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sz="1100" spc="-40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歧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視原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068588" y="2604835"/>
            <a:ext cx="4284980" cy="35280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F16D93"/>
                </a:solidFill>
                <a:latin typeface="MS UI Gothic"/>
                <a:cs typeface="MS UI Gothic"/>
              </a:rPr>
              <a:t>建議</a:t>
            </a:r>
            <a:endParaRPr sz="1500">
              <a:latin typeface="MS UI Gothic"/>
              <a:cs typeface="MS UI Gothic"/>
            </a:endParaRPr>
          </a:p>
          <a:p>
            <a:pPr marL="214629" indent="-202565">
              <a:lnSpc>
                <a:spcPct val="100000"/>
              </a:lnSpc>
              <a:spcBef>
                <a:spcPts val="1040"/>
              </a:spcBef>
              <a:buAutoNum type="arabicPeriod"/>
              <a:tabLst>
                <a:tab pos="215265" algn="l"/>
              </a:tabLst>
            </a:pPr>
            <a:r>
              <a:rPr dirty="0" sz="1200" spc="15">
                <a:solidFill>
                  <a:srgbClr val="F16D93"/>
                </a:solidFill>
                <a:latin typeface="MS UI Gothic"/>
                <a:cs typeface="MS UI Gothic"/>
              </a:rPr>
              <a:t>教育專業人</a:t>
            </a:r>
            <a:r>
              <a:rPr dirty="0" sz="1200">
                <a:solidFill>
                  <a:srgbClr val="F16D93"/>
                </a:solidFill>
                <a:latin typeface="MS UI Gothic"/>
                <a:cs typeface="MS UI Gothic"/>
              </a:rPr>
              <a:t>員</a:t>
            </a:r>
            <a:endParaRPr sz="1200">
              <a:latin typeface="MS UI Gothic"/>
              <a:cs typeface="MS UI Gothic"/>
            </a:endParaRPr>
          </a:p>
          <a:p>
            <a:pPr lvl="1" marL="500380" marR="12700" indent="-330200">
              <a:lnSpc>
                <a:spcPct val="132200"/>
              </a:lnSpc>
              <a:spcBef>
                <a:spcPts val="5"/>
              </a:spcBef>
              <a:buSzPct val="90909"/>
              <a:buAutoNum type="arabicPlain"/>
              <a:tabLst>
                <a:tab pos="501015" algn="l"/>
              </a:tabLst>
            </a:pP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進行身心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礙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驗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情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的角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色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扮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演與討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論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透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過融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合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互動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引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改善教學環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達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到無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礙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目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標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lvl="1" marL="500380" marR="12065" indent="-330200">
              <a:lnSpc>
                <a:spcPct val="135000"/>
              </a:lnSpc>
              <a:spcBef>
                <a:spcPts val="75"/>
              </a:spcBef>
              <a:buSzPct val="90909"/>
              <a:buAutoNum type="arabicPlain"/>
              <a:tabLst>
                <a:tab pos="501015" algn="l"/>
              </a:tabLst>
            </a:pP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檢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改善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校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園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的無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障礙環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調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整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教室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位置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室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環境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擺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設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針對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室內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障礙進行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調整或移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除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並依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據兒少身高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劃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調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整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人置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物空間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教室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教具擺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設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幫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障礙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容易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取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得及參與課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lvl="1" marL="500380" marR="5080" indent="-330200">
              <a:lnSpc>
                <a:spcPct val="134300"/>
              </a:lnSpc>
              <a:spcBef>
                <a:spcPts val="80"/>
              </a:spcBef>
              <a:buSzPct val="90909"/>
              <a:buAutoNum type="arabicPlain"/>
              <a:tabLst>
                <a:tab pos="50101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就現有課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教學資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料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資源或設施設備進行檢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以不造成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過度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負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擔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依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據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礙兒少需求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進行合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理調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整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避免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其受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教權及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發展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權等權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受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侵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害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lvl="1" marL="500380" marR="5080" indent="-330200">
              <a:lnSpc>
                <a:spcPct val="135000"/>
              </a:lnSpc>
              <a:spcBef>
                <a:spcPts val="75"/>
              </a:spcBef>
              <a:buSzPct val="90909"/>
              <a:buAutoNum type="arabicPlain"/>
              <a:tabLst>
                <a:tab pos="501015" algn="l"/>
              </a:tabLst>
            </a:pP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討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論方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針對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教育專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業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員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儕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及其家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長進行教 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育訓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練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或宣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使其認識身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障礙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兒少的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利與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求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協助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校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機構暸解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障礙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類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型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質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教學方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設備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調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整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歧視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等議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070883" y="6481561"/>
            <a:ext cx="4274820" cy="274320"/>
          </a:xfrm>
          <a:prstGeom prst="rect">
            <a:avLst/>
          </a:prstGeom>
        </p:spPr>
        <p:txBody>
          <a:bodyPr wrap="square" lIns="0" tIns="7620" rIns="0" bIns="0" rtlCol="0" vert="horz">
            <a:spAutoFit/>
          </a:bodyPr>
          <a:lstStyle/>
          <a:p>
            <a:pPr marL="174625" marR="5080" indent="-162560">
              <a:lnSpc>
                <a:spcPct val="104200"/>
              </a:lnSpc>
              <a:spcBef>
                <a:spcPts val="60"/>
              </a:spcBef>
            </a:pP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43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217">
                <a:solidFill>
                  <a:srgbClr val="231F20"/>
                </a:solidFill>
                <a:latin typeface="SimSun"/>
                <a:cs typeface="SimSun"/>
              </a:rPr>
              <a:t>台北市</a:t>
            </a:r>
            <a:r>
              <a:rPr dirty="0" baseline="3472" sz="1200" spc="209">
                <a:solidFill>
                  <a:srgbClr val="231F20"/>
                </a:solidFill>
                <a:latin typeface="SimSun"/>
                <a:cs typeface="SimSun"/>
              </a:rPr>
              <a:t>共融</a:t>
            </a:r>
            <a:r>
              <a:rPr dirty="0" baseline="3472" sz="1200" spc="217">
                <a:solidFill>
                  <a:srgbClr val="231F20"/>
                </a:solidFill>
                <a:latin typeface="SimSun"/>
                <a:cs typeface="SimSun"/>
              </a:rPr>
              <a:t>式遊戲場</a:t>
            </a:r>
            <a:r>
              <a:rPr dirty="0" baseline="3472" sz="1200" spc="209">
                <a:solidFill>
                  <a:srgbClr val="231F20"/>
                </a:solidFill>
                <a:latin typeface="SimSun"/>
                <a:cs typeface="SimSun"/>
              </a:rPr>
              <a:t>網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站</a:t>
            </a:r>
            <a:r>
              <a:rPr dirty="0" baseline="3472" sz="1200" spc="-3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https://play4u.gov.taipei/cp.aspx</a:t>
            </a:r>
            <a:r>
              <a:rPr dirty="0" baseline="3472" sz="1200" spc="-37">
                <a:solidFill>
                  <a:srgbClr val="231F20"/>
                </a:solidFill>
                <a:latin typeface="Arial MT"/>
                <a:cs typeface="Arial MT"/>
              </a:rPr>
              <a:t>?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n=506D0B0D0DF0C </a:t>
            </a:r>
            <a:r>
              <a:rPr dirty="0" sz="800" spc="-2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D</a:t>
            </a:r>
            <a:r>
              <a:rPr dirty="0" baseline="3472" sz="1200" spc="-135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最後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瀏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覽</a:t>
            </a:r>
            <a:r>
              <a:rPr dirty="0" baseline="3472" sz="1200" spc="-37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baseline="3472" sz="1200" spc="-142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月</a:t>
            </a:r>
            <a:r>
              <a:rPr dirty="0" baseline="3472" sz="1200" spc="-29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22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baseline="3472" sz="1200" spc="-187">
                <a:solidFill>
                  <a:srgbClr val="231F20"/>
                </a:solidFill>
                <a:latin typeface="SimSun"/>
                <a:cs typeface="SimSun"/>
              </a:rPr>
              <a:t>）。</a:t>
            </a:r>
            <a:endParaRPr baseline="3472" sz="12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69952" y="950839"/>
            <a:ext cx="4284980" cy="2082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635">
              <a:lnSpc>
                <a:spcPct val="136400"/>
              </a:lnSpc>
              <a:spcBef>
                <a:spcPts val="100"/>
              </a:spcBef>
            </a:pP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樂活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參加文化生活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藝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術活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動的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然而對於身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礙兒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少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來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實現遊戲權並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不簡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單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常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須跨越各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種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阻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礙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包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括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缺乏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障礙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設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施的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遊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戲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空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遊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樂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設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以及他人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排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斥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目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前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常見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的罐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頭遊樂設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普遍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正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常發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展的兒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能力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進行設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計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如有階 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梯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溜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滑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梯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寬度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太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窄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缺乏輪椅盪鞦韆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致使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輪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椅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有肢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障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礙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腦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麻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痺兒童無法使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這些遊樂設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使他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在實現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遊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戲權當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受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遊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戲是兒童學習人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際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互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互尊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識多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元社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融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入社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重要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管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道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若將身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障礙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兒童排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除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除可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響其受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公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約保障的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遊戲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發展權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也不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於他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未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來的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融入與參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958057" y="3297747"/>
            <a:ext cx="398843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因為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小芯行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不方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便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就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她使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遊樂設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排斥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她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endParaRPr sz="1100">
              <a:latin typeface="SimSun"/>
              <a:cs typeface="SimSun"/>
            </a:endParaRPr>
          </a:p>
        </p:txBody>
      </p:sp>
      <p:pic>
        <p:nvPicPr>
          <p:cNvPr id="75" name="object 7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89940" y="3582009"/>
            <a:ext cx="4557090" cy="3347999"/>
          </a:xfrm>
          <a:prstGeom prst="rect">
            <a:avLst/>
          </a:prstGeom>
        </p:spPr>
      </p:pic>
      <p:sp>
        <p:nvSpPr>
          <p:cNvPr id="76" name="object 76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76</a:t>
            </a:r>
            <a:endParaRPr sz="10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77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5508625" cy="7776209"/>
            </a:xfrm>
            <a:custGeom>
              <a:avLst/>
              <a:gdLst/>
              <a:ahLst/>
              <a:cxnLst/>
              <a:rect l="l" t="t" r="r" b="b"/>
              <a:pathLst>
                <a:path w="5508625" h="7776209">
                  <a:moveTo>
                    <a:pt x="5508002" y="0"/>
                  </a:moveTo>
                  <a:lnTo>
                    <a:pt x="0" y="0"/>
                  </a:lnTo>
                  <a:lnTo>
                    <a:pt x="0" y="7776006"/>
                  </a:lnTo>
                  <a:lnTo>
                    <a:pt x="5508002" y="7776006"/>
                  </a:lnTo>
                  <a:lnTo>
                    <a:pt x="5508002" y="0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5508002" y="0"/>
              <a:ext cx="5508625" cy="7776209"/>
            </a:xfrm>
            <a:custGeom>
              <a:avLst/>
              <a:gdLst/>
              <a:ahLst/>
              <a:cxnLst/>
              <a:rect l="l" t="t" r="r" b="b"/>
              <a:pathLst>
                <a:path w="5508625" h="7776209">
                  <a:moveTo>
                    <a:pt x="5508002" y="0"/>
                  </a:moveTo>
                  <a:lnTo>
                    <a:pt x="0" y="0"/>
                  </a:lnTo>
                  <a:lnTo>
                    <a:pt x="0" y="7776006"/>
                  </a:lnTo>
                  <a:lnTo>
                    <a:pt x="5508002" y="7776006"/>
                  </a:lnTo>
                  <a:lnTo>
                    <a:pt x="5508002" y="0"/>
                  </a:lnTo>
                  <a:close/>
                </a:path>
              </a:pathLst>
            </a:custGeom>
            <a:solidFill>
              <a:srgbClr val="797B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4" name="object 1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" name="object 19"/>
          <p:cNvSpPr txBox="1"/>
          <p:nvPr/>
        </p:nvSpPr>
        <p:spPr>
          <a:xfrm>
            <a:off x="7864261" y="402192"/>
            <a:ext cx="273304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797BBB"/>
                </a:solidFill>
                <a:latin typeface="Microsoft YaHei"/>
                <a:cs typeface="Microsoft YaHei"/>
              </a:rPr>
              <a:t>觸法之後，我就跟別人不一樣了嗎？</a:t>
            </a:r>
            <a:endParaRPr sz="1300">
              <a:latin typeface="Microsoft YaHei"/>
              <a:cs typeface="Microsoft YaHei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21" name="object 2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1" name="object 5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7" name="object 7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759996" y="1071065"/>
              <a:ext cx="5001209" cy="5453804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6471018" y="1328508"/>
              <a:ext cx="3740150" cy="2216150"/>
            </a:xfrm>
            <a:custGeom>
              <a:avLst/>
              <a:gdLst/>
              <a:ahLst/>
              <a:cxnLst/>
              <a:rect l="l" t="t" r="r" b="b"/>
              <a:pathLst>
                <a:path w="3740150" h="2216150">
                  <a:moveTo>
                    <a:pt x="3739896" y="0"/>
                  </a:moveTo>
                  <a:lnTo>
                    <a:pt x="0" y="0"/>
                  </a:lnTo>
                  <a:lnTo>
                    <a:pt x="0" y="2215896"/>
                  </a:lnTo>
                  <a:lnTo>
                    <a:pt x="3739896" y="2215896"/>
                  </a:lnTo>
                  <a:lnTo>
                    <a:pt x="3739896" y="0"/>
                  </a:lnTo>
                  <a:close/>
                </a:path>
              </a:pathLst>
            </a:custGeom>
            <a:solidFill>
              <a:srgbClr val="231F20">
                <a:alpha val="50000"/>
              </a:srgbClr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9" name="object 79"/>
          <p:cNvSpPr txBox="1"/>
          <p:nvPr/>
        </p:nvSpPr>
        <p:spPr>
          <a:xfrm rot="21300000">
            <a:off x="6579221" y="1328789"/>
            <a:ext cx="3362202" cy="643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065"/>
              </a:lnSpc>
            </a:pPr>
            <a:r>
              <a:rPr dirty="0" sz="5050" spc="140">
                <a:solidFill>
                  <a:srgbClr val="FFEF00"/>
                </a:solidFill>
                <a:latin typeface="Microsoft YaHei"/>
                <a:cs typeface="Microsoft YaHei"/>
              </a:rPr>
              <a:t>觸法之後，</a:t>
            </a:r>
            <a:endParaRPr sz="5050">
              <a:latin typeface="Microsoft YaHei"/>
              <a:cs typeface="Microsoft YaHei"/>
            </a:endParaRPr>
          </a:p>
        </p:txBody>
      </p:sp>
      <p:sp>
        <p:nvSpPr>
          <p:cNvPr id="80" name="object 80"/>
          <p:cNvSpPr txBox="1"/>
          <p:nvPr/>
        </p:nvSpPr>
        <p:spPr>
          <a:xfrm rot="21300000">
            <a:off x="6643614" y="2029562"/>
            <a:ext cx="3362202" cy="643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065"/>
              </a:lnSpc>
            </a:pPr>
            <a:r>
              <a:rPr dirty="0" sz="5050" spc="140">
                <a:solidFill>
                  <a:srgbClr val="FFEF00"/>
                </a:solidFill>
                <a:latin typeface="Microsoft YaHei"/>
                <a:cs typeface="Microsoft YaHei"/>
              </a:rPr>
              <a:t>我就跟別人</a:t>
            </a:r>
            <a:endParaRPr sz="5050">
              <a:latin typeface="Microsoft YaHei"/>
              <a:cs typeface="Microsoft YaHei"/>
            </a:endParaRPr>
          </a:p>
        </p:txBody>
      </p:sp>
      <p:sp>
        <p:nvSpPr>
          <p:cNvPr id="81" name="object 81"/>
          <p:cNvSpPr txBox="1"/>
          <p:nvPr/>
        </p:nvSpPr>
        <p:spPr>
          <a:xfrm rot="21300000">
            <a:off x="6383756" y="2730305"/>
            <a:ext cx="4011139" cy="643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065"/>
              </a:lnSpc>
            </a:pPr>
            <a:r>
              <a:rPr dirty="0" sz="5050" spc="140">
                <a:solidFill>
                  <a:srgbClr val="FFEF00"/>
                </a:solidFill>
                <a:latin typeface="Microsoft YaHei"/>
                <a:cs typeface="Microsoft YaHei"/>
              </a:rPr>
              <a:t>不一樣了嗎？</a:t>
            </a:r>
            <a:endParaRPr sz="5050">
              <a:latin typeface="Microsoft YaHei"/>
              <a:cs typeface="Microsoft YaHei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6837739" y="4658636"/>
            <a:ext cx="322072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500" spc="80">
                <a:solidFill>
                  <a:srgbClr val="797BBB"/>
                </a:solidFill>
                <a:latin typeface="MS UI Gothic"/>
                <a:cs typeface="MS UI Gothic"/>
              </a:rPr>
              <a:t>司</a:t>
            </a:r>
            <a:r>
              <a:rPr dirty="0" sz="1500" spc="85">
                <a:solidFill>
                  <a:srgbClr val="797BBB"/>
                </a:solidFill>
                <a:latin typeface="MS UI Gothic"/>
                <a:cs typeface="MS UI Gothic"/>
              </a:rPr>
              <a:t>法</a:t>
            </a:r>
            <a:r>
              <a:rPr dirty="0" sz="1500" spc="80">
                <a:solidFill>
                  <a:srgbClr val="797BBB"/>
                </a:solidFill>
                <a:latin typeface="MS UI Gothic"/>
                <a:cs typeface="MS UI Gothic"/>
              </a:rPr>
              <a:t>少</a:t>
            </a:r>
            <a:r>
              <a:rPr dirty="0" sz="1500" spc="90">
                <a:solidFill>
                  <a:srgbClr val="797BBB"/>
                </a:solidFill>
                <a:latin typeface="MS UI Gothic"/>
                <a:cs typeface="MS UI Gothic"/>
              </a:rPr>
              <a:t>年</a:t>
            </a:r>
            <a:r>
              <a:rPr dirty="0" sz="1500" spc="85">
                <a:solidFill>
                  <a:srgbClr val="797BBB"/>
                </a:solidFill>
                <a:latin typeface="MS UI Gothic"/>
                <a:cs typeface="MS UI Gothic"/>
              </a:rPr>
              <a:t>就學</a:t>
            </a:r>
            <a:r>
              <a:rPr dirty="0" sz="1500" spc="90">
                <a:solidFill>
                  <a:srgbClr val="797BBB"/>
                </a:solidFill>
                <a:latin typeface="MS UI Gothic"/>
                <a:cs typeface="MS UI Gothic"/>
              </a:rPr>
              <a:t>過</a:t>
            </a:r>
            <a:r>
              <a:rPr dirty="0" sz="1500" spc="75">
                <a:solidFill>
                  <a:srgbClr val="797BBB"/>
                </a:solidFill>
                <a:latin typeface="MS UI Gothic"/>
                <a:cs typeface="MS UI Gothic"/>
              </a:rPr>
              <a:t>程</a:t>
            </a:r>
            <a:r>
              <a:rPr dirty="0" sz="1500">
                <a:solidFill>
                  <a:srgbClr val="797BBB"/>
                </a:solidFill>
                <a:latin typeface="MS UI Gothic"/>
                <a:cs typeface="MS UI Gothic"/>
              </a:rPr>
              <a:t>中</a:t>
            </a:r>
            <a:r>
              <a:rPr dirty="0" sz="1500" spc="535">
                <a:solidFill>
                  <a:srgbClr val="797BBB"/>
                </a:solidFill>
                <a:latin typeface="MS UI Gothic"/>
                <a:cs typeface="MS UI Gothic"/>
              </a:rPr>
              <a:t>，</a:t>
            </a:r>
            <a:r>
              <a:rPr dirty="0" sz="1500" spc="85">
                <a:solidFill>
                  <a:srgbClr val="797BBB"/>
                </a:solidFill>
                <a:latin typeface="MS UI Gothic"/>
                <a:cs typeface="MS UI Gothic"/>
              </a:rPr>
              <a:t>仍舊會遭遇</a:t>
            </a:r>
            <a:r>
              <a:rPr dirty="0" sz="1500">
                <a:solidFill>
                  <a:srgbClr val="797BBB"/>
                </a:solidFill>
                <a:latin typeface="MS UI Gothic"/>
                <a:cs typeface="MS UI Gothic"/>
              </a:rPr>
              <a:t>到</a:t>
            </a:r>
            <a:endParaRPr sz="1500">
              <a:latin typeface="MS UI Gothic"/>
              <a:cs typeface="MS UI Gothic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6550655" y="5014300"/>
            <a:ext cx="352679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500" spc="155">
                <a:solidFill>
                  <a:srgbClr val="797BBB"/>
                </a:solidFill>
                <a:latin typeface="MS UI Gothic"/>
                <a:cs typeface="MS UI Gothic"/>
              </a:rPr>
              <a:t>顯</a:t>
            </a:r>
            <a:r>
              <a:rPr dirty="0" sz="1500" spc="15">
                <a:solidFill>
                  <a:srgbClr val="797BBB"/>
                </a:solidFill>
                <a:latin typeface="MS UI Gothic"/>
                <a:cs typeface="MS UI Gothic"/>
              </a:rPr>
              <a:t>性</a:t>
            </a:r>
            <a:r>
              <a:rPr dirty="0" sz="1500" spc="605">
                <a:solidFill>
                  <a:srgbClr val="797BBB"/>
                </a:solidFill>
                <a:latin typeface="MS UI Gothic"/>
                <a:cs typeface="MS UI Gothic"/>
              </a:rPr>
              <a:t>、</a:t>
            </a:r>
            <a:r>
              <a:rPr dirty="0" sz="1500" spc="155">
                <a:solidFill>
                  <a:srgbClr val="797BBB"/>
                </a:solidFill>
                <a:latin typeface="MS UI Gothic"/>
                <a:cs typeface="MS UI Gothic"/>
              </a:rPr>
              <a:t>隱</a:t>
            </a:r>
            <a:r>
              <a:rPr dirty="0" sz="1500" spc="150">
                <a:solidFill>
                  <a:srgbClr val="797BBB"/>
                </a:solidFill>
                <a:latin typeface="MS UI Gothic"/>
                <a:cs typeface="MS UI Gothic"/>
              </a:rPr>
              <a:t>性</a:t>
            </a:r>
            <a:r>
              <a:rPr dirty="0" sz="1500" spc="155">
                <a:solidFill>
                  <a:srgbClr val="797BBB"/>
                </a:solidFill>
                <a:latin typeface="MS UI Gothic"/>
                <a:cs typeface="MS UI Gothic"/>
              </a:rPr>
              <a:t>的</a:t>
            </a:r>
            <a:r>
              <a:rPr dirty="0" sz="1500" spc="160">
                <a:solidFill>
                  <a:srgbClr val="797BBB"/>
                </a:solidFill>
                <a:latin typeface="MS UI Gothic"/>
                <a:cs typeface="MS UI Gothic"/>
              </a:rPr>
              <a:t>歧</a:t>
            </a:r>
            <a:r>
              <a:rPr dirty="0" sz="1500" spc="10">
                <a:solidFill>
                  <a:srgbClr val="797BBB"/>
                </a:solidFill>
                <a:latin typeface="MS UI Gothic"/>
                <a:cs typeface="MS UI Gothic"/>
              </a:rPr>
              <a:t>視</a:t>
            </a:r>
            <a:r>
              <a:rPr dirty="0" sz="1500" spc="605">
                <a:solidFill>
                  <a:srgbClr val="797BBB"/>
                </a:solidFill>
                <a:latin typeface="MS UI Gothic"/>
                <a:cs typeface="MS UI Gothic"/>
              </a:rPr>
              <a:t>，</a:t>
            </a:r>
            <a:r>
              <a:rPr dirty="0" sz="1500" spc="150">
                <a:solidFill>
                  <a:srgbClr val="797BBB"/>
                </a:solidFill>
                <a:latin typeface="MS UI Gothic"/>
                <a:cs typeface="MS UI Gothic"/>
              </a:rPr>
              <a:t>包</a:t>
            </a:r>
            <a:r>
              <a:rPr dirty="0" sz="1500" spc="10">
                <a:solidFill>
                  <a:srgbClr val="797BBB"/>
                </a:solidFill>
                <a:latin typeface="MS UI Gothic"/>
                <a:cs typeface="MS UI Gothic"/>
              </a:rPr>
              <a:t>括</a:t>
            </a:r>
            <a:r>
              <a:rPr dirty="0" sz="1500" spc="855">
                <a:solidFill>
                  <a:srgbClr val="797BBB"/>
                </a:solidFill>
                <a:latin typeface="MS UI Gothic"/>
                <a:cs typeface="MS UI Gothic"/>
              </a:rPr>
              <a:t>：</a:t>
            </a:r>
            <a:r>
              <a:rPr dirty="0" sz="1500" spc="155">
                <a:solidFill>
                  <a:srgbClr val="797BBB"/>
                </a:solidFill>
                <a:latin typeface="MS UI Gothic"/>
                <a:cs typeface="MS UI Gothic"/>
              </a:rPr>
              <a:t>入學</a:t>
            </a:r>
            <a:r>
              <a:rPr dirty="0" sz="1500" spc="145">
                <a:solidFill>
                  <a:srgbClr val="797BBB"/>
                </a:solidFill>
                <a:latin typeface="MS UI Gothic"/>
                <a:cs typeface="MS UI Gothic"/>
              </a:rPr>
              <a:t>後</a:t>
            </a:r>
            <a:r>
              <a:rPr dirty="0" sz="1500" spc="155">
                <a:solidFill>
                  <a:srgbClr val="797BBB"/>
                </a:solidFill>
                <a:latin typeface="MS UI Gothic"/>
                <a:cs typeface="MS UI Gothic"/>
              </a:rPr>
              <a:t>的差</a:t>
            </a:r>
            <a:endParaRPr sz="1500">
              <a:latin typeface="MS UI Gothic"/>
              <a:cs typeface="MS UI Gothic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6550655" y="5369963"/>
            <a:ext cx="3507104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500" spc="135">
                <a:solidFill>
                  <a:srgbClr val="797BBB"/>
                </a:solidFill>
                <a:latin typeface="MS UI Gothic"/>
                <a:cs typeface="MS UI Gothic"/>
              </a:rPr>
              <a:t>別</a:t>
            </a:r>
            <a:r>
              <a:rPr dirty="0" sz="1500" spc="145">
                <a:solidFill>
                  <a:srgbClr val="797BBB"/>
                </a:solidFill>
                <a:latin typeface="MS UI Gothic"/>
                <a:cs typeface="MS UI Gothic"/>
              </a:rPr>
              <a:t>待</a:t>
            </a:r>
            <a:r>
              <a:rPr dirty="0" sz="1500" spc="10">
                <a:solidFill>
                  <a:srgbClr val="797BBB"/>
                </a:solidFill>
                <a:latin typeface="MS UI Gothic"/>
                <a:cs typeface="MS UI Gothic"/>
              </a:rPr>
              <a:t>遇</a:t>
            </a:r>
            <a:r>
              <a:rPr dirty="0" sz="1500" spc="590">
                <a:solidFill>
                  <a:srgbClr val="797BBB"/>
                </a:solidFill>
                <a:latin typeface="MS UI Gothic"/>
                <a:cs typeface="MS UI Gothic"/>
              </a:rPr>
              <a:t>、</a:t>
            </a:r>
            <a:r>
              <a:rPr dirty="0" sz="1500" spc="140">
                <a:solidFill>
                  <a:srgbClr val="797BBB"/>
                </a:solidFill>
                <a:latin typeface="MS UI Gothic"/>
                <a:cs typeface="MS UI Gothic"/>
              </a:rPr>
              <a:t>入學程序</a:t>
            </a:r>
            <a:r>
              <a:rPr dirty="0" sz="1500" spc="135">
                <a:solidFill>
                  <a:srgbClr val="797BBB"/>
                </a:solidFill>
                <a:latin typeface="MS UI Gothic"/>
                <a:cs typeface="MS UI Gothic"/>
              </a:rPr>
              <a:t>耗</a:t>
            </a:r>
            <a:r>
              <a:rPr dirty="0" sz="1500" spc="10">
                <a:solidFill>
                  <a:srgbClr val="797BBB"/>
                </a:solidFill>
                <a:latin typeface="MS UI Gothic"/>
                <a:cs typeface="MS UI Gothic"/>
              </a:rPr>
              <a:t>時</a:t>
            </a:r>
            <a:r>
              <a:rPr dirty="0" sz="1500" spc="590">
                <a:solidFill>
                  <a:srgbClr val="797BBB"/>
                </a:solidFill>
                <a:latin typeface="MS UI Gothic"/>
                <a:cs typeface="MS UI Gothic"/>
              </a:rPr>
              <a:t>、</a:t>
            </a:r>
            <a:r>
              <a:rPr dirty="0" sz="1500" spc="135">
                <a:solidFill>
                  <a:srgbClr val="797BBB"/>
                </a:solidFill>
                <a:latin typeface="MS UI Gothic"/>
                <a:cs typeface="MS UI Gothic"/>
              </a:rPr>
              <a:t>少</a:t>
            </a:r>
            <a:r>
              <a:rPr dirty="0" sz="1500" spc="145">
                <a:solidFill>
                  <a:srgbClr val="797BBB"/>
                </a:solidFill>
                <a:latin typeface="MS UI Gothic"/>
                <a:cs typeface="MS UI Gothic"/>
              </a:rPr>
              <a:t>年在</a:t>
            </a:r>
            <a:r>
              <a:rPr dirty="0" sz="1500" spc="135">
                <a:solidFill>
                  <a:srgbClr val="797BBB"/>
                </a:solidFill>
                <a:latin typeface="MS UI Gothic"/>
                <a:cs typeface="MS UI Gothic"/>
              </a:rPr>
              <a:t>校</a:t>
            </a:r>
            <a:r>
              <a:rPr dirty="0" sz="1500" spc="140">
                <a:solidFill>
                  <a:srgbClr val="797BBB"/>
                </a:solidFill>
                <a:latin typeface="MS UI Gothic"/>
                <a:cs typeface="MS UI Gothic"/>
              </a:rPr>
              <a:t>的</a:t>
            </a:r>
            <a:r>
              <a:rPr dirty="0" sz="1500">
                <a:solidFill>
                  <a:srgbClr val="797BBB"/>
                </a:solidFill>
                <a:latin typeface="MS UI Gothic"/>
                <a:cs typeface="MS UI Gothic"/>
              </a:rPr>
              <a:t>缺</a:t>
            </a:r>
            <a:endParaRPr sz="1500">
              <a:latin typeface="MS UI Gothic"/>
              <a:cs typeface="MS UI Gothic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6550655" y="5725627"/>
            <a:ext cx="338582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500" spc="60">
                <a:solidFill>
                  <a:srgbClr val="797BBB"/>
                </a:solidFill>
                <a:latin typeface="MS UI Gothic"/>
                <a:cs typeface="MS UI Gothic"/>
              </a:rPr>
              <a:t>失被特</a:t>
            </a:r>
            <a:r>
              <a:rPr dirty="0" sz="1500" spc="55">
                <a:solidFill>
                  <a:srgbClr val="797BBB"/>
                </a:solidFill>
                <a:latin typeface="MS UI Gothic"/>
                <a:cs typeface="MS UI Gothic"/>
              </a:rPr>
              <a:t>別</a:t>
            </a:r>
            <a:r>
              <a:rPr dirty="0" sz="1500" spc="60">
                <a:solidFill>
                  <a:srgbClr val="797BBB"/>
                </a:solidFill>
                <a:latin typeface="MS UI Gothic"/>
                <a:cs typeface="MS UI Gothic"/>
              </a:rPr>
              <a:t>放大</a:t>
            </a:r>
            <a:r>
              <a:rPr dirty="0" sz="1500" spc="65">
                <a:solidFill>
                  <a:srgbClr val="797BBB"/>
                </a:solidFill>
                <a:latin typeface="MS UI Gothic"/>
                <a:cs typeface="MS UI Gothic"/>
              </a:rPr>
              <a:t>檢</a:t>
            </a:r>
            <a:r>
              <a:rPr dirty="0" sz="1500" spc="60">
                <a:solidFill>
                  <a:srgbClr val="797BBB"/>
                </a:solidFill>
                <a:latin typeface="MS UI Gothic"/>
                <a:cs typeface="MS UI Gothic"/>
              </a:rPr>
              <a:t>視以及標</a:t>
            </a:r>
            <a:r>
              <a:rPr dirty="0" sz="1500" spc="65">
                <a:solidFill>
                  <a:srgbClr val="797BBB"/>
                </a:solidFill>
                <a:latin typeface="MS UI Gothic"/>
                <a:cs typeface="MS UI Gothic"/>
              </a:rPr>
              <a:t>籤</a:t>
            </a:r>
            <a:r>
              <a:rPr dirty="0" sz="1500" spc="55">
                <a:solidFill>
                  <a:srgbClr val="797BBB"/>
                </a:solidFill>
                <a:latin typeface="MS UI Gothic"/>
                <a:cs typeface="MS UI Gothic"/>
              </a:rPr>
              <a:t>化</a:t>
            </a:r>
            <a:r>
              <a:rPr dirty="0" sz="1500" spc="60">
                <a:solidFill>
                  <a:srgbClr val="797BBB"/>
                </a:solidFill>
                <a:latin typeface="MS UI Gothic"/>
                <a:cs typeface="MS UI Gothic"/>
              </a:rPr>
              <a:t>等狀</a:t>
            </a:r>
            <a:r>
              <a:rPr dirty="0" sz="1500" spc="15">
                <a:solidFill>
                  <a:srgbClr val="797BBB"/>
                </a:solidFill>
                <a:latin typeface="MS UI Gothic"/>
                <a:cs typeface="MS UI Gothic"/>
              </a:rPr>
              <a:t>況</a:t>
            </a:r>
            <a:r>
              <a:rPr dirty="0" sz="1500" spc="500">
                <a:solidFill>
                  <a:srgbClr val="797BBB"/>
                </a:solidFill>
                <a:latin typeface="MS UI Gothic"/>
                <a:cs typeface="MS UI Gothic"/>
              </a:rPr>
              <a:t>。</a:t>
            </a:r>
            <a:endParaRPr sz="1500">
              <a:latin typeface="MS UI Gothic"/>
              <a:cs typeface="MS UI Gothic"/>
            </a:endParaRPr>
          </a:p>
        </p:txBody>
      </p:sp>
      <p:grpSp>
        <p:nvGrpSpPr>
          <p:cNvPr id="86" name="object 86"/>
          <p:cNvGrpSpPr/>
          <p:nvPr/>
        </p:nvGrpSpPr>
        <p:grpSpPr>
          <a:xfrm>
            <a:off x="6084778" y="936104"/>
            <a:ext cx="4337050" cy="5073015"/>
            <a:chOff x="6084778" y="936104"/>
            <a:chExt cx="4337050" cy="5073015"/>
          </a:xfrm>
        </p:grpSpPr>
        <p:sp>
          <p:nvSpPr>
            <p:cNvPr id="87" name="object 87"/>
            <p:cNvSpPr/>
            <p:nvPr/>
          </p:nvSpPr>
          <p:spPr>
            <a:xfrm>
              <a:off x="6563995" y="4917363"/>
              <a:ext cx="3475990" cy="1091565"/>
            </a:xfrm>
            <a:custGeom>
              <a:avLst/>
              <a:gdLst/>
              <a:ahLst/>
              <a:cxnLst/>
              <a:rect l="l" t="t" r="r" b="b"/>
              <a:pathLst>
                <a:path w="3475990" h="1091564">
                  <a:moveTo>
                    <a:pt x="3475786" y="1070190"/>
                  </a:moveTo>
                  <a:lnTo>
                    <a:pt x="3469678" y="1064069"/>
                  </a:lnTo>
                  <a:lnTo>
                    <a:pt x="6121" y="1064069"/>
                  </a:lnTo>
                  <a:lnTo>
                    <a:pt x="0" y="1070190"/>
                  </a:lnTo>
                  <a:lnTo>
                    <a:pt x="0" y="1085265"/>
                  </a:lnTo>
                  <a:lnTo>
                    <a:pt x="6121" y="1091374"/>
                  </a:lnTo>
                  <a:lnTo>
                    <a:pt x="3462134" y="1091374"/>
                  </a:lnTo>
                  <a:lnTo>
                    <a:pt x="3469678" y="1091374"/>
                  </a:lnTo>
                  <a:lnTo>
                    <a:pt x="3475786" y="1085265"/>
                  </a:lnTo>
                  <a:lnTo>
                    <a:pt x="3475786" y="1070190"/>
                  </a:lnTo>
                  <a:close/>
                </a:path>
                <a:path w="3475990" h="1091564">
                  <a:moveTo>
                    <a:pt x="3475786" y="715505"/>
                  </a:moveTo>
                  <a:lnTo>
                    <a:pt x="3469678" y="709383"/>
                  </a:lnTo>
                  <a:lnTo>
                    <a:pt x="6121" y="709383"/>
                  </a:lnTo>
                  <a:lnTo>
                    <a:pt x="0" y="715505"/>
                  </a:lnTo>
                  <a:lnTo>
                    <a:pt x="0" y="730580"/>
                  </a:lnTo>
                  <a:lnTo>
                    <a:pt x="6121" y="736688"/>
                  </a:lnTo>
                  <a:lnTo>
                    <a:pt x="3462134" y="736688"/>
                  </a:lnTo>
                  <a:lnTo>
                    <a:pt x="3469678" y="736688"/>
                  </a:lnTo>
                  <a:lnTo>
                    <a:pt x="3475786" y="730580"/>
                  </a:lnTo>
                  <a:lnTo>
                    <a:pt x="3475786" y="715505"/>
                  </a:lnTo>
                  <a:close/>
                </a:path>
                <a:path w="3475990" h="1091564">
                  <a:moveTo>
                    <a:pt x="3475786" y="360807"/>
                  </a:moveTo>
                  <a:lnTo>
                    <a:pt x="3469678" y="354685"/>
                  </a:lnTo>
                  <a:lnTo>
                    <a:pt x="6121" y="354685"/>
                  </a:lnTo>
                  <a:lnTo>
                    <a:pt x="0" y="360807"/>
                  </a:lnTo>
                  <a:lnTo>
                    <a:pt x="0" y="375881"/>
                  </a:lnTo>
                  <a:lnTo>
                    <a:pt x="6121" y="381990"/>
                  </a:lnTo>
                  <a:lnTo>
                    <a:pt x="3462134" y="381990"/>
                  </a:lnTo>
                  <a:lnTo>
                    <a:pt x="3469678" y="381990"/>
                  </a:lnTo>
                  <a:lnTo>
                    <a:pt x="3475786" y="375881"/>
                  </a:lnTo>
                  <a:lnTo>
                    <a:pt x="3475786" y="360807"/>
                  </a:lnTo>
                  <a:close/>
                </a:path>
                <a:path w="3475990" h="1091564">
                  <a:moveTo>
                    <a:pt x="3475786" y="6121"/>
                  </a:moveTo>
                  <a:lnTo>
                    <a:pt x="3469678" y="0"/>
                  </a:lnTo>
                  <a:lnTo>
                    <a:pt x="288874" y="0"/>
                  </a:lnTo>
                  <a:lnTo>
                    <a:pt x="282752" y="6121"/>
                  </a:lnTo>
                  <a:lnTo>
                    <a:pt x="282752" y="21196"/>
                  </a:lnTo>
                  <a:lnTo>
                    <a:pt x="288874" y="27305"/>
                  </a:lnTo>
                  <a:lnTo>
                    <a:pt x="3462134" y="27305"/>
                  </a:lnTo>
                  <a:lnTo>
                    <a:pt x="3469678" y="27305"/>
                  </a:lnTo>
                  <a:lnTo>
                    <a:pt x="3475786" y="21196"/>
                  </a:lnTo>
                  <a:lnTo>
                    <a:pt x="3475786" y="6121"/>
                  </a:lnTo>
                  <a:close/>
                </a:path>
              </a:pathLst>
            </a:custGeom>
            <a:solidFill>
              <a:srgbClr val="AFB9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/>
            <p:cNvSpPr/>
            <p:nvPr/>
          </p:nvSpPr>
          <p:spPr>
            <a:xfrm>
              <a:off x="9792049" y="3128070"/>
              <a:ext cx="629920" cy="441959"/>
            </a:xfrm>
            <a:custGeom>
              <a:avLst/>
              <a:gdLst/>
              <a:ahLst/>
              <a:cxnLst/>
              <a:rect l="l" t="t" r="r" b="b"/>
              <a:pathLst>
                <a:path w="629920" h="441960">
                  <a:moveTo>
                    <a:pt x="16456" y="0"/>
                  </a:moveTo>
                  <a:lnTo>
                    <a:pt x="11074" y="5698"/>
                  </a:lnTo>
                  <a:lnTo>
                    <a:pt x="8308" y="11306"/>
                  </a:lnTo>
                  <a:lnTo>
                    <a:pt x="4380" y="16659"/>
                  </a:lnTo>
                  <a:lnTo>
                    <a:pt x="49152" y="87547"/>
                  </a:lnTo>
                  <a:lnTo>
                    <a:pt x="84871" y="129883"/>
                  </a:lnTo>
                  <a:lnTo>
                    <a:pt x="105359" y="151050"/>
                  </a:lnTo>
                  <a:lnTo>
                    <a:pt x="108165" y="166671"/>
                  </a:lnTo>
                  <a:lnTo>
                    <a:pt x="112420" y="171852"/>
                  </a:lnTo>
                  <a:lnTo>
                    <a:pt x="182327" y="216194"/>
                  </a:lnTo>
                  <a:lnTo>
                    <a:pt x="331987" y="308695"/>
                  </a:lnTo>
                  <a:lnTo>
                    <a:pt x="548373" y="441651"/>
                  </a:lnTo>
                  <a:lnTo>
                    <a:pt x="629335" y="310816"/>
                  </a:lnTo>
                  <a:lnTo>
                    <a:pt x="199770" y="44967"/>
                  </a:lnTo>
                  <a:lnTo>
                    <a:pt x="170802" y="39201"/>
                  </a:lnTo>
                  <a:lnTo>
                    <a:pt x="81345" y="13610"/>
                  </a:lnTo>
                  <a:lnTo>
                    <a:pt x="34888" y="1590"/>
                  </a:lnTo>
                  <a:lnTo>
                    <a:pt x="16456" y="0"/>
                  </a:lnTo>
                  <a:close/>
                </a:path>
              </a:pathLst>
            </a:custGeom>
            <a:solidFill>
              <a:srgbClr val="E8BF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/>
            <p:cNvSpPr/>
            <p:nvPr/>
          </p:nvSpPr>
          <p:spPr>
            <a:xfrm>
              <a:off x="9923715" y="3181315"/>
              <a:ext cx="475615" cy="372110"/>
            </a:xfrm>
            <a:custGeom>
              <a:avLst/>
              <a:gdLst/>
              <a:ahLst/>
              <a:cxnLst/>
              <a:rect l="l" t="t" r="r" b="b"/>
              <a:pathLst>
                <a:path w="475615" h="372110">
                  <a:moveTo>
                    <a:pt x="81483" y="0"/>
                  </a:moveTo>
                  <a:lnTo>
                    <a:pt x="34661" y="70722"/>
                  </a:lnTo>
                  <a:lnTo>
                    <a:pt x="10566" y="108011"/>
                  </a:lnTo>
                  <a:lnTo>
                    <a:pt x="1558" y="124210"/>
                  </a:lnTo>
                  <a:lnTo>
                    <a:pt x="0" y="131660"/>
                  </a:lnTo>
                  <a:lnTo>
                    <a:pt x="13256" y="142537"/>
                  </a:lnTo>
                  <a:lnTo>
                    <a:pt x="49085" y="166247"/>
                  </a:lnTo>
                  <a:lnTo>
                    <a:pt x="101081" y="198988"/>
                  </a:lnTo>
                  <a:lnTo>
                    <a:pt x="162838" y="236955"/>
                  </a:lnTo>
                  <a:lnTo>
                    <a:pt x="227950" y="276347"/>
                  </a:lnTo>
                  <a:lnTo>
                    <a:pt x="290010" y="313359"/>
                  </a:lnTo>
                  <a:lnTo>
                    <a:pt x="342614" y="344188"/>
                  </a:lnTo>
                  <a:lnTo>
                    <a:pt x="379355" y="365031"/>
                  </a:lnTo>
                  <a:lnTo>
                    <a:pt x="393827" y="372084"/>
                  </a:lnTo>
                  <a:lnTo>
                    <a:pt x="408246" y="350720"/>
                  </a:lnTo>
                  <a:lnTo>
                    <a:pt x="436376" y="306676"/>
                  </a:lnTo>
                  <a:lnTo>
                    <a:pt x="463666" y="262570"/>
                  </a:lnTo>
                  <a:lnTo>
                    <a:pt x="475564" y="241020"/>
                  </a:lnTo>
                  <a:lnTo>
                    <a:pt x="413630" y="201818"/>
                  </a:lnTo>
                  <a:lnTo>
                    <a:pt x="278204" y="119138"/>
                  </a:lnTo>
                  <a:lnTo>
                    <a:pt x="81483" y="0"/>
                  </a:lnTo>
                  <a:close/>
                </a:path>
              </a:pathLst>
            </a:custGeom>
            <a:solidFill>
              <a:srgbClr val="E8C1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/>
            <p:cNvSpPr/>
            <p:nvPr/>
          </p:nvSpPr>
          <p:spPr>
            <a:xfrm>
              <a:off x="9945890" y="3196856"/>
              <a:ext cx="430530" cy="347345"/>
            </a:xfrm>
            <a:custGeom>
              <a:avLst/>
              <a:gdLst/>
              <a:ahLst/>
              <a:cxnLst/>
              <a:rect l="l" t="t" r="r" b="b"/>
              <a:pathLst>
                <a:path w="430529" h="347345">
                  <a:moveTo>
                    <a:pt x="121310" y="19075"/>
                  </a:moveTo>
                  <a:lnTo>
                    <a:pt x="85013" y="0"/>
                  </a:lnTo>
                  <a:lnTo>
                    <a:pt x="34048" y="77419"/>
                  </a:lnTo>
                  <a:lnTo>
                    <a:pt x="8331" y="117322"/>
                  </a:lnTo>
                  <a:lnTo>
                    <a:pt x="0" y="132422"/>
                  </a:lnTo>
                  <a:lnTo>
                    <a:pt x="1219" y="135394"/>
                  </a:lnTo>
                  <a:lnTo>
                    <a:pt x="8216" y="139192"/>
                  </a:lnTo>
                  <a:lnTo>
                    <a:pt x="33870" y="155600"/>
                  </a:lnTo>
                  <a:lnTo>
                    <a:pt x="121310" y="19075"/>
                  </a:lnTo>
                  <a:close/>
                </a:path>
                <a:path w="430529" h="347345">
                  <a:moveTo>
                    <a:pt x="306425" y="215379"/>
                  </a:moveTo>
                  <a:lnTo>
                    <a:pt x="291147" y="186270"/>
                  </a:lnTo>
                  <a:lnTo>
                    <a:pt x="250228" y="155270"/>
                  </a:lnTo>
                  <a:lnTo>
                    <a:pt x="199783" y="129197"/>
                  </a:lnTo>
                  <a:lnTo>
                    <a:pt x="155905" y="114909"/>
                  </a:lnTo>
                  <a:lnTo>
                    <a:pt x="134708" y="119214"/>
                  </a:lnTo>
                  <a:lnTo>
                    <a:pt x="132283" y="135940"/>
                  </a:lnTo>
                  <a:lnTo>
                    <a:pt x="135674" y="147929"/>
                  </a:lnTo>
                  <a:lnTo>
                    <a:pt x="174942" y="180860"/>
                  </a:lnTo>
                  <a:lnTo>
                    <a:pt x="217652" y="209143"/>
                  </a:lnTo>
                  <a:lnTo>
                    <a:pt x="259168" y="229247"/>
                  </a:lnTo>
                  <a:lnTo>
                    <a:pt x="291452" y="233794"/>
                  </a:lnTo>
                  <a:lnTo>
                    <a:pt x="306425" y="215379"/>
                  </a:lnTo>
                  <a:close/>
                </a:path>
                <a:path w="430529" h="347345">
                  <a:moveTo>
                    <a:pt x="430377" y="210337"/>
                  </a:moveTo>
                  <a:lnTo>
                    <a:pt x="394081" y="191262"/>
                  </a:lnTo>
                  <a:lnTo>
                    <a:pt x="343115" y="268681"/>
                  </a:lnTo>
                  <a:lnTo>
                    <a:pt x="317398" y="308597"/>
                  </a:lnTo>
                  <a:lnTo>
                    <a:pt x="309067" y="323684"/>
                  </a:lnTo>
                  <a:lnTo>
                    <a:pt x="310286" y="326656"/>
                  </a:lnTo>
                  <a:lnTo>
                    <a:pt x="317284" y="330454"/>
                  </a:lnTo>
                  <a:lnTo>
                    <a:pt x="342938" y="346862"/>
                  </a:lnTo>
                  <a:lnTo>
                    <a:pt x="430377" y="210337"/>
                  </a:lnTo>
                  <a:close/>
                </a:path>
              </a:pathLst>
            </a:custGeom>
            <a:solidFill>
              <a:srgbClr val="3D2D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/>
            <p:cNvSpPr/>
            <p:nvPr/>
          </p:nvSpPr>
          <p:spPr>
            <a:xfrm>
              <a:off x="9832608" y="3143042"/>
              <a:ext cx="114300" cy="46990"/>
            </a:xfrm>
            <a:custGeom>
              <a:avLst/>
              <a:gdLst/>
              <a:ahLst/>
              <a:cxnLst/>
              <a:rect l="l" t="t" r="r" b="b"/>
              <a:pathLst>
                <a:path w="114300" h="46989">
                  <a:moveTo>
                    <a:pt x="0" y="0"/>
                  </a:moveTo>
                  <a:lnTo>
                    <a:pt x="56607" y="32803"/>
                  </a:lnTo>
                  <a:lnTo>
                    <a:pt x="101886" y="46978"/>
                  </a:lnTo>
                  <a:lnTo>
                    <a:pt x="109701" y="45932"/>
                  </a:lnTo>
                  <a:lnTo>
                    <a:pt x="113760" y="42803"/>
                  </a:lnTo>
                  <a:lnTo>
                    <a:pt x="113391" y="38516"/>
                  </a:lnTo>
                  <a:lnTo>
                    <a:pt x="107918" y="33998"/>
                  </a:lnTo>
                  <a:lnTo>
                    <a:pt x="41692" y="10767"/>
                  </a:lnTo>
                  <a:lnTo>
                    <a:pt x="8927" y="2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/>
            <p:cNvSpPr/>
            <p:nvPr/>
          </p:nvSpPr>
          <p:spPr>
            <a:xfrm>
              <a:off x="6091696" y="1302509"/>
              <a:ext cx="260985" cy="255270"/>
            </a:xfrm>
            <a:custGeom>
              <a:avLst/>
              <a:gdLst/>
              <a:ahLst/>
              <a:cxnLst/>
              <a:rect l="l" t="t" r="r" b="b"/>
              <a:pathLst>
                <a:path w="260985" h="255269">
                  <a:moveTo>
                    <a:pt x="94177" y="0"/>
                  </a:moveTo>
                  <a:lnTo>
                    <a:pt x="70739" y="44889"/>
                  </a:lnTo>
                  <a:lnTo>
                    <a:pt x="70677" y="49594"/>
                  </a:lnTo>
                  <a:lnTo>
                    <a:pt x="72346" y="85407"/>
                  </a:lnTo>
                  <a:lnTo>
                    <a:pt x="50367" y="98680"/>
                  </a:lnTo>
                  <a:lnTo>
                    <a:pt x="15983" y="120983"/>
                  </a:lnTo>
                  <a:lnTo>
                    <a:pt x="0" y="138353"/>
                  </a:lnTo>
                  <a:lnTo>
                    <a:pt x="1285" y="143392"/>
                  </a:lnTo>
                  <a:lnTo>
                    <a:pt x="36849" y="162712"/>
                  </a:lnTo>
                  <a:lnTo>
                    <a:pt x="82239" y="170052"/>
                  </a:lnTo>
                  <a:lnTo>
                    <a:pt x="85892" y="194799"/>
                  </a:lnTo>
                  <a:lnTo>
                    <a:pt x="89176" y="215704"/>
                  </a:lnTo>
                  <a:lnTo>
                    <a:pt x="91722" y="231173"/>
                  </a:lnTo>
                  <a:lnTo>
                    <a:pt x="93161" y="239610"/>
                  </a:lnTo>
                  <a:lnTo>
                    <a:pt x="93415" y="251955"/>
                  </a:lnTo>
                  <a:lnTo>
                    <a:pt x="102483" y="254533"/>
                  </a:lnTo>
                  <a:lnTo>
                    <a:pt x="104362" y="254927"/>
                  </a:lnTo>
                  <a:lnTo>
                    <a:pt x="111195" y="254979"/>
                  </a:lnTo>
                  <a:lnTo>
                    <a:pt x="121701" y="247408"/>
                  </a:lnTo>
                  <a:lnTo>
                    <a:pt x="139156" y="224512"/>
                  </a:lnTo>
                  <a:lnTo>
                    <a:pt x="143176" y="217843"/>
                  </a:lnTo>
                  <a:lnTo>
                    <a:pt x="114192" y="217843"/>
                  </a:lnTo>
                  <a:lnTo>
                    <a:pt x="112682" y="208520"/>
                  </a:lnTo>
                  <a:lnTo>
                    <a:pt x="110987" y="197791"/>
                  </a:lnTo>
                  <a:lnTo>
                    <a:pt x="109161" y="185883"/>
                  </a:lnTo>
                  <a:lnTo>
                    <a:pt x="107258" y="173024"/>
                  </a:lnTo>
                  <a:lnTo>
                    <a:pt x="259714" y="173024"/>
                  </a:lnTo>
                  <a:lnTo>
                    <a:pt x="260897" y="166531"/>
                  </a:lnTo>
                  <a:lnTo>
                    <a:pt x="257728" y="158051"/>
                  </a:lnTo>
                  <a:lnTo>
                    <a:pt x="229254" y="158051"/>
                  </a:lnTo>
                  <a:lnTo>
                    <a:pt x="219335" y="157626"/>
                  </a:lnTo>
                  <a:lnTo>
                    <a:pt x="194354" y="156179"/>
                  </a:lnTo>
                  <a:lnTo>
                    <a:pt x="179762" y="155168"/>
                  </a:lnTo>
                  <a:lnTo>
                    <a:pt x="180897" y="153047"/>
                  </a:lnTo>
                  <a:lnTo>
                    <a:pt x="153207" y="153047"/>
                  </a:lnTo>
                  <a:lnTo>
                    <a:pt x="127669" y="150687"/>
                  </a:lnTo>
                  <a:lnTo>
                    <a:pt x="103778" y="148145"/>
                  </a:lnTo>
                  <a:lnTo>
                    <a:pt x="103377" y="145046"/>
                  </a:lnTo>
                  <a:lnTo>
                    <a:pt x="78823" y="145046"/>
                  </a:lnTo>
                  <a:lnTo>
                    <a:pt x="39326" y="138353"/>
                  </a:lnTo>
                  <a:lnTo>
                    <a:pt x="35109" y="137350"/>
                  </a:lnTo>
                  <a:lnTo>
                    <a:pt x="43098" y="132066"/>
                  </a:lnTo>
                  <a:lnTo>
                    <a:pt x="52510" y="126033"/>
                  </a:lnTo>
                  <a:lnTo>
                    <a:pt x="63172" y="119378"/>
                  </a:lnTo>
                  <a:lnTo>
                    <a:pt x="74911" y="112229"/>
                  </a:lnTo>
                  <a:lnTo>
                    <a:pt x="99397" y="112229"/>
                  </a:lnTo>
                  <a:lnTo>
                    <a:pt x="99153" y="110058"/>
                  </a:lnTo>
                  <a:lnTo>
                    <a:pt x="134493" y="78375"/>
                  </a:lnTo>
                  <a:lnTo>
                    <a:pt x="145714" y="72516"/>
                  </a:lnTo>
                  <a:lnTo>
                    <a:pt x="181386" y="72516"/>
                  </a:lnTo>
                  <a:lnTo>
                    <a:pt x="180693" y="71856"/>
                  </a:lnTo>
                  <a:lnTo>
                    <a:pt x="95790" y="71856"/>
                  </a:lnTo>
                  <a:lnTo>
                    <a:pt x="95185" y="59076"/>
                  </a:lnTo>
                  <a:lnTo>
                    <a:pt x="95061" y="55808"/>
                  </a:lnTo>
                  <a:lnTo>
                    <a:pt x="95081" y="40622"/>
                  </a:lnTo>
                  <a:lnTo>
                    <a:pt x="95231" y="36153"/>
                  </a:lnTo>
                  <a:lnTo>
                    <a:pt x="95790" y="30010"/>
                  </a:lnTo>
                  <a:lnTo>
                    <a:pt x="134382" y="30010"/>
                  </a:lnTo>
                  <a:lnTo>
                    <a:pt x="125005" y="22077"/>
                  </a:lnTo>
                  <a:lnTo>
                    <a:pt x="111991" y="11750"/>
                  </a:lnTo>
                  <a:lnTo>
                    <a:pt x="101238" y="4267"/>
                  </a:lnTo>
                  <a:lnTo>
                    <a:pt x="94177" y="0"/>
                  </a:lnTo>
                  <a:close/>
                </a:path>
                <a:path w="260985" h="255269">
                  <a:moveTo>
                    <a:pt x="259714" y="173024"/>
                  </a:moveTo>
                  <a:lnTo>
                    <a:pt x="107258" y="173024"/>
                  </a:lnTo>
                  <a:lnTo>
                    <a:pt x="140088" y="176314"/>
                  </a:lnTo>
                  <a:lnTo>
                    <a:pt x="132341" y="189444"/>
                  </a:lnTo>
                  <a:lnTo>
                    <a:pt x="125435" y="200702"/>
                  </a:lnTo>
                  <a:lnTo>
                    <a:pt x="119381" y="210148"/>
                  </a:lnTo>
                  <a:lnTo>
                    <a:pt x="114192" y="217843"/>
                  </a:lnTo>
                  <a:lnTo>
                    <a:pt x="143176" y="217843"/>
                  </a:lnTo>
                  <a:lnTo>
                    <a:pt x="166834" y="178587"/>
                  </a:lnTo>
                  <a:lnTo>
                    <a:pt x="257585" y="178587"/>
                  </a:lnTo>
                  <a:lnTo>
                    <a:pt x="259714" y="173024"/>
                  </a:lnTo>
                  <a:close/>
                </a:path>
                <a:path w="260985" h="255269">
                  <a:moveTo>
                    <a:pt x="257585" y="178587"/>
                  </a:moveTo>
                  <a:lnTo>
                    <a:pt x="166834" y="178587"/>
                  </a:lnTo>
                  <a:lnTo>
                    <a:pt x="193649" y="180523"/>
                  </a:lnTo>
                  <a:lnTo>
                    <a:pt x="217192" y="181884"/>
                  </a:lnTo>
                  <a:lnTo>
                    <a:pt x="235521" y="182571"/>
                  </a:lnTo>
                  <a:lnTo>
                    <a:pt x="246691" y="182486"/>
                  </a:lnTo>
                  <a:lnTo>
                    <a:pt x="252825" y="182041"/>
                  </a:lnTo>
                  <a:lnTo>
                    <a:pt x="257585" y="178587"/>
                  </a:lnTo>
                  <a:close/>
                </a:path>
                <a:path w="260985" h="255269">
                  <a:moveTo>
                    <a:pt x="229976" y="122085"/>
                  </a:moveTo>
                  <a:lnTo>
                    <a:pt x="196996" y="122085"/>
                  </a:lnTo>
                  <a:lnTo>
                    <a:pt x="208005" y="133612"/>
                  </a:lnTo>
                  <a:lnTo>
                    <a:pt x="217044" y="143518"/>
                  </a:lnTo>
                  <a:lnTo>
                    <a:pt x="223960" y="151510"/>
                  </a:lnTo>
                  <a:lnTo>
                    <a:pt x="229254" y="158051"/>
                  </a:lnTo>
                  <a:lnTo>
                    <a:pt x="257728" y="158051"/>
                  </a:lnTo>
                  <a:lnTo>
                    <a:pt x="256566" y="154941"/>
                  </a:lnTo>
                  <a:lnTo>
                    <a:pt x="240957" y="133857"/>
                  </a:lnTo>
                  <a:lnTo>
                    <a:pt x="229976" y="122085"/>
                  </a:lnTo>
                  <a:close/>
                </a:path>
                <a:path w="260985" h="255269">
                  <a:moveTo>
                    <a:pt x="181386" y="72516"/>
                  </a:moveTo>
                  <a:lnTo>
                    <a:pt x="145714" y="72516"/>
                  </a:lnTo>
                  <a:lnTo>
                    <a:pt x="154131" y="80286"/>
                  </a:lnTo>
                  <a:lnTo>
                    <a:pt x="162502" y="88145"/>
                  </a:lnTo>
                  <a:lnTo>
                    <a:pt x="170765" y="96036"/>
                  </a:lnTo>
                  <a:lnTo>
                    <a:pt x="178861" y="103898"/>
                  </a:lnTo>
                  <a:lnTo>
                    <a:pt x="172875" y="115859"/>
                  </a:lnTo>
                  <a:lnTo>
                    <a:pt x="166542" y="128155"/>
                  </a:lnTo>
                  <a:lnTo>
                    <a:pt x="159957" y="140608"/>
                  </a:lnTo>
                  <a:lnTo>
                    <a:pt x="153207" y="153047"/>
                  </a:lnTo>
                  <a:lnTo>
                    <a:pt x="180897" y="153047"/>
                  </a:lnTo>
                  <a:lnTo>
                    <a:pt x="184232" y="146811"/>
                  </a:lnTo>
                  <a:lnTo>
                    <a:pt x="188946" y="137833"/>
                  </a:lnTo>
                  <a:lnTo>
                    <a:pt x="192877" y="130220"/>
                  </a:lnTo>
                  <a:lnTo>
                    <a:pt x="196996" y="122085"/>
                  </a:lnTo>
                  <a:lnTo>
                    <a:pt x="229976" y="122085"/>
                  </a:lnTo>
                  <a:lnTo>
                    <a:pt x="208312" y="98856"/>
                  </a:lnTo>
                  <a:lnTo>
                    <a:pt x="216368" y="80670"/>
                  </a:lnTo>
                  <a:lnTo>
                    <a:pt x="189897" y="80670"/>
                  </a:lnTo>
                  <a:lnTo>
                    <a:pt x="181386" y="72516"/>
                  </a:lnTo>
                  <a:close/>
                </a:path>
                <a:path w="260985" h="255269">
                  <a:moveTo>
                    <a:pt x="99397" y="112229"/>
                  </a:moveTo>
                  <a:lnTo>
                    <a:pt x="74911" y="112229"/>
                  </a:lnTo>
                  <a:lnTo>
                    <a:pt x="76014" y="122139"/>
                  </a:lnTo>
                  <a:lnTo>
                    <a:pt x="76714" y="128155"/>
                  </a:lnTo>
                  <a:lnTo>
                    <a:pt x="78823" y="145046"/>
                  </a:lnTo>
                  <a:lnTo>
                    <a:pt x="103377" y="145046"/>
                  </a:lnTo>
                  <a:lnTo>
                    <a:pt x="101720" y="132066"/>
                  </a:lnTo>
                  <a:lnTo>
                    <a:pt x="100203" y="119378"/>
                  </a:lnTo>
                  <a:lnTo>
                    <a:pt x="99397" y="112229"/>
                  </a:lnTo>
                  <a:close/>
                </a:path>
                <a:path w="260985" h="255269">
                  <a:moveTo>
                    <a:pt x="228162" y="48120"/>
                  </a:moveTo>
                  <a:lnTo>
                    <a:pt x="203016" y="48120"/>
                  </a:lnTo>
                  <a:lnTo>
                    <a:pt x="201234" y="53416"/>
                  </a:lnTo>
                  <a:lnTo>
                    <a:pt x="198571" y="60461"/>
                  </a:lnTo>
                  <a:lnTo>
                    <a:pt x="194851" y="69472"/>
                  </a:lnTo>
                  <a:lnTo>
                    <a:pt x="189897" y="80670"/>
                  </a:lnTo>
                  <a:lnTo>
                    <a:pt x="216368" y="80670"/>
                  </a:lnTo>
                  <a:lnTo>
                    <a:pt x="219876" y="72749"/>
                  </a:lnTo>
                  <a:lnTo>
                    <a:pt x="226046" y="56094"/>
                  </a:lnTo>
                  <a:lnTo>
                    <a:pt x="228162" y="48120"/>
                  </a:lnTo>
                  <a:close/>
                </a:path>
                <a:path w="260985" h="255269">
                  <a:moveTo>
                    <a:pt x="134382" y="30010"/>
                  </a:moveTo>
                  <a:lnTo>
                    <a:pt x="95790" y="30010"/>
                  </a:lnTo>
                  <a:lnTo>
                    <a:pt x="102014" y="34778"/>
                  </a:lnTo>
                  <a:lnTo>
                    <a:pt x="109257" y="40622"/>
                  </a:lnTo>
                  <a:lnTo>
                    <a:pt x="117402" y="47449"/>
                  </a:lnTo>
                  <a:lnTo>
                    <a:pt x="126333" y="55168"/>
                  </a:lnTo>
                  <a:lnTo>
                    <a:pt x="118968" y="59076"/>
                  </a:lnTo>
                  <a:lnTo>
                    <a:pt x="111405" y="63169"/>
                  </a:lnTo>
                  <a:lnTo>
                    <a:pt x="95790" y="71856"/>
                  </a:lnTo>
                  <a:lnTo>
                    <a:pt x="180693" y="71856"/>
                  </a:lnTo>
                  <a:lnTo>
                    <a:pt x="174425" y="65938"/>
                  </a:lnTo>
                  <a:lnTo>
                    <a:pt x="169196" y="61061"/>
                  </a:lnTo>
                  <a:lnTo>
                    <a:pt x="181101" y="55808"/>
                  </a:lnTo>
                  <a:lnTo>
                    <a:pt x="190530" y="52071"/>
                  </a:lnTo>
                  <a:lnTo>
                    <a:pt x="197748" y="49594"/>
                  </a:lnTo>
                  <a:lnTo>
                    <a:pt x="203016" y="48120"/>
                  </a:lnTo>
                  <a:lnTo>
                    <a:pt x="228162" y="48120"/>
                  </a:lnTo>
                  <a:lnTo>
                    <a:pt x="228556" y="46637"/>
                  </a:lnTo>
                  <a:lnTo>
                    <a:pt x="228982" y="43345"/>
                  </a:lnTo>
                  <a:lnTo>
                    <a:pt x="149714" y="43345"/>
                  </a:lnTo>
                  <a:lnTo>
                    <a:pt x="138141" y="33190"/>
                  </a:lnTo>
                  <a:lnTo>
                    <a:pt x="134382" y="30010"/>
                  </a:lnTo>
                  <a:close/>
                </a:path>
                <a:path w="260985" h="255269">
                  <a:moveTo>
                    <a:pt x="207457" y="22912"/>
                  </a:moveTo>
                  <a:lnTo>
                    <a:pt x="195447" y="24985"/>
                  </a:lnTo>
                  <a:lnTo>
                    <a:pt x="176874" y="31257"/>
                  </a:lnTo>
                  <a:lnTo>
                    <a:pt x="149714" y="43345"/>
                  </a:lnTo>
                  <a:lnTo>
                    <a:pt x="228982" y="43345"/>
                  </a:lnTo>
                  <a:lnTo>
                    <a:pt x="229140" y="42125"/>
                  </a:lnTo>
                  <a:lnTo>
                    <a:pt x="229800" y="32740"/>
                  </a:lnTo>
                  <a:lnTo>
                    <a:pt x="224225" y="25387"/>
                  </a:lnTo>
                  <a:lnTo>
                    <a:pt x="214929" y="23418"/>
                  </a:lnTo>
                  <a:lnTo>
                    <a:pt x="207457" y="22912"/>
                  </a:lnTo>
                  <a:close/>
                </a:path>
              </a:pathLst>
            </a:custGeom>
            <a:solidFill>
              <a:srgbClr val="D3772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/>
            <p:cNvSpPr/>
            <p:nvPr/>
          </p:nvSpPr>
          <p:spPr>
            <a:xfrm>
              <a:off x="6084778" y="936104"/>
              <a:ext cx="324485" cy="267970"/>
            </a:xfrm>
            <a:custGeom>
              <a:avLst/>
              <a:gdLst/>
              <a:ahLst/>
              <a:cxnLst/>
              <a:rect l="l" t="t" r="r" b="b"/>
              <a:pathLst>
                <a:path w="324485" h="267969">
                  <a:moveTo>
                    <a:pt x="10490" y="0"/>
                  </a:moveTo>
                  <a:lnTo>
                    <a:pt x="2717" y="4546"/>
                  </a:lnTo>
                  <a:lnTo>
                    <a:pt x="0" y="13182"/>
                  </a:lnTo>
                  <a:lnTo>
                    <a:pt x="3267" y="42547"/>
                  </a:lnTo>
                  <a:lnTo>
                    <a:pt x="20444" y="90053"/>
                  </a:lnTo>
                  <a:lnTo>
                    <a:pt x="46515" y="145848"/>
                  </a:lnTo>
                  <a:lnTo>
                    <a:pt x="76465" y="200082"/>
                  </a:lnTo>
                  <a:lnTo>
                    <a:pt x="105278" y="242904"/>
                  </a:lnTo>
                  <a:lnTo>
                    <a:pt x="139052" y="267411"/>
                  </a:lnTo>
                  <a:lnTo>
                    <a:pt x="147777" y="267385"/>
                  </a:lnTo>
                  <a:lnTo>
                    <a:pt x="157264" y="260515"/>
                  </a:lnTo>
                  <a:lnTo>
                    <a:pt x="171012" y="242773"/>
                  </a:lnTo>
                  <a:lnTo>
                    <a:pt x="140258" y="242773"/>
                  </a:lnTo>
                  <a:lnTo>
                    <a:pt x="138137" y="242328"/>
                  </a:lnTo>
                  <a:lnTo>
                    <a:pt x="91527" y="178035"/>
                  </a:lnTo>
                  <a:lnTo>
                    <a:pt x="62816" y="124113"/>
                  </a:lnTo>
                  <a:lnTo>
                    <a:pt x="38418" y="71392"/>
                  </a:lnTo>
                  <a:lnTo>
                    <a:pt x="24434" y="31724"/>
                  </a:lnTo>
                  <a:lnTo>
                    <a:pt x="234524" y="31724"/>
                  </a:lnTo>
                  <a:lnTo>
                    <a:pt x="203167" y="25925"/>
                  </a:lnTo>
                  <a:lnTo>
                    <a:pt x="156587" y="19005"/>
                  </a:lnTo>
                  <a:lnTo>
                    <a:pt x="110899" y="13161"/>
                  </a:lnTo>
                  <a:lnTo>
                    <a:pt x="38146" y="4602"/>
                  </a:lnTo>
                  <a:lnTo>
                    <a:pt x="26721" y="3092"/>
                  </a:lnTo>
                  <a:lnTo>
                    <a:pt x="19342" y="1866"/>
                  </a:lnTo>
                  <a:lnTo>
                    <a:pt x="10490" y="0"/>
                  </a:lnTo>
                  <a:close/>
                </a:path>
                <a:path w="324485" h="267969">
                  <a:moveTo>
                    <a:pt x="234524" y="31724"/>
                  </a:moveTo>
                  <a:lnTo>
                    <a:pt x="24434" y="31724"/>
                  </a:lnTo>
                  <a:lnTo>
                    <a:pt x="78900" y="62641"/>
                  </a:lnTo>
                  <a:lnTo>
                    <a:pt x="128049" y="92865"/>
                  </a:lnTo>
                  <a:lnTo>
                    <a:pt x="165018" y="118503"/>
                  </a:lnTo>
                  <a:lnTo>
                    <a:pt x="182943" y="135661"/>
                  </a:lnTo>
                  <a:lnTo>
                    <a:pt x="177955" y="161209"/>
                  </a:lnTo>
                  <a:lnTo>
                    <a:pt x="168741" y="192959"/>
                  </a:lnTo>
                  <a:lnTo>
                    <a:pt x="156636" y="222349"/>
                  </a:lnTo>
                  <a:lnTo>
                    <a:pt x="142976" y="240817"/>
                  </a:lnTo>
                  <a:lnTo>
                    <a:pt x="140258" y="242773"/>
                  </a:lnTo>
                  <a:lnTo>
                    <a:pt x="171012" y="242773"/>
                  </a:lnTo>
                  <a:lnTo>
                    <a:pt x="178588" y="232996"/>
                  </a:lnTo>
                  <a:lnTo>
                    <a:pt x="193963" y="194456"/>
                  </a:lnTo>
                  <a:lnTo>
                    <a:pt x="203505" y="157991"/>
                  </a:lnTo>
                  <a:lnTo>
                    <a:pt x="207327" y="136702"/>
                  </a:lnTo>
                  <a:lnTo>
                    <a:pt x="206225" y="127898"/>
                  </a:lnTo>
                  <a:lnTo>
                    <a:pt x="197919" y="115585"/>
                  </a:lnTo>
                  <a:lnTo>
                    <a:pt x="177427" y="97515"/>
                  </a:lnTo>
                  <a:lnTo>
                    <a:pt x="139763" y="71437"/>
                  </a:lnTo>
                  <a:lnTo>
                    <a:pt x="207821" y="71437"/>
                  </a:lnTo>
                  <a:lnTo>
                    <a:pt x="170192" y="56798"/>
                  </a:lnTo>
                  <a:lnTo>
                    <a:pt x="122961" y="39166"/>
                  </a:lnTo>
                  <a:lnTo>
                    <a:pt x="267192" y="39166"/>
                  </a:lnTo>
                  <a:lnTo>
                    <a:pt x="246405" y="33921"/>
                  </a:lnTo>
                  <a:lnTo>
                    <a:pt x="234524" y="31724"/>
                  </a:lnTo>
                  <a:close/>
                </a:path>
                <a:path w="324485" h="267969">
                  <a:moveTo>
                    <a:pt x="207821" y="71437"/>
                  </a:moveTo>
                  <a:lnTo>
                    <a:pt x="139763" y="71437"/>
                  </a:lnTo>
                  <a:lnTo>
                    <a:pt x="174074" y="84354"/>
                  </a:lnTo>
                  <a:lnTo>
                    <a:pt x="203084" y="95594"/>
                  </a:lnTo>
                  <a:lnTo>
                    <a:pt x="224404" y="104321"/>
                  </a:lnTo>
                  <a:lnTo>
                    <a:pt x="235648" y="109702"/>
                  </a:lnTo>
                  <a:lnTo>
                    <a:pt x="239217" y="112941"/>
                  </a:lnTo>
                  <a:lnTo>
                    <a:pt x="244576" y="115341"/>
                  </a:lnTo>
                  <a:lnTo>
                    <a:pt x="251587" y="116840"/>
                  </a:lnTo>
                  <a:lnTo>
                    <a:pt x="265475" y="118428"/>
                  </a:lnTo>
                  <a:lnTo>
                    <a:pt x="280852" y="117514"/>
                  </a:lnTo>
                  <a:lnTo>
                    <a:pt x="296037" y="113612"/>
                  </a:lnTo>
                  <a:lnTo>
                    <a:pt x="309346" y="106235"/>
                  </a:lnTo>
                  <a:lnTo>
                    <a:pt x="315591" y="100176"/>
                  </a:lnTo>
                  <a:lnTo>
                    <a:pt x="319556" y="94109"/>
                  </a:lnTo>
                  <a:lnTo>
                    <a:pt x="266222" y="94109"/>
                  </a:lnTo>
                  <a:lnTo>
                    <a:pt x="256654" y="93027"/>
                  </a:lnTo>
                  <a:lnTo>
                    <a:pt x="253860" y="92430"/>
                  </a:lnTo>
                  <a:lnTo>
                    <a:pt x="252450" y="91821"/>
                  </a:lnTo>
                  <a:lnTo>
                    <a:pt x="252282" y="91782"/>
                  </a:lnTo>
                  <a:lnTo>
                    <a:pt x="252120" y="91782"/>
                  </a:lnTo>
                  <a:lnTo>
                    <a:pt x="238450" y="84317"/>
                  </a:lnTo>
                  <a:lnTo>
                    <a:pt x="209915" y="72251"/>
                  </a:lnTo>
                  <a:lnTo>
                    <a:pt x="207821" y="71437"/>
                  </a:lnTo>
                  <a:close/>
                </a:path>
                <a:path w="324485" h="267969">
                  <a:moveTo>
                    <a:pt x="267192" y="39166"/>
                  </a:moveTo>
                  <a:lnTo>
                    <a:pt x="122961" y="39166"/>
                  </a:lnTo>
                  <a:lnTo>
                    <a:pt x="153320" y="43121"/>
                  </a:lnTo>
                  <a:lnTo>
                    <a:pt x="183999" y="47536"/>
                  </a:lnTo>
                  <a:lnTo>
                    <a:pt x="241350" y="57734"/>
                  </a:lnTo>
                  <a:lnTo>
                    <a:pt x="286626" y="70257"/>
                  </a:lnTo>
                  <a:lnTo>
                    <a:pt x="299821" y="77343"/>
                  </a:lnTo>
                  <a:lnTo>
                    <a:pt x="299377" y="81381"/>
                  </a:lnTo>
                  <a:lnTo>
                    <a:pt x="266222" y="94109"/>
                  </a:lnTo>
                  <a:lnTo>
                    <a:pt x="319556" y="94109"/>
                  </a:lnTo>
                  <a:lnTo>
                    <a:pt x="320192" y="93137"/>
                  </a:lnTo>
                  <a:lnTo>
                    <a:pt x="323098" y="85223"/>
                  </a:lnTo>
                  <a:lnTo>
                    <a:pt x="324256" y="76542"/>
                  </a:lnTo>
                  <a:lnTo>
                    <a:pt x="320278" y="63709"/>
                  </a:lnTo>
                  <a:lnTo>
                    <a:pt x="306752" y="52751"/>
                  </a:lnTo>
                  <a:lnTo>
                    <a:pt x="282515" y="43033"/>
                  </a:lnTo>
                  <a:lnTo>
                    <a:pt x="267192" y="39166"/>
                  </a:lnTo>
                  <a:close/>
                </a:path>
                <a:path w="324485" h="267969">
                  <a:moveTo>
                    <a:pt x="252171" y="91757"/>
                  </a:moveTo>
                  <a:close/>
                </a:path>
              </a:pathLst>
            </a:custGeom>
            <a:solidFill>
              <a:srgbClr val="C7799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94" name="object 9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258027" y="1035645"/>
              <a:ext cx="84399" cy="136791"/>
            </a:xfrm>
            <a:prstGeom prst="rect">
              <a:avLst/>
            </a:prstGeom>
          </p:spPr>
        </p:pic>
        <p:sp>
          <p:nvSpPr>
            <p:cNvPr id="95" name="object 95"/>
            <p:cNvSpPr/>
            <p:nvPr/>
          </p:nvSpPr>
          <p:spPr>
            <a:xfrm>
              <a:off x="6452807" y="1201403"/>
              <a:ext cx="1512570" cy="324485"/>
            </a:xfrm>
            <a:custGeom>
              <a:avLst/>
              <a:gdLst/>
              <a:ahLst/>
              <a:cxnLst/>
              <a:rect l="l" t="t" r="r" b="b"/>
              <a:pathLst>
                <a:path w="1512570" h="324484">
                  <a:moveTo>
                    <a:pt x="505307" y="283262"/>
                  </a:moveTo>
                  <a:lnTo>
                    <a:pt x="531148" y="313091"/>
                  </a:lnTo>
                  <a:lnTo>
                    <a:pt x="540727" y="314695"/>
                  </a:lnTo>
                  <a:lnTo>
                    <a:pt x="544588" y="290654"/>
                  </a:lnTo>
                  <a:lnTo>
                    <a:pt x="535313" y="289102"/>
                  </a:lnTo>
                  <a:lnTo>
                    <a:pt x="525994" y="287423"/>
                  </a:lnTo>
                  <a:lnTo>
                    <a:pt x="516672" y="285623"/>
                  </a:lnTo>
                  <a:lnTo>
                    <a:pt x="505307" y="283262"/>
                  </a:lnTo>
                  <a:close/>
                </a:path>
                <a:path w="1512570" h="324484">
                  <a:moveTo>
                    <a:pt x="428117" y="262625"/>
                  </a:moveTo>
                  <a:lnTo>
                    <a:pt x="450366" y="294697"/>
                  </a:lnTo>
                  <a:lnTo>
                    <a:pt x="460209" y="297398"/>
                  </a:lnTo>
                  <a:lnTo>
                    <a:pt x="466509" y="273890"/>
                  </a:lnTo>
                  <a:lnTo>
                    <a:pt x="456942" y="271260"/>
                  </a:lnTo>
                  <a:lnTo>
                    <a:pt x="447332" y="268500"/>
                  </a:lnTo>
                  <a:lnTo>
                    <a:pt x="437712" y="265619"/>
                  </a:lnTo>
                  <a:lnTo>
                    <a:pt x="428117" y="262625"/>
                  </a:lnTo>
                  <a:close/>
                </a:path>
                <a:path w="1512570" h="324484">
                  <a:moveTo>
                    <a:pt x="584123" y="295899"/>
                  </a:moveTo>
                  <a:lnTo>
                    <a:pt x="615416" y="322874"/>
                  </a:lnTo>
                  <a:lnTo>
                    <a:pt x="622731" y="323217"/>
                  </a:lnTo>
                  <a:lnTo>
                    <a:pt x="623887" y="298909"/>
                  </a:lnTo>
                  <a:lnTo>
                    <a:pt x="616826" y="298566"/>
                  </a:lnTo>
                  <a:lnTo>
                    <a:pt x="609727" y="298121"/>
                  </a:lnTo>
                  <a:lnTo>
                    <a:pt x="596417" y="297093"/>
                  </a:lnTo>
                  <a:lnTo>
                    <a:pt x="590257" y="296534"/>
                  </a:lnTo>
                  <a:lnTo>
                    <a:pt x="584123" y="295899"/>
                  </a:lnTo>
                  <a:close/>
                </a:path>
                <a:path w="1512570" h="324484">
                  <a:moveTo>
                    <a:pt x="352945" y="234964"/>
                  </a:moveTo>
                  <a:lnTo>
                    <a:pt x="372330" y="268884"/>
                  </a:lnTo>
                  <a:lnTo>
                    <a:pt x="381838" y="272442"/>
                  </a:lnTo>
                  <a:lnTo>
                    <a:pt x="390258" y="249607"/>
                  </a:lnTo>
                  <a:lnTo>
                    <a:pt x="380981" y="246135"/>
                  </a:lnTo>
                  <a:lnTo>
                    <a:pt x="371649" y="242529"/>
                  </a:lnTo>
                  <a:lnTo>
                    <a:pt x="362294" y="238801"/>
                  </a:lnTo>
                  <a:lnTo>
                    <a:pt x="352945" y="234964"/>
                  </a:lnTo>
                  <a:close/>
                </a:path>
                <a:path w="1512570" h="324484">
                  <a:moveTo>
                    <a:pt x="703656" y="298350"/>
                  </a:moveTo>
                  <a:lnTo>
                    <a:pt x="693672" y="298893"/>
                  </a:lnTo>
                  <a:lnTo>
                    <a:pt x="683672" y="299301"/>
                  </a:lnTo>
                  <a:lnTo>
                    <a:pt x="673691" y="299573"/>
                  </a:lnTo>
                  <a:lnTo>
                    <a:pt x="663765" y="299709"/>
                  </a:lnTo>
                  <a:lnTo>
                    <a:pt x="663943" y="324055"/>
                  </a:lnTo>
                  <a:lnTo>
                    <a:pt x="674188" y="323910"/>
                  </a:lnTo>
                  <a:lnTo>
                    <a:pt x="684495" y="323626"/>
                  </a:lnTo>
                  <a:lnTo>
                    <a:pt x="694825" y="323205"/>
                  </a:lnTo>
                  <a:lnTo>
                    <a:pt x="705142" y="322645"/>
                  </a:lnTo>
                  <a:lnTo>
                    <a:pt x="703656" y="298350"/>
                  </a:lnTo>
                  <a:close/>
                </a:path>
                <a:path w="1512570" h="324484">
                  <a:moveTo>
                    <a:pt x="280149" y="201259"/>
                  </a:moveTo>
                  <a:lnTo>
                    <a:pt x="269087" y="222937"/>
                  </a:lnTo>
                  <a:lnTo>
                    <a:pt x="278290" y="227581"/>
                  </a:lnTo>
                  <a:lnTo>
                    <a:pt x="287531" y="232131"/>
                  </a:lnTo>
                  <a:lnTo>
                    <a:pt x="296776" y="236573"/>
                  </a:lnTo>
                  <a:lnTo>
                    <a:pt x="305993" y="240895"/>
                  </a:lnTo>
                  <a:lnTo>
                    <a:pt x="316230" y="218810"/>
                  </a:lnTo>
                  <a:lnTo>
                    <a:pt x="307215" y="214583"/>
                  </a:lnTo>
                  <a:lnTo>
                    <a:pt x="298175" y="210239"/>
                  </a:lnTo>
                  <a:lnTo>
                    <a:pt x="289142" y="205792"/>
                  </a:lnTo>
                  <a:lnTo>
                    <a:pt x="280149" y="201259"/>
                  </a:lnTo>
                  <a:close/>
                </a:path>
                <a:path w="1512570" h="324484">
                  <a:moveTo>
                    <a:pt x="782929" y="289193"/>
                  </a:moveTo>
                  <a:lnTo>
                    <a:pt x="773089" y="290800"/>
                  </a:lnTo>
                  <a:lnTo>
                    <a:pt x="763196" y="292281"/>
                  </a:lnTo>
                  <a:lnTo>
                    <a:pt x="753290" y="293631"/>
                  </a:lnTo>
                  <a:lnTo>
                    <a:pt x="743407" y="294845"/>
                  </a:lnTo>
                  <a:lnTo>
                    <a:pt x="746213" y="319013"/>
                  </a:lnTo>
                  <a:lnTo>
                    <a:pt x="756418" y="317766"/>
                  </a:lnTo>
                  <a:lnTo>
                    <a:pt x="766645" y="316375"/>
                  </a:lnTo>
                  <a:lnTo>
                    <a:pt x="776857" y="314845"/>
                  </a:lnTo>
                  <a:lnTo>
                    <a:pt x="787019" y="313184"/>
                  </a:lnTo>
                  <a:lnTo>
                    <a:pt x="782929" y="289193"/>
                  </a:lnTo>
                  <a:close/>
                </a:path>
                <a:path w="1512570" h="324484">
                  <a:moveTo>
                    <a:pt x="209905" y="162282"/>
                  </a:moveTo>
                  <a:lnTo>
                    <a:pt x="197370" y="183148"/>
                  </a:lnTo>
                  <a:lnTo>
                    <a:pt x="206176" y="188384"/>
                  </a:lnTo>
                  <a:lnTo>
                    <a:pt x="215049" y="193562"/>
                  </a:lnTo>
                  <a:lnTo>
                    <a:pt x="223959" y="198665"/>
                  </a:lnTo>
                  <a:lnTo>
                    <a:pt x="232879" y="203672"/>
                  </a:lnTo>
                  <a:lnTo>
                    <a:pt x="244690" y="182386"/>
                  </a:lnTo>
                  <a:lnTo>
                    <a:pt x="235957" y="177484"/>
                  </a:lnTo>
                  <a:lnTo>
                    <a:pt x="227226" y="172487"/>
                  </a:lnTo>
                  <a:lnTo>
                    <a:pt x="218532" y="167413"/>
                  </a:lnTo>
                  <a:lnTo>
                    <a:pt x="209905" y="162282"/>
                  </a:lnTo>
                  <a:close/>
                </a:path>
                <a:path w="1512570" h="324484">
                  <a:moveTo>
                    <a:pt x="860729" y="271502"/>
                  </a:moveTo>
                  <a:lnTo>
                    <a:pt x="851160" y="274163"/>
                  </a:lnTo>
                  <a:lnTo>
                    <a:pt x="841505" y="276708"/>
                  </a:lnTo>
                  <a:lnTo>
                    <a:pt x="831797" y="279126"/>
                  </a:lnTo>
                  <a:lnTo>
                    <a:pt x="822071" y="281408"/>
                  </a:lnTo>
                  <a:lnTo>
                    <a:pt x="827455" y="305145"/>
                  </a:lnTo>
                  <a:lnTo>
                    <a:pt x="837515" y="302786"/>
                  </a:lnTo>
                  <a:lnTo>
                    <a:pt x="847553" y="300287"/>
                  </a:lnTo>
                  <a:lnTo>
                    <a:pt x="857534" y="297654"/>
                  </a:lnTo>
                  <a:lnTo>
                    <a:pt x="867422" y="294896"/>
                  </a:lnTo>
                  <a:lnTo>
                    <a:pt x="860729" y="271502"/>
                  </a:lnTo>
                  <a:close/>
                </a:path>
                <a:path w="1512570" h="324484">
                  <a:moveTo>
                    <a:pt x="142367" y="118658"/>
                  </a:moveTo>
                  <a:lnTo>
                    <a:pt x="128511" y="138673"/>
                  </a:lnTo>
                  <a:lnTo>
                    <a:pt x="136969" y="144478"/>
                  </a:lnTo>
                  <a:lnTo>
                    <a:pt x="145484" y="150224"/>
                  </a:lnTo>
                  <a:lnTo>
                    <a:pt x="154028" y="155893"/>
                  </a:lnTo>
                  <a:lnTo>
                    <a:pt x="162572" y="161469"/>
                  </a:lnTo>
                  <a:lnTo>
                    <a:pt x="175793" y="141022"/>
                  </a:lnTo>
                  <a:lnTo>
                    <a:pt x="167404" y="135556"/>
                  </a:lnTo>
                  <a:lnTo>
                    <a:pt x="159018" y="129993"/>
                  </a:lnTo>
                  <a:lnTo>
                    <a:pt x="150663" y="124353"/>
                  </a:lnTo>
                  <a:lnTo>
                    <a:pt x="142367" y="118658"/>
                  </a:lnTo>
                  <a:close/>
                </a:path>
                <a:path w="1512570" h="324484">
                  <a:moveTo>
                    <a:pt x="77762" y="70779"/>
                  </a:moveTo>
                  <a:lnTo>
                    <a:pt x="62636" y="89854"/>
                  </a:lnTo>
                  <a:lnTo>
                    <a:pt x="70656" y="96161"/>
                  </a:lnTo>
                  <a:lnTo>
                    <a:pt x="78773" y="102435"/>
                  </a:lnTo>
                  <a:lnTo>
                    <a:pt x="86959" y="108655"/>
                  </a:lnTo>
                  <a:lnTo>
                    <a:pt x="95186" y="114797"/>
                  </a:lnTo>
                  <a:lnTo>
                    <a:pt x="109677" y="95239"/>
                  </a:lnTo>
                  <a:lnTo>
                    <a:pt x="101609" y="89213"/>
                  </a:lnTo>
                  <a:lnTo>
                    <a:pt x="93581" y="83114"/>
                  </a:lnTo>
                  <a:lnTo>
                    <a:pt x="85622" y="76962"/>
                  </a:lnTo>
                  <a:lnTo>
                    <a:pt x="77762" y="70779"/>
                  </a:lnTo>
                  <a:close/>
                </a:path>
                <a:path w="1512570" h="324484">
                  <a:moveTo>
                    <a:pt x="935939" y="245188"/>
                  </a:moveTo>
                  <a:lnTo>
                    <a:pt x="926803" y="248927"/>
                  </a:lnTo>
                  <a:lnTo>
                    <a:pt x="917535" y="252555"/>
                  </a:lnTo>
                  <a:lnTo>
                    <a:pt x="908169" y="256062"/>
                  </a:lnTo>
                  <a:lnTo>
                    <a:pt x="898740" y="259437"/>
                  </a:lnTo>
                  <a:lnTo>
                    <a:pt x="906767" y="282424"/>
                  </a:lnTo>
                  <a:lnTo>
                    <a:pt x="916540" y="278921"/>
                  </a:lnTo>
                  <a:lnTo>
                    <a:pt x="926252" y="275281"/>
                  </a:lnTo>
                  <a:lnTo>
                    <a:pt x="935863" y="271516"/>
                  </a:lnTo>
                  <a:lnTo>
                    <a:pt x="945337" y="267641"/>
                  </a:lnTo>
                  <a:lnTo>
                    <a:pt x="935939" y="245188"/>
                  </a:lnTo>
                  <a:close/>
                </a:path>
                <a:path w="1512570" h="324484">
                  <a:moveTo>
                    <a:pt x="17005" y="18620"/>
                  </a:moveTo>
                  <a:lnTo>
                    <a:pt x="0" y="36032"/>
                  </a:lnTo>
                  <a:lnTo>
                    <a:pt x="2238" y="38176"/>
                  </a:lnTo>
                  <a:lnTo>
                    <a:pt x="8212" y="43737"/>
                  </a:lnTo>
                  <a:lnTo>
                    <a:pt x="17807" y="52380"/>
                  </a:lnTo>
                  <a:lnTo>
                    <a:pt x="30911" y="63768"/>
                  </a:lnTo>
                  <a:lnTo>
                    <a:pt x="46710" y="45264"/>
                  </a:lnTo>
                  <a:lnTo>
                    <a:pt x="34041" y="34241"/>
                  </a:lnTo>
                  <a:lnTo>
                    <a:pt x="24747" y="25870"/>
                  </a:lnTo>
                  <a:lnTo>
                    <a:pt x="19008" y="20535"/>
                  </a:lnTo>
                  <a:lnTo>
                    <a:pt x="17005" y="18620"/>
                  </a:lnTo>
                  <a:close/>
                </a:path>
                <a:path w="1512570" h="324484">
                  <a:moveTo>
                    <a:pt x="1006982" y="209717"/>
                  </a:moveTo>
                  <a:lnTo>
                    <a:pt x="998558" y="214603"/>
                  </a:lnTo>
                  <a:lnTo>
                    <a:pt x="989918" y="219401"/>
                  </a:lnTo>
                  <a:lnTo>
                    <a:pt x="981095" y="224094"/>
                  </a:lnTo>
                  <a:lnTo>
                    <a:pt x="972121" y="228665"/>
                  </a:lnTo>
                  <a:lnTo>
                    <a:pt x="982967" y="250446"/>
                  </a:lnTo>
                  <a:lnTo>
                    <a:pt x="992339" y="245679"/>
                  </a:lnTo>
                  <a:lnTo>
                    <a:pt x="1001556" y="240781"/>
                  </a:lnTo>
                  <a:lnTo>
                    <a:pt x="1010588" y="235769"/>
                  </a:lnTo>
                  <a:lnTo>
                    <a:pt x="1019403" y="230659"/>
                  </a:lnTo>
                  <a:lnTo>
                    <a:pt x="1006982" y="209717"/>
                  </a:lnTo>
                  <a:close/>
                </a:path>
                <a:path w="1512570" h="324484">
                  <a:moveTo>
                    <a:pt x="1504619" y="275731"/>
                  </a:moveTo>
                  <a:lnTo>
                    <a:pt x="1482902" y="286742"/>
                  </a:lnTo>
                  <a:lnTo>
                    <a:pt x="1485303" y="291467"/>
                  </a:lnTo>
                  <a:lnTo>
                    <a:pt x="1487639" y="296496"/>
                  </a:lnTo>
                  <a:lnTo>
                    <a:pt x="1489862" y="301690"/>
                  </a:lnTo>
                  <a:lnTo>
                    <a:pt x="1512239" y="292127"/>
                  </a:lnTo>
                  <a:lnTo>
                    <a:pt x="1509814" y="286450"/>
                  </a:lnTo>
                  <a:lnTo>
                    <a:pt x="1507248" y="280926"/>
                  </a:lnTo>
                  <a:lnTo>
                    <a:pt x="1504619" y="275731"/>
                  </a:lnTo>
                  <a:close/>
                </a:path>
                <a:path w="1512570" h="324484">
                  <a:moveTo>
                    <a:pt x="1066736" y="135625"/>
                  </a:moveTo>
                  <a:lnTo>
                    <a:pt x="1047076" y="149976"/>
                  </a:lnTo>
                  <a:lnTo>
                    <a:pt x="1051050" y="155092"/>
                  </a:lnTo>
                  <a:lnTo>
                    <a:pt x="1055309" y="159977"/>
                  </a:lnTo>
                  <a:lnTo>
                    <a:pt x="1059849" y="164624"/>
                  </a:lnTo>
                  <a:lnTo>
                    <a:pt x="1064666" y="169026"/>
                  </a:lnTo>
                  <a:lnTo>
                    <a:pt x="1058846" y="173877"/>
                  </a:lnTo>
                  <a:lnTo>
                    <a:pt x="1052806" y="178691"/>
                  </a:lnTo>
                  <a:lnTo>
                    <a:pt x="1046558" y="183456"/>
                  </a:lnTo>
                  <a:lnTo>
                    <a:pt x="1040117" y="188165"/>
                  </a:lnTo>
                  <a:lnTo>
                    <a:pt x="1054290" y="207951"/>
                  </a:lnTo>
                  <a:lnTo>
                    <a:pt x="1062995" y="201548"/>
                  </a:lnTo>
                  <a:lnTo>
                    <a:pt x="1071373" y="195039"/>
                  </a:lnTo>
                  <a:lnTo>
                    <a:pt x="1079391" y="188449"/>
                  </a:lnTo>
                  <a:lnTo>
                    <a:pt x="1087018" y="181802"/>
                  </a:lnTo>
                  <a:lnTo>
                    <a:pt x="1082471" y="176722"/>
                  </a:lnTo>
                  <a:lnTo>
                    <a:pt x="1092987" y="159691"/>
                  </a:lnTo>
                  <a:lnTo>
                    <a:pt x="1085435" y="154527"/>
                  </a:lnTo>
                  <a:lnTo>
                    <a:pt x="1078528" y="148782"/>
                  </a:lnTo>
                  <a:lnTo>
                    <a:pt x="1072288" y="142475"/>
                  </a:lnTo>
                  <a:lnTo>
                    <a:pt x="1066736" y="135625"/>
                  </a:lnTo>
                  <a:close/>
                </a:path>
                <a:path w="1512570" h="324484">
                  <a:moveTo>
                    <a:pt x="1126883" y="173674"/>
                  </a:moveTo>
                  <a:lnTo>
                    <a:pt x="1120914" y="197271"/>
                  </a:lnTo>
                  <a:lnTo>
                    <a:pt x="1123048" y="197817"/>
                  </a:lnTo>
                  <a:lnTo>
                    <a:pt x="1125245" y="198325"/>
                  </a:lnTo>
                  <a:lnTo>
                    <a:pt x="1162558" y="204192"/>
                  </a:lnTo>
                  <a:lnTo>
                    <a:pt x="1165199" y="179999"/>
                  </a:lnTo>
                  <a:lnTo>
                    <a:pt x="1157860" y="179123"/>
                  </a:lnTo>
                  <a:lnTo>
                    <a:pt x="1150588" y="178119"/>
                  </a:lnTo>
                  <a:lnTo>
                    <a:pt x="1143411" y="176991"/>
                  </a:lnTo>
                  <a:lnTo>
                    <a:pt x="1133068" y="175135"/>
                  </a:lnTo>
                  <a:lnTo>
                    <a:pt x="1129944" y="174449"/>
                  </a:lnTo>
                  <a:lnTo>
                    <a:pt x="1126883" y="173674"/>
                  </a:lnTo>
                  <a:close/>
                </a:path>
                <a:path w="1512570" h="324484">
                  <a:moveTo>
                    <a:pt x="1204683" y="182602"/>
                  </a:moveTo>
                  <a:lnTo>
                    <a:pt x="1204010" y="206935"/>
                  </a:lnTo>
                  <a:lnTo>
                    <a:pt x="1213568" y="207126"/>
                  </a:lnTo>
                  <a:lnTo>
                    <a:pt x="1223500" y="207182"/>
                  </a:lnTo>
                  <a:lnTo>
                    <a:pt x="1233987" y="207102"/>
                  </a:lnTo>
                  <a:lnTo>
                    <a:pt x="1245209" y="206885"/>
                  </a:lnTo>
                  <a:lnTo>
                    <a:pt x="1244619" y="182839"/>
                  </a:lnTo>
                  <a:lnTo>
                    <a:pt x="1223538" y="182839"/>
                  </a:lnTo>
                  <a:lnTo>
                    <a:pt x="1213921" y="182785"/>
                  </a:lnTo>
                  <a:lnTo>
                    <a:pt x="1204683" y="182602"/>
                  </a:lnTo>
                  <a:close/>
                </a:path>
                <a:path w="1512570" h="324484">
                  <a:moveTo>
                    <a:pt x="1244612" y="182551"/>
                  </a:moveTo>
                  <a:lnTo>
                    <a:pt x="1233710" y="182761"/>
                  </a:lnTo>
                  <a:lnTo>
                    <a:pt x="1223538" y="182839"/>
                  </a:lnTo>
                  <a:lnTo>
                    <a:pt x="1244619" y="182839"/>
                  </a:lnTo>
                  <a:lnTo>
                    <a:pt x="1244612" y="182551"/>
                  </a:lnTo>
                  <a:close/>
                </a:path>
                <a:path w="1512570" h="324484">
                  <a:moveTo>
                    <a:pt x="1449527" y="209399"/>
                  </a:moveTo>
                  <a:lnTo>
                    <a:pt x="1435696" y="229427"/>
                  </a:lnTo>
                  <a:lnTo>
                    <a:pt x="1442924" y="234828"/>
                  </a:lnTo>
                  <a:lnTo>
                    <a:pt x="1449781" y="240811"/>
                  </a:lnTo>
                  <a:lnTo>
                    <a:pt x="1456313" y="247421"/>
                  </a:lnTo>
                  <a:lnTo>
                    <a:pt x="1462570" y="254700"/>
                  </a:lnTo>
                  <a:lnTo>
                    <a:pt x="1481543" y="239447"/>
                  </a:lnTo>
                  <a:lnTo>
                    <a:pt x="1474162" y="230884"/>
                  </a:lnTo>
                  <a:lnTo>
                    <a:pt x="1466345" y="223004"/>
                  </a:lnTo>
                  <a:lnTo>
                    <a:pt x="1458123" y="215834"/>
                  </a:lnTo>
                  <a:lnTo>
                    <a:pt x="1449527" y="209399"/>
                  </a:lnTo>
                  <a:close/>
                </a:path>
                <a:path w="1512570" h="324484">
                  <a:moveTo>
                    <a:pt x="1325968" y="180075"/>
                  </a:moveTo>
                  <a:lnTo>
                    <a:pt x="1315606" y="180190"/>
                  </a:lnTo>
                  <a:lnTo>
                    <a:pt x="1305255" y="180432"/>
                  </a:lnTo>
                  <a:lnTo>
                    <a:pt x="1284998" y="181142"/>
                  </a:lnTo>
                  <a:lnTo>
                    <a:pt x="1285925" y="205462"/>
                  </a:lnTo>
                  <a:lnTo>
                    <a:pt x="1305831" y="204764"/>
                  </a:lnTo>
                  <a:lnTo>
                    <a:pt x="1315963" y="204523"/>
                  </a:lnTo>
                  <a:lnTo>
                    <a:pt x="1326070" y="204408"/>
                  </a:lnTo>
                  <a:lnTo>
                    <a:pt x="1325968" y="180075"/>
                  </a:lnTo>
                  <a:close/>
                </a:path>
                <a:path w="1512570" h="324484">
                  <a:moveTo>
                    <a:pt x="1367764" y="181828"/>
                  </a:moveTo>
                  <a:lnTo>
                    <a:pt x="1365288" y="206046"/>
                  </a:lnTo>
                  <a:lnTo>
                    <a:pt x="1375489" y="207308"/>
                  </a:lnTo>
                  <a:lnTo>
                    <a:pt x="1385063" y="208947"/>
                  </a:lnTo>
                  <a:lnTo>
                    <a:pt x="1394068" y="210974"/>
                  </a:lnTo>
                  <a:lnTo>
                    <a:pt x="1402562" y="213400"/>
                  </a:lnTo>
                  <a:lnTo>
                    <a:pt x="1409928" y="190210"/>
                  </a:lnTo>
                  <a:lnTo>
                    <a:pt x="1400234" y="187428"/>
                  </a:lnTo>
                  <a:lnTo>
                    <a:pt x="1390022" y="185114"/>
                  </a:lnTo>
                  <a:lnTo>
                    <a:pt x="1379222" y="183252"/>
                  </a:lnTo>
                  <a:lnTo>
                    <a:pt x="1367764" y="181828"/>
                  </a:lnTo>
                  <a:close/>
                </a:path>
                <a:path w="1512570" h="324484">
                  <a:moveTo>
                    <a:pt x="1117600" y="104434"/>
                  </a:moveTo>
                  <a:lnTo>
                    <a:pt x="1113774" y="112113"/>
                  </a:lnTo>
                  <a:lnTo>
                    <a:pt x="1109148" y="119929"/>
                  </a:lnTo>
                  <a:lnTo>
                    <a:pt x="1103741" y="127853"/>
                  </a:lnTo>
                  <a:lnTo>
                    <a:pt x="1097572" y="135854"/>
                  </a:lnTo>
                  <a:lnTo>
                    <a:pt x="1116444" y="151233"/>
                  </a:lnTo>
                  <a:lnTo>
                    <a:pt x="1123570" y="141968"/>
                  </a:lnTo>
                  <a:lnTo>
                    <a:pt x="1129850" y="132728"/>
                  </a:lnTo>
                  <a:lnTo>
                    <a:pt x="1135266" y="123542"/>
                  </a:lnTo>
                  <a:lnTo>
                    <a:pt x="1139799" y="114441"/>
                  </a:lnTo>
                  <a:lnTo>
                    <a:pt x="1117600" y="104434"/>
                  </a:lnTo>
                  <a:close/>
                </a:path>
                <a:path w="1512570" h="324484">
                  <a:moveTo>
                    <a:pt x="1025918" y="64238"/>
                  </a:moveTo>
                  <a:lnTo>
                    <a:pt x="1024915" y="75397"/>
                  </a:lnTo>
                  <a:lnTo>
                    <a:pt x="1024966" y="86692"/>
                  </a:lnTo>
                  <a:lnTo>
                    <a:pt x="1026065" y="97967"/>
                  </a:lnTo>
                  <a:lnTo>
                    <a:pt x="1028204" y="109069"/>
                  </a:lnTo>
                  <a:lnTo>
                    <a:pt x="1051864" y="103342"/>
                  </a:lnTo>
                  <a:lnTo>
                    <a:pt x="1050148" y="94480"/>
                  </a:lnTo>
                  <a:lnTo>
                    <a:pt x="1049267" y="85485"/>
                  </a:lnTo>
                  <a:lnTo>
                    <a:pt x="1049322" y="75397"/>
                  </a:lnTo>
                  <a:lnTo>
                    <a:pt x="1050023" y="67591"/>
                  </a:lnTo>
                  <a:lnTo>
                    <a:pt x="1025918" y="64238"/>
                  </a:lnTo>
                  <a:close/>
                </a:path>
                <a:path w="1512570" h="324484">
                  <a:moveTo>
                    <a:pt x="1129728" y="25694"/>
                  </a:moveTo>
                  <a:lnTo>
                    <a:pt x="1111529" y="41848"/>
                  </a:lnTo>
                  <a:lnTo>
                    <a:pt x="1113256" y="43855"/>
                  </a:lnTo>
                  <a:lnTo>
                    <a:pt x="1117784" y="50104"/>
                  </a:lnTo>
                  <a:lnTo>
                    <a:pt x="1121189" y="56737"/>
                  </a:lnTo>
                  <a:lnTo>
                    <a:pt x="1123463" y="63730"/>
                  </a:lnTo>
                  <a:lnTo>
                    <a:pt x="1124597" y="71058"/>
                  </a:lnTo>
                  <a:lnTo>
                    <a:pt x="1148880" y="69242"/>
                  </a:lnTo>
                  <a:lnTo>
                    <a:pt x="1131912" y="28221"/>
                  </a:lnTo>
                  <a:lnTo>
                    <a:pt x="1131189" y="27357"/>
                  </a:lnTo>
                  <a:lnTo>
                    <a:pt x="1129728" y="25694"/>
                  </a:lnTo>
                  <a:close/>
                </a:path>
                <a:path w="1512570" h="324484">
                  <a:moveTo>
                    <a:pt x="1076169" y="0"/>
                  </a:moveTo>
                  <a:lnTo>
                    <a:pt x="1063820" y="3547"/>
                  </a:lnTo>
                  <a:lnTo>
                    <a:pt x="1052488" y="10649"/>
                  </a:lnTo>
                  <a:lnTo>
                    <a:pt x="1042581" y="21122"/>
                  </a:lnTo>
                  <a:lnTo>
                    <a:pt x="1062062" y="35714"/>
                  </a:lnTo>
                  <a:lnTo>
                    <a:pt x="1066134" y="31059"/>
                  </a:lnTo>
                  <a:lnTo>
                    <a:pt x="1071364" y="26991"/>
                  </a:lnTo>
                  <a:lnTo>
                    <a:pt x="1077734" y="24411"/>
                  </a:lnTo>
                  <a:lnTo>
                    <a:pt x="1085227" y="24221"/>
                  </a:lnTo>
                  <a:lnTo>
                    <a:pt x="1089126" y="192"/>
                  </a:lnTo>
                  <a:lnTo>
                    <a:pt x="1076169" y="0"/>
                  </a:lnTo>
                  <a:close/>
                </a:path>
              </a:pathLst>
            </a:custGeom>
            <a:solidFill>
              <a:srgbClr val="E8BF6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6" name="object 96"/>
          <p:cNvSpPr txBox="1"/>
          <p:nvPr/>
        </p:nvSpPr>
        <p:spPr>
          <a:xfrm>
            <a:off x="670325" y="950532"/>
            <a:ext cx="4282440" cy="2769235"/>
          </a:xfrm>
          <a:prstGeom prst="rect">
            <a:avLst/>
          </a:prstGeom>
        </p:spPr>
        <p:txBody>
          <a:bodyPr wrap="square" lIns="0" tIns="71755" rIns="0" bIns="0" rtlCol="0" vert="horz">
            <a:spAutoFit/>
          </a:bodyPr>
          <a:lstStyle/>
          <a:p>
            <a:pPr marL="217804" indent="-205740">
              <a:lnSpc>
                <a:spcPct val="100000"/>
              </a:lnSpc>
              <a:spcBef>
                <a:spcPts val="565"/>
              </a:spcBef>
              <a:buAutoNum type="arabicPeriod" startAt="2"/>
              <a:tabLst>
                <a:tab pos="218440" algn="l"/>
              </a:tabLst>
            </a:pPr>
            <a:r>
              <a:rPr dirty="0" sz="1200" spc="20">
                <a:solidFill>
                  <a:srgbClr val="F16D93"/>
                </a:solidFill>
                <a:latin typeface="MS UI Gothic"/>
                <a:cs typeface="MS UI Gothic"/>
              </a:rPr>
              <a:t>社</a:t>
            </a:r>
            <a:r>
              <a:rPr dirty="0" sz="1200" spc="15">
                <a:solidFill>
                  <a:srgbClr val="F16D93"/>
                </a:solidFill>
                <a:latin typeface="MS UI Gothic"/>
                <a:cs typeface="MS UI Gothic"/>
              </a:rPr>
              <a:t>政及</a:t>
            </a:r>
            <a:r>
              <a:rPr dirty="0" sz="1200" spc="20">
                <a:solidFill>
                  <a:srgbClr val="F16D93"/>
                </a:solidFill>
                <a:latin typeface="MS UI Gothic"/>
                <a:cs typeface="MS UI Gothic"/>
              </a:rPr>
              <a:t>其</a:t>
            </a:r>
            <a:r>
              <a:rPr dirty="0" sz="1200" spc="15">
                <a:solidFill>
                  <a:srgbClr val="F16D93"/>
                </a:solidFill>
                <a:latin typeface="MS UI Gothic"/>
                <a:cs typeface="MS UI Gothic"/>
              </a:rPr>
              <a:t>他專業人</a:t>
            </a:r>
            <a:r>
              <a:rPr dirty="0" sz="1200">
                <a:solidFill>
                  <a:srgbClr val="F16D93"/>
                </a:solidFill>
                <a:latin typeface="MS UI Gothic"/>
                <a:cs typeface="MS UI Gothic"/>
              </a:rPr>
              <a:t>員</a:t>
            </a:r>
            <a:endParaRPr sz="1200">
              <a:latin typeface="MS UI Gothic"/>
              <a:cs typeface="MS UI Gothic"/>
            </a:endParaRPr>
          </a:p>
          <a:p>
            <a:pPr lvl="1" marL="499109" marR="6985" indent="-330200">
              <a:lnSpc>
                <a:spcPct val="132200"/>
              </a:lnSpc>
              <a:spcBef>
                <a:spcPts val="5"/>
              </a:spcBef>
              <a:buSzPct val="90909"/>
              <a:buAutoNum type="arabicPlain"/>
              <a:tabLst>
                <a:tab pos="499109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針對身心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礙兒少權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受到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侵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害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遭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遇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不合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不友善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社政專業人員可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協助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家長以正式管道先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提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申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訴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再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主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管</a:t>
            </a:r>
            <a:endParaRPr sz="1100">
              <a:latin typeface="SimSun"/>
              <a:cs typeface="SimSun"/>
            </a:endParaRPr>
          </a:p>
          <a:p>
            <a:pPr marL="499109">
              <a:lnSpc>
                <a:spcPct val="100000"/>
              </a:lnSpc>
              <a:spcBef>
                <a:spcPts val="480"/>
              </a:spcBef>
            </a:pP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關介入處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lvl="1" marL="498475" marR="5080" indent="-330200">
              <a:lnSpc>
                <a:spcPct val="135300"/>
              </a:lnSpc>
              <a:spcBef>
                <a:spcPts val="70"/>
              </a:spcBef>
              <a:buSzPct val="90909"/>
              <a:buAutoNum type="arabicPlain" startAt="2"/>
              <a:tabLst>
                <a:tab pos="499745" algn="l"/>
              </a:tabLst>
            </a:pP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正式管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道申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訴未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改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善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建議彙整身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障礙兒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需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求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檢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視法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務內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容與執行上之落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差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透過合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宜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管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道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身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障礙者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益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推動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組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發展遲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緩兒童早期療育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議或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其他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正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式會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進行服務及權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利倡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請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主管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機關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關單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位介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入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評估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調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整服務或進行設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設備改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善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lvl="1" marL="498475" marR="5715" indent="-330200">
              <a:lnSpc>
                <a:spcPct val="134300"/>
              </a:lnSpc>
              <a:spcBef>
                <a:spcPts val="80"/>
              </a:spcBef>
              <a:buSzPct val="90909"/>
              <a:buAutoNum type="arabicPlain" startAt="2"/>
              <a:tabLst>
                <a:tab pos="499745" algn="l"/>
              </a:tabLst>
            </a:pP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推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動共融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式遊戲場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設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計兒少活動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遊戲設計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劃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人員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考量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障礙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兒少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需求及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邀請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年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齡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兒少參與討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論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極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傾聽其意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維護兒少人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78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10517107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79</a:t>
            </a:r>
            <a:endParaRPr sz="1000">
              <a:latin typeface="Arial"/>
              <a:cs typeface="Arial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670213" y="3976435"/>
            <a:ext cx="4280535" cy="14706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F16D93"/>
                </a:solidFill>
                <a:latin typeface="MS UI Gothic"/>
                <a:cs typeface="MS UI Gothic"/>
              </a:rPr>
              <a:t>延伸思考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7655">
              <a:lnSpc>
                <a:spcPct val="136400"/>
              </a:lnSpc>
              <a:spcBef>
                <a:spcPts val="575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合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教育包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括了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在體育活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動的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設計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都盡可能地考慮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身心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障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礙兒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需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求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但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值得深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思的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目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前在教育現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場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無論是在硬體設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備或是活動設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計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身障兒少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與體育活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動的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需求是否獲得滿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足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若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被排除在體育活動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對身障兒少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心發展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會有什麼樣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影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響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校 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是否還有其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他的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活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或工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讓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障兒少直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被排除在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呢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670228" y="5649838"/>
            <a:ext cx="4279900" cy="939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8290">
              <a:lnSpc>
                <a:spcPct val="136400"/>
              </a:lnSpc>
              <a:spcBef>
                <a:spcPts val="100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儘管現今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許多展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覽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表演活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動中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都設有無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障礙座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席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但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仔細觀察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即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可發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然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障礙座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席數量可能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符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合法規要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求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但是無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障礙座席 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分在視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線受遮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蔽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觀賞困難的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位置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仍時有所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聞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面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上是保障身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者的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但在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實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際服務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質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仍存有差別待遇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可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797B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0016985" y="6732016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105529" y="6797205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94430" y="6782637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55723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76149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715314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7353388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81396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8341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538252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9320008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519882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721964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91770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0268368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0467136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7" name="object 67"/>
          <p:cNvSpPr txBox="1"/>
          <p:nvPr/>
        </p:nvSpPr>
        <p:spPr>
          <a:xfrm>
            <a:off x="669456" y="1004636"/>
            <a:ext cx="4314825" cy="16992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797BBB"/>
                </a:solidFill>
                <a:latin typeface="MS UI Gothic"/>
                <a:cs typeface="MS UI Gothic"/>
              </a:rPr>
              <a:t>案例故事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8925">
              <a:lnSpc>
                <a:spcPct val="136400"/>
              </a:lnSpc>
              <a:spcBef>
                <a:spcPts val="575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阿杰從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與身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體不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好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奶奶兩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依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命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小成績不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好的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-54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從升上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之後就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一搭沒一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搭的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既然對讀書沒有興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趣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-54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那就去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賺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錢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吧</a:t>
            </a:r>
            <a:r>
              <a:rPr dirty="0" sz="1100" spc="-150">
                <a:solidFill>
                  <a:srgbClr val="231F20"/>
                </a:solidFill>
                <a:latin typeface="SimSun"/>
                <a:cs typeface="SimSun"/>
              </a:rPr>
              <a:t>！</a:t>
            </a:r>
            <a:r>
              <a:rPr dirty="0" sz="1100" spc="-22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至少有點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錢</a:t>
            </a:r>
            <a:r>
              <a:rPr dirty="0" sz="1100" spc="-21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他跟奶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奶的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生活就勉強能夠維持下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去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。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小小年紀又沒有任何一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長的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只能靠著幫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派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裡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朋友們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紹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工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有時幫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忙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有時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腿當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詐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騙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手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甚至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也參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與了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幫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派中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幾起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暴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件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因此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阿杰早早就是少年法庭保護管束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象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70292" y="2906638"/>
            <a:ext cx="4279265" cy="939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8290">
              <a:lnSpc>
                <a:spcPct val="136400"/>
              </a:lnSpc>
              <a:spcBef>
                <a:spcPts val="100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直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有一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天再次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觸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阿杰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又被送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進少年法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院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法官考量阿杰本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性不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壞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但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家庭沒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有照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顧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功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交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友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環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又複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雜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致反覆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觸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於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是將阿杰安排進安置機構照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顧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希望阿杰在機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構中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能夠與一般青少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年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樣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擁有正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常的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生活作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息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就學及成長經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驗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70490" y="4049638"/>
            <a:ext cx="4277360" cy="2768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6985" indent="287655">
              <a:lnSpc>
                <a:spcPct val="136300"/>
              </a:lnSpc>
              <a:spcBef>
                <a:spcPts val="100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當機構的社工協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安排阿杰到社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區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就學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阿杰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過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往的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經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歷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在入學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前引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起學校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主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任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甚至校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長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社區家長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極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大的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安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>
              <a:lnSpc>
                <a:spcPct val="100000"/>
              </a:lnSpc>
            </a:pPr>
            <a:endParaRPr sz="1100">
              <a:latin typeface="SimSun"/>
              <a:cs typeface="SimSun"/>
            </a:endParaRPr>
          </a:p>
          <a:p>
            <a:pPr marL="294640">
              <a:lnSpc>
                <a:spcPct val="100000"/>
              </a:lnSpc>
              <a:spcBef>
                <a:spcPts val="869"/>
              </a:spcBef>
            </a:pP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他會不會帶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壞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欺負我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這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裡的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孩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子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？」</a:t>
            </a:r>
            <a:endParaRPr sz="1100">
              <a:latin typeface="SimSun"/>
              <a:cs typeface="SimSun"/>
            </a:endParaRPr>
          </a:p>
          <a:p>
            <a:pPr marL="294640">
              <a:lnSpc>
                <a:spcPct val="100000"/>
              </a:lnSpc>
              <a:spcBef>
                <a:spcPts val="480"/>
              </a:spcBef>
            </a:pP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你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這個孩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子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一定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要念我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學校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嗎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？」</a:t>
            </a:r>
            <a:endParaRPr sz="1100">
              <a:latin typeface="SimSun"/>
              <a:cs typeface="SimSun"/>
            </a:endParaRPr>
          </a:p>
          <a:p>
            <a:pPr marL="12700" marR="5080" indent="281940">
              <a:lnSpc>
                <a:spcPct val="136400"/>
              </a:lnSpc>
            </a:pP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你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機構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能夠跟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我保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證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這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孩子來這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裡一定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問題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嗎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？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果孩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子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什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麼問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你能馬上把他帶走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嗎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？」</a:t>
            </a:r>
            <a:endParaRPr sz="1100">
              <a:latin typeface="SimSun"/>
              <a:cs typeface="SimSun"/>
            </a:endParaRPr>
          </a:p>
          <a:p>
            <a:pPr marL="12700" marR="6985" indent="281940">
              <a:lnSpc>
                <a:spcPct val="136400"/>
              </a:lnSpc>
            </a:pP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社工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我知道要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保障司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法少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年的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就學權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益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但是我班上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其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他學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生的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權益誰來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顧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？」</a:t>
            </a:r>
            <a:endParaRPr sz="1100">
              <a:latin typeface="SimSun"/>
              <a:cs typeface="SimSun"/>
            </a:endParaRPr>
          </a:p>
          <a:p>
            <a:pPr algn="just" marL="12700" marR="5080" indent="281940">
              <a:lnSpc>
                <a:spcPct val="136400"/>
              </a:lnSpc>
            </a:pP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社工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家長會說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果你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孩子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轉進我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校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家長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就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打算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機構去抗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集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體轉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這樣你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把孩子轉進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來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嗎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？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學校夾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也很難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做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⋯⋯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endParaRPr sz="1100">
              <a:latin typeface="SimSun"/>
              <a:cs typeface="SimSun"/>
            </a:endParaRPr>
          </a:p>
        </p:txBody>
      </p:sp>
      <p:pic>
        <p:nvPicPr>
          <p:cNvPr id="70" name="object 7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999035" y="3609924"/>
            <a:ext cx="4417923" cy="2940243"/>
          </a:xfrm>
          <a:prstGeom prst="rect">
            <a:avLst/>
          </a:prstGeom>
        </p:spPr>
      </p:pic>
      <p:sp>
        <p:nvSpPr>
          <p:cNvPr id="71" name="object 71"/>
          <p:cNvSpPr txBox="1"/>
          <p:nvPr/>
        </p:nvSpPr>
        <p:spPr>
          <a:xfrm>
            <a:off x="6065014" y="950788"/>
            <a:ext cx="4287520" cy="1625600"/>
          </a:xfrm>
          <a:prstGeom prst="rect">
            <a:avLst/>
          </a:prstGeom>
        </p:spPr>
        <p:txBody>
          <a:bodyPr wrap="square" lIns="0" tIns="73660" rIns="0" bIns="0" rtlCol="0" vert="horz">
            <a:spAutoFit/>
          </a:bodyPr>
          <a:lstStyle/>
          <a:p>
            <a:pPr marL="306070">
              <a:lnSpc>
                <a:spcPct val="100000"/>
              </a:lnSpc>
              <a:spcBef>
                <a:spcPts val="580"/>
              </a:spcBef>
            </a:pP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而在好不容易入學之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後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真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正的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考驗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開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始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306070">
              <a:lnSpc>
                <a:spcPct val="100000"/>
              </a:lnSpc>
              <a:spcBef>
                <a:spcPts val="480"/>
              </a:spcBef>
            </a:pP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開學典禮當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天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家長會長致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詞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時對著所有學生意有所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指的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endParaRPr sz="1100">
              <a:latin typeface="SimSun"/>
              <a:cs typeface="SimSun"/>
            </a:endParaRPr>
          </a:p>
          <a:p>
            <a:pPr algn="just" marL="17780" marR="5080" indent="-5715">
              <a:lnSpc>
                <a:spcPct val="136400"/>
              </a:lnSpc>
            </a:pP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己要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在學校不要交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壞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友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在班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些科任老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師也會酸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語的跟阿杰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家都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給你這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麼多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果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你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還不好好把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握的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話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以後也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是回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去當車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手的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命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這些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經驗也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讓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阿杰更難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放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開心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胸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融入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團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際溝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通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互動上漸漸顯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得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防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衛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慢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慢地對於就學也失去興趣與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80</a:t>
            </a:r>
            <a:endParaRPr sz="10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81</a:t>
            </a:r>
            <a:endParaRPr sz="10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070776" y="2779714"/>
            <a:ext cx="4285615" cy="482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281940">
              <a:lnSpc>
                <a:spcPct val="136300"/>
              </a:lnSpc>
              <a:spcBef>
                <a:spcPts val="100"/>
              </a:spcBef>
            </a:pPr>
            <a:r>
              <a:rPr dirty="0" sz="1100" spc="-4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開</a:t>
            </a:r>
            <a:r>
              <a:rPr dirty="0" sz="1100" spc="85">
                <a:solidFill>
                  <a:srgbClr val="231F20"/>
                </a:solidFill>
                <a:latin typeface="SimSun"/>
                <a:cs typeface="SimSun"/>
              </a:rPr>
              <a:t>始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真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85">
                <a:solidFill>
                  <a:srgbClr val="231F20"/>
                </a:solidFill>
                <a:latin typeface="SimSun"/>
                <a:cs typeface="SimSun"/>
              </a:rPr>
              <a:t>是很想去上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但</a:t>
            </a:r>
            <a:r>
              <a:rPr dirty="0" sz="1100" spc="85">
                <a:solidFill>
                  <a:srgbClr val="231F20"/>
                </a:solidFill>
                <a:latin typeface="SimSun"/>
                <a:cs typeface="SimSun"/>
              </a:rPr>
              <a:t>我現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在真的</a:t>
            </a:r>
            <a:r>
              <a:rPr dirty="0" sz="1100" spc="85">
                <a:solidFill>
                  <a:srgbClr val="231F20"/>
                </a:solidFill>
                <a:latin typeface="SimSun"/>
                <a:cs typeface="SimSun"/>
              </a:rPr>
              <a:t>很不想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去</a:t>
            </a:r>
            <a:r>
              <a:rPr dirty="0" sz="1100" spc="-150">
                <a:solidFill>
                  <a:srgbClr val="231F20"/>
                </a:solidFill>
                <a:latin typeface="SimSun"/>
                <a:cs typeface="SimSun"/>
              </a:rPr>
              <a:t>！」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7864261" y="402192"/>
            <a:ext cx="273304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797BBB"/>
                </a:solidFill>
                <a:latin typeface="Microsoft YaHei"/>
                <a:cs typeface="Microsoft YaHei"/>
              </a:rPr>
              <a:t>觸法之後，我就跟別人不一樣了嗎？</a:t>
            </a:r>
            <a:endParaRPr sz="1300">
              <a:latin typeface="Microsoft YaHei"/>
              <a:cs typeface="Microsoft YaHei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797B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864261" y="402192"/>
            <a:ext cx="273304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797BBB"/>
                </a:solidFill>
                <a:latin typeface="SimSun"/>
                <a:cs typeface="SimSun"/>
              </a:rPr>
              <a:t>觸法之後，我就跟別人不一樣了嗎？</a:t>
            </a:r>
            <a:endParaRPr sz="1300">
              <a:latin typeface="SimSun"/>
              <a:cs typeface="SimSu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9" name="object 69"/>
          <p:cNvSpPr txBox="1"/>
          <p:nvPr/>
        </p:nvSpPr>
        <p:spPr>
          <a:xfrm>
            <a:off x="6070546" y="950839"/>
            <a:ext cx="4280535" cy="711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-635">
              <a:lnSpc>
                <a:spcPct val="136300"/>
              </a:lnSpc>
              <a:spcBef>
                <a:spcPts val="100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犯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罪的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恐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懼感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是否將他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們的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犯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當作不作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藉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口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遮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蔽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司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法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少年作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為教育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與社福結構失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靈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被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害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被保護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的角 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色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82</a:t>
            </a:r>
            <a:endParaRPr sz="10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83</a:t>
            </a:r>
            <a:endParaRPr sz="10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044395" y="1879209"/>
            <a:ext cx="4366260" cy="925830"/>
          </a:xfrm>
          <a:prstGeom prst="rect">
            <a:avLst/>
          </a:prstGeom>
        </p:spPr>
        <p:txBody>
          <a:bodyPr wrap="square" lIns="0" tIns="7620" rIns="0" bIns="0" rtlCol="0" vert="horz">
            <a:spAutoFit/>
          </a:bodyPr>
          <a:lstStyle/>
          <a:p>
            <a:pPr algn="just" marL="38100" marR="30480" indent="288925">
              <a:lnSpc>
                <a:spcPct val="135000"/>
              </a:lnSpc>
              <a:spcBef>
                <a:spcPts val="60"/>
              </a:spcBef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去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除司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法少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年的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標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籤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我國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baseline="2525" sz="1650" spc="-37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刪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除</a:t>
            </a:r>
            <a:r>
              <a:rPr dirty="0" baseline="2525" sz="1650" spc="-104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少年事件處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理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虞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犯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度</a:t>
            </a:r>
            <a:r>
              <a:rPr dirty="0" sz="1100" spc="-25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75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baseline="42735" sz="975" spc="-142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在觀念上改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曝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險少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baseline="42735" sz="975" spc="-82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baseline="42735" sz="975" spc="-142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時也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試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圖 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引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導大眾更理解這類少年長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期係因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種家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庭</a:t>
            </a:r>
            <a:r>
              <a:rPr dirty="0" sz="1100" spc="-2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經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濟</a:t>
            </a:r>
            <a:r>
              <a:rPr dirty="0" sz="1100" spc="-2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社區環境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等因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素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暴露在不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長的風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險處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而非單純視他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為犯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罪的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高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危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險族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群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045385" y="3008240"/>
            <a:ext cx="4330700" cy="939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38100" marR="30480" indent="330200">
              <a:lnSpc>
                <a:spcPct val="136400"/>
              </a:lnSpc>
              <a:spcBef>
                <a:spcPts val="100"/>
              </a:spcBef>
            </a:pP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儘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管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目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已有完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善的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sz="1100" spc="-34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82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baseline="42735" sz="975" spc="-89">
                <a:solidFill>
                  <a:srgbClr val="231F20"/>
                </a:solidFill>
                <a:latin typeface="Verdana"/>
                <a:cs typeface="Verdana"/>
              </a:rPr>
              <a:t>6</a:t>
            </a:r>
            <a:r>
              <a:rPr dirty="0" baseline="42735" sz="975" spc="-4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保障司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法少年就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學的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益</a:t>
            </a:r>
            <a:r>
              <a:rPr dirty="0" sz="1100" spc="-3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但實務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上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在安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排司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法少年就學過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仍會遭遇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種顯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隱性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包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括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入學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後的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差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遇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入學程序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耗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少年在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校的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缺失被特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放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大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檢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以及標籤化等狀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況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當司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法少年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試圖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新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融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入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盼透過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70718" y="950839"/>
            <a:ext cx="4274820" cy="1168400"/>
          </a:xfrm>
          <a:prstGeom prst="rect">
            <a:avLst/>
          </a:prstGeom>
        </p:spPr>
        <p:txBody>
          <a:bodyPr wrap="square" lIns="0" tIns="73660" rIns="0" bIns="0" rtlCol="0" vert="horz">
            <a:spAutoFit/>
          </a:bodyPr>
          <a:lstStyle/>
          <a:p>
            <a:pPr marL="294640">
              <a:lnSpc>
                <a:spcPct val="100000"/>
              </a:lnSpc>
              <a:spcBef>
                <a:spcPts val="580"/>
              </a:spcBef>
            </a:pP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每次班上有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弄丟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西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我都是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一個被懷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疑的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。」</a:t>
            </a:r>
            <a:endParaRPr sz="1100">
              <a:latin typeface="SimSun"/>
              <a:cs typeface="SimSun"/>
            </a:endParaRPr>
          </a:p>
          <a:p>
            <a:pPr marL="294640">
              <a:lnSpc>
                <a:spcPct val="100000"/>
              </a:lnSpc>
              <a:spcBef>
                <a:spcPts val="480"/>
              </a:spcBef>
            </a:pP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我覺得我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好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像是不屬於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那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裡的人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⋯⋯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endParaRPr sz="1100">
              <a:latin typeface="SimSun"/>
              <a:cs typeface="SimSun"/>
            </a:endParaRPr>
          </a:p>
          <a:p>
            <a:pPr marL="12700" marR="5080" indent="281940">
              <a:lnSpc>
                <a:spcPct val="136400"/>
              </a:lnSpc>
            </a:pP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不是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說可以改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過自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新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嗎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願意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改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過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但他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們為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什麼不給我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機 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？」</a:t>
            </a:r>
            <a:endParaRPr sz="1100">
              <a:latin typeface="SimSun"/>
              <a:cs typeface="SimSun"/>
            </a:endParaRPr>
          </a:p>
          <a:p>
            <a:pPr marL="294640">
              <a:lnSpc>
                <a:spcPct val="100000"/>
              </a:lnSpc>
              <a:spcBef>
                <a:spcPts val="475"/>
              </a:spcBef>
            </a:pP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一定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要去上學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嗎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？」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70605" y="2376235"/>
            <a:ext cx="4275455" cy="14706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797BBB"/>
                </a:solidFill>
                <a:latin typeface="MS UI Gothic"/>
                <a:cs typeface="MS UI Gothic"/>
              </a:rPr>
              <a:t>議題討論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7655">
              <a:lnSpc>
                <a:spcPct val="136400"/>
              </a:lnSpc>
              <a:spcBef>
                <a:spcPts val="575"/>
              </a:spcBef>
            </a:pP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學校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常常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委婉地會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讓少年遠離不良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友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改變環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1100" spc="-170">
                <a:solidFill>
                  <a:srgbClr val="231F20"/>
                </a:solidFill>
                <a:latin typeface="SimSun"/>
                <a:cs typeface="SimSun"/>
              </a:rPr>
              <a:t>」、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無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法提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供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少年適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的教育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希望家長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或機構可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以另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覓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他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校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但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究竟是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肇因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們的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有特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別的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求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是因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們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過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去的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觸法背景與標籤讓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育人員望之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卻步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呢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學校是否有能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梳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理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與拆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解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社會長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於司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法少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年的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社會烙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與排除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呢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070883" y="4110547"/>
            <a:ext cx="4303395" cy="25952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315"/>
              </a:lnSpc>
              <a:spcBef>
                <a:spcPts val="100"/>
              </a:spcBef>
              <a:tabLst>
                <a:tab pos="927100" algn="l"/>
              </a:tabLst>
            </a:pPr>
            <a:r>
              <a:rPr dirty="0" u="sng" sz="110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	</a:t>
            </a:r>
            <a:endParaRPr sz="1100">
              <a:latin typeface="Times New Roman"/>
              <a:cs typeface="Times New Roman"/>
            </a:endParaRPr>
          </a:p>
          <a:p>
            <a:pPr marL="174625" indent="-162560">
              <a:lnSpc>
                <a:spcPts val="955"/>
              </a:lnSpc>
              <a:buFont typeface="Verdana"/>
              <a:buAutoNum type="arabicPlain" startAt="44"/>
              <a:tabLst>
                <a:tab pos="175260" algn="l"/>
              </a:tabLst>
            </a:pPr>
            <a:r>
              <a:rPr dirty="0" baseline="3472" sz="1200" spc="30">
                <a:solidFill>
                  <a:srgbClr val="231F20"/>
                </a:solidFill>
                <a:latin typeface="SimSun"/>
                <a:cs typeface="SimSun"/>
              </a:rPr>
              <a:t>虞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犯少</a:t>
            </a:r>
            <a:r>
              <a:rPr dirty="0" baseline="3472" sz="1200" spc="30">
                <a:solidFill>
                  <a:srgbClr val="231F20"/>
                </a:solidFill>
                <a:latin typeface="SimSun"/>
                <a:cs typeface="SimSun"/>
              </a:rPr>
              <a:t>年實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際上並未</a:t>
            </a:r>
            <a:r>
              <a:rPr dirty="0" baseline="3472" sz="1200" spc="30">
                <a:solidFill>
                  <a:srgbClr val="231F20"/>
                </a:solidFill>
                <a:latin typeface="SimSun"/>
                <a:cs typeface="SimSun"/>
              </a:rPr>
              <a:t>觸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baseline="3472" sz="1200" spc="-12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baseline="3472" sz="1200" spc="3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baseline="3472" sz="1200" spc="30">
                <a:solidFill>
                  <a:srgbClr val="231F20"/>
                </a:solidFill>
                <a:latin typeface="SimSun"/>
                <a:cs typeface="SimSun"/>
              </a:rPr>
              <a:t>為在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成年</a:t>
            </a:r>
            <a:r>
              <a:rPr dirty="0" baseline="3472" sz="1200" spc="30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baseline="3472" sz="1200" spc="30">
                <a:solidFill>
                  <a:srgbClr val="231F20"/>
                </a:solidFill>
                <a:latin typeface="SimSun"/>
                <a:cs typeface="SimSun"/>
              </a:rPr>
              <a:t>不受處罰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3472" sz="1200" spc="-14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3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兒權公</a:t>
            </a:r>
            <a:r>
              <a:rPr dirty="0" baseline="3472" sz="1200" spc="30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際審查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endParaRPr baseline="3472" sz="1200">
              <a:latin typeface="SimSun"/>
              <a:cs typeface="SimSun"/>
            </a:endParaRPr>
          </a:p>
          <a:p>
            <a:pPr marL="174625">
              <a:lnSpc>
                <a:spcPct val="100000"/>
              </a:lnSpc>
              <a:spcBef>
                <a:spcPts val="40"/>
              </a:spcBef>
            </a:pP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專家在結論性意見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指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baseline="3472" sz="1200" spc="-14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應去除虞犯少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年的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身分犯規</a:t>
            </a:r>
            <a:r>
              <a:rPr dirty="0" baseline="3472" sz="1200" spc="-1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baseline="3472" sz="1200" spc="-13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立法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院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已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月</a:t>
            </a:r>
            <a:r>
              <a:rPr dirty="0" baseline="3472" sz="1200" spc="-29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31</a:t>
            </a:r>
            <a:endParaRPr sz="800">
              <a:latin typeface="Verdana"/>
              <a:cs typeface="Verdana"/>
            </a:endParaRPr>
          </a:p>
          <a:p>
            <a:pPr marL="173355">
              <a:lnSpc>
                <a:spcPct val="100000"/>
              </a:lnSpc>
            </a:pPr>
            <a:r>
              <a:rPr dirty="0" sz="800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三讀通</a:t>
            </a:r>
            <a:r>
              <a:rPr dirty="0" sz="800" spc="-20">
                <a:solidFill>
                  <a:srgbClr val="231F20"/>
                </a:solidFill>
                <a:latin typeface="SimSun"/>
                <a:cs typeface="SimSun"/>
              </a:rPr>
              <a:t>過</a:t>
            </a:r>
            <a:r>
              <a:rPr dirty="0" sz="800" spc="-70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少年事件處理法</a:t>
            </a:r>
            <a:r>
              <a:rPr dirty="0" sz="800" spc="-100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部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條文修正草</a:t>
            </a:r>
            <a:r>
              <a:rPr dirty="0" sz="800" spc="-20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sz="8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5">
                <a:solidFill>
                  <a:srgbClr val="231F20"/>
                </a:solidFill>
                <a:latin typeface="SimSun"/>
                <a:cs typeface="SimSun"/>
              </a:rPr>
              <a:t>其中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包括廢除虞犯制</a:t>
            </a:r>
            <a:r>
              <a:rPr dirty="0" sz="800" spc="-10">
                <a:solidFill>
                  <a:srgbClr val="231F20"/>
                </a:solidFill>
                <a:latin typeface="SimSun"/>
                <a:cs typeface="SimSun"/>
              </a:rPr>
              <a:t>度</a:t>
            </a:r>
            <a:r>
              <a:rPr dirty="0" sz="800" spc="-8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800">
              <a:latin typeface="SimSun"/>
              <a:cs typeface="SimSun"/>
            </a:endParaRPr>
          </a:p>
          <a:p>
            <a:pPr marL="173990" marR="33655">
              <a:lnSpc>
                <a:spcPct val="104200"/>
              </a:lnSpc>
              <a:spcBef>
                <a:spcPts val="40"/>
              </a:spcBef>
            </a:pPr>
            <a:r>
              <a:rPr dirty="0" baseline="3472" sz="1200" spc="44">
                <a:solidFill>
                  <a:srgbClr val="231F20"/>
                </a:solidFill>
                <a:latin typeface="SimSun"/>
                <a:cs typeface="SimSun"/>
              </a:rPr>
              <a:t>資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料來</a:t>
            </a:r>
            <a:r>
              <a:rPr dirty="0" baseline="3472" sz="1200" spc="-22">
                <a:solidFill>
                  <a:srgbClr val="231F20"/>
                </a:solidFill>
                <a:latin typeface="SimSun"/>
                <a:cs typeface="SimSun"/>
              </a:rPr>
              <a:t>源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立法院三讀</a:t>
            </a:r>
            <a:r>
              <a:rPr dirty="0" baseline="3472" sz="1200" spc="44">
                <a:solidFill>
                  <a:srgbClr val="231F20"/>
                </a:solidFill>
                <a:latin typeface="SimSun"/>
                <a:cs typeface="SimSun"/>
              </a:rPr>
              <a:t>通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過少年事</a:t>
            </a:r>
            <a:r>
              <a:rPr dirty="0" baseline="3472" sz="1200" spc="44">
                <a:solidFill>
                  <a:srgbClr val="231F20"/>
                </a:solidFill>
                <a:latin typeface="SimSun"/>
                <a:cs typeface="SimSun"/>
              </a:rPr>
              <a:t>件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處理法部</a:t>
            </a:r>
            <a:r>
              <a:rPr dirty="0" baseline="3472" sz="1200" spc="44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3472" sz="1200" spc="44">
                <a:solidFill>
                  <a:srgbClr val="231F20"/>
                </a:solidFill>
                <a:latin typeface="SimSun"/>
                <a:cs typeface="SimSun"/>
              </a:rPr>
              <a:t>文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修正草案新聞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稿</a:t>
            </a:r>
            <a:r>
              <a:rPr dirty="0" baseline="3472" sz="1200" spc="-5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http://jirs.judicial. </a:t>
            </a:r>
            <a:r>
              <a:rPr dirty="0" sz="800" spc="-2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45">
                <a:solidFill>
                  <a:srgbClr val="231F20"/>
                </a:solidFill>
                <a:latin typeface="Verdana"/>
                <a:cs typeface="Verdana"/>
              </a:rPr>
              <a:t>go</a:t>
            </a:r>
            <a:r>
              <a:rPr dirty="0" sz="800" spc="-40">
                <a:solidFill>
                  <a:srgbClr val="231F20"/>
                </a:solidFill>
                <a:latin typeface="Verdana"/>
                <a:cs typeface="Verdana"/>
              </a:rPr>
              <a:t>v.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800" spc="25">
                <a:solidFill>
                  <a:srgbClr val="231F20"/>
                </a:solidFill>
                <a:latin typeface="Verdana"/>
                <a:cs typeface="Verdana"/>
              </a:rPr>
              <a:t>w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/</a:t>
            </a:r>
            <a:r>
              <a:rPr dirty="0" sz="800" spc="80">
                <a:solidFill>
                  <a:srgbClr val="231F20"/>
                </a:solidFill>
                <a:latin typeface="Verdana"/>
                <a:cs typeface="Verdana"/>
              </a:rPr>
              <a:t>G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NN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W</a:t>
            </a:r>
            <a:r>
              <a:rPr dirty="0" sz="800" spc="-140">
                <a:solidFill>
                  <a:srgbClr val="231F20"/>
                </a:solidFill>
                <a:latin typeface="Verdana"/>
                <a:cs typeface="Verdana"/>
              </a:rPr>
              <a:t>S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/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N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N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W</a:t>
            </a:r>
            <a:r>
              <a:rPr dirty="0" sz="800" spc="-140">
                <a:solidFill>
                  <a:srgbClr val="231F20"/>
                </a:solidFill>
                <a:latin typeface="Verdana"/>
                <a:cs typeface="Verdana"/>
              </a:rPr>
              <a:t>S</a:t>
            </a:r>
            <a:r>
              <a:rPr dirty="0" sz="800" spc="-150">
                <a:solidFill>
                  <a:srgbClr val="231F20"/>
                </a:solidFill>
                <a:latin typeface="Verdana"/>
                <a:cs typeface="Verdana"/>
              </a:rPr>
              <a:t>S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5">
                <a:solidFill>
                  <a:srgbClr val="231F20"/>
                </a:solidFill>
                <a:latin typeface="Verdana"/>
                <a:cs typeface="Verdana"/>
              </a:rPr>
              <a:t>.a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sp</a:t>
            </a:r>
            <a:r>
              <a:rPr dirty="0" baseline="3472" sz="1200">
                <a:solidFill>
                  <a:srgbClr val="231F20"/>
                </a:solidFill>
                <a:latin typeface="Microsoft Yi Baiti"/>
                <a:cs typeface="Microsoft Yi Baiti"/>
              </a:rPr>
              <a:t>?</a:t>
            </a:r>
            <a:r>
              <a:rPr dirty="0" sz="800" spc="5">
                <a:solidFill>
                  <a:srgbClr val="231F20"/>
                </a:solidFill>
                <a:latin typeface="Verdana"/>
                <a:cs typeface="Verdana"/>
              </a:rPr>
              <a:t>i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d</a:t>
            </a:r>
            <a:r>
              <a:rPr dirty="0" sz="800" spc="-110">
                <a:solidFill>
                  <a:srgbClr val="231F20"/>
                </a:solidFill>
                <a:latin typeface="Verdana"/>
                <a:cs typeface="Verdana"/>
              </a:rPr>
              <a:t>=4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6698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baseline="3472" sz="1200" spc="-135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最後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瀏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覽日</a:t>
            </a:r>
            <a:r>
              <a:rPr dirty="0" baseline="3472" sz="1200" spc="-30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月</a:t>
            </a:r>
            <a:r>
              <a:rPr dirty="0" baseline="3472" sz="1200" spc="-30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22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baseline="3472" sz="1200" spc="-187">
                <a:solidFill>
                  <a:srgbClr val="231F20"/>
                </a:solidFill>
                <a:latin typeface="SimSun"/>
                <a:cs typeface="SimSun"/>
              </a:rPr>
              <a:t>）。</a:t>
            </a:r>
            <a:endParaRPr baseline="3472" sz="1200">
              <a:latin typeface="SimSun"/>
              <a:cs typeface="SimSun"/>
            </a:endParaRPr>
          </a:p>
          <a:p>
            <a:pPr algn="just" marL="173990" marR="5080" indent="-161925">
              <a:lnSpc>
                <a:spcPct val="104200"/>
              </a:lnSpc>
              <a:buAutoNum type="arabicPlain" startAt="45"/>
              <a:tabLst>
                <a:tab pos="168910" algn="l"/>
              </a:tabLst>
            </a:pP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3472" sz="1200" spc="-27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月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44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baseline="3472" sz="1200" spc="60">
                <a:solidFill>
                  <a:srgbClr val="231F20"/>
                </a:solidFill>
                <a:latin typeface="SimSun"/>
                <a:cs typeface="SimSun"/>
              </a:rPr>
              <a:t>三讀通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過</a:t>
            </a:r>
            <a:r>
              <a:rPr dirty="0" baseline="3472" sz="1200" spc="-67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3472" sz="1200" spc="6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baseline="3472" sz="1200" spc="52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3472" sz="1200" spc="60">
                <a:solidFill>
                  <a:srgbClr val="231F20"/>
                </a:solidFill>
                <a:latin typeface="SimSun"/>
                <a:cs typeface="SimSun"/>
              </a:rPr>
              <a:t>事件處</a:t>
            </a:r>
            <a:r>
              <a:rPr dirty="0" baseline="3472" sz="1200" spc="52">
                <a:solidFill>
                  <a:srgbClr val="231F20"/>
                </a:solidFill>
                <a:latin typeface="SimSun"/>
                <a:cs typeface="SimSun"/>
              </a:rPr>
              <a:t>理法</a:t>
            </a:r>
            <a:r>
              <a:rPr dirty="0" baseline="3472" sz="1200" spc="-112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3472" sz="1200" spc="60">
                <a:solidFill>
                  <a:srgbClr val="231F20"/>
                </a:solidFill>
                <a:latin typeface="SimSun"/>
                <a:cs typeface="SimSun"/>
              </a:rPr>
              <a:t>部分條文修</a:t>
            </a:r>
            <a:r>
              <a:rPr dirty="0" baseline="3472" sz="1200" spc="52">
                <a:solidFill>
                  <a:srgbClr val="231F20"/>
                </a:solidFill>
                <a:latin typeface="SimSun"/>
                <a:cs typeface="SimSun"/>
              </a:rPr>
              <a:t>正草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baseline="3472" sz="1200" spc="-10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52">
                <a:solidFill>
                  <a:srgbClr val="231F20"/>
                </a:solidFill>
                <a:latin typeface="SimSun"/>
                <a:cs typeface="SimSun"/>
              </a:rPr>
              <a:t>刪</a:t>
            </a:r>
            <a:r>
              <a:rPr dirty="0" baseline="3472" sz="1200" spc="60">
                <a:solidFill>
                  <a:srgbClr val="231F20"/>
                </a:solidFill>
                <a:latin typeface="SimSun"/>
                <a:cs typeface="SimSun"/>
              </a:rPr>
              <a:t>除現行</a:t>
            </a:r>
            <a:r>
              <a:rPr dirty="0" baseline="3472" sz="1200" spc="52">
                <a:solidFill>
                  <a:srgbClr val="231F20"/>
                </a:solidFill>
                <a:latin typeface="SimSun"/>
                <a:cs typeface="SimSun"/>
              </a:rPr>
              <a:t>規定七</a:t>
            </a:r>
            <a:r>
              <a:rPr dirty="0" baseline="3472" sz="1200" spc="60">
                <a:solidFill>
                  <a:srgbClr val="231F20"/>
                </a:solidFill>
                <a:latin typeface="SimSun"/>
                <a:cs typeface="SimSun"/>
              </a:rPr>
              <a:t>類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事 </a:t>
            </a:r>
            <a:r>
              <a:rPr dirty="0" sz="800" spc="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中的四</a:t>
            </a:r>
            <a:r>
              <a:rPr dirty="0" sz="800" spc="-20">
                <a:solidFill>
                  <a:srgbClr val="231F20"/>
                </a:solidFill>
                <a:latin typeface="SimSun"/>
                <a:cs typeface="SimSun"/>
              </a:rPr>
              <a:t>類</a:t>
            </a:r>
            <a:r>
              <a:rPr dirty="0" sz="800" spc="-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僅餘三類作為辨識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曝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險少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年的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行為徵</a:t>
            </a:r>
            <a:r>
              <a:rPr dirty="0" sz="800" spc="-20">
                <a:solidFill>
                  <a:srgbClr val="231F20"/>
                </a:solidFill>
                <a:latin typeface="SimSun"/>
                <a:cs typeface="SimSun"/>
              </a:rPr>
              <a:t>兆</a:t>
            </a:r>
            <a:r>
              <a:rPr dirty="0" sz="800" spc="-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800" spc="-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800" spc="-7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無正當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理由經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常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攜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帶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危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險器 械</a:t>
            </a:r>
            <a:r>
              <a:rPr dirty="0" sz="800" spc="-125">
                <a:solidFill>
                  <a:srgbClr val="231F20"/>
                </a:solidFill>
                <a:latin typeface="SimSun"/>
                <a:cs typeface="SimSun"/>
              </a:rPr>
              <a:t>」、</a:t>
            </a:r>
            <a:r>
              <a:rPr dirty="0" sz="800" spc="-6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800" spc="25">
                <a:solidFill>
                  <a:srgbClr val="231F20"/>
                </a:solidFill>
                <a:latin typeface="SimSun"/>
                <a:cs typeface="SimSun"/>
              </a:rPr>
              <a:t>有施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毒品</a:t>
            </a:r>
            <a:r>
              <a:rPr dirty="0" sz="800" spc="25">
                <a:solidFill>
                  <a:srgbClr val="231F20"/>
                </a:solidFill>
                <a:latin typeface="SimSun"/>
                <a:cs typeface="SimSun"/>
              </a:rPr>
              <a:t>或迷幻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物品</a:t>
            </a:r>
            <a:r>
              <a:rPr dirty="0" sz="800" spc="25">
                <a:solidFill>
                  <a:srgbClr val="231F20"/>
                </a:solidFill>
                <a:latin typeface="SimSun"/>
                <a:cs typeface="SimSun"/>
              </a:rPr>
              <a:t>之行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為而尚</a:t>
            </a:r>
            <a:r>
              <a:rPr dirty="0" sz="800" spc="25">
                <a:solidFill>
                  <a:srgbClr val="231F20"/>
                </a:solidFill>
                <a:latin typeface="SimSun"/>
                <a:cs typeface="SimSun"/>
              </a:rPr>
              <a:t>未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觸</a:t>
            </a:r>
            <a:r>
              <a:rPr dirty="0" sz="800" spc="25">
                <a:solidFill>
                  <a:srgbClr val="231F20"/>
                </a:solidFill>
                <a:latin typeface="SimSun"/>
                <a:cs typeface="SimSun"/>
              </a:rPr>
              <a:t>犯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刑罰</a:t>
            </a:r>
            <a:r>
              <a:rPr dirty="0" sz="800" spc="2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律</a:t>
            </a:r>
            <a:r>
              <a:rPr dirty="0" sz="800" spc="-125">
                <a:solidFill>
                  <a:srgbClr val="231F20"/>
                </a:solidFill>
                <a:latin typeface="SimSun"/>
                <a:cs typeface="SimSun"/>
              </a:rPr>
              <a:t>」、</a:t>
            </a:r>
            <a:r>
              <a:rPr dirty="0" sz="800" spc="-6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800" spc="25">
                <a:solidFill>
                  <a:srgbClr val="231F20"/>
                </a:solidFill>
                <a:latin typeface="SimSun"/>
                <a:cs typeface="SimSun"/>
              </a:rPr>
              <a:t>有預備犯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罪或</a:t>
            </a:r>
            <a:r>
              <a:rPr dirty="0" sz="800" spc="25">
                <a:solidFill>
                  <a:srgbClr val="231F20"/>
                </a:solidFill>
                <a:latin typeface="SimSun"/>
                <a:cs typeface="SimSun"/>
              </a:rPr>
              <a:t>犯罪未遂而 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為法所不罰之行</a:t>
            </a:r>
            <a:r>
              <a:rPr dirty="0" sz="80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800" spc="-22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800" spc="-19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資料來</a:t>
            </a:r>
            <a:r>
              <a:rPr dirty="0" sz="800" spc="-120">
                <a:solidFill>
                  <a:srgbClr val="231F20"/>
                </a:solidFill>
                <a:latin typeface="SimSun"/>
                <a:cs typeface="SimSun"/>
              </a:rPr>
              <a:t>源</a:t>
            </a:r>
            <a:r>
              <a:rPr dirty="0" sz="800" spc="-20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立法院三讀通過少年事件處理法部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條文修正草案新聞</a:t>
            </a:r>
            <a:r>
              <a:rPr dirty="0" sz="800" spc="-20">
                <a:solidFill>
                  <a:srgbClr val="231F20"/>
                </a:solidFill>
                <a:latin typeface="SimSun"/>
                <a:cs typeface="SimSun"/>
              </a:rPr>
              <a:t>稿</a:t>
            </a:r>
            <a:r>
              <a:rPr dirty="0" sz="800" spc="-55">
                <a:solidFill>
                  <a:srgbClr val="231F20"/>
                </a:solidFill>
                <a:latin typeface="SimSun"/>
                <a:cs typeface="SimSun"/>
              </a:rPr>
              <a:t>， 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  <a:hlinkClick r:id="rId7"/>
              </a:rPr>
              <a:t>http://jirs.judicial.gov.tw/GNNWS/NNWSS002.asp</a:t>
            </a:r>
            <a:r>
              <a:rPr dirty="0" baseline="3472" sz="1200" spc="-52">
                <a:solidFill>
                  <a:srgbClr val="231F20"/>
                </a:solidFill>
                <a:latin typeface="Arial MT"/>
                <a:cs typeface="Arial MT"/>
                <a:hlinkClick r:id="rId7"/>
              </a:rPr>
              <a:t>?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  <a:hlinkClick r:id="rId7"/>
              </a:rPr>
              <a:t>id=466989</a:t>
            </a:r>
            <a:r>
              <a:rPr dirty="0" baseline="3472" sz="1200" spc="-52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baseline="3472" sz="1200" spc="-35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3472" sz="1200" spc="254">
                <a:solidFill>
                  <a:srgbClr val="231F20"/>
                </a:solidFill>
                <a:latin typeface="SimSun"/>
                <a:cs typeface="SimSun"/>
              </a:rPr>
              <a:t>最</a:t>
            </a:r>
            <a:r>
              <a:rPr dirty="0" baseline="3472" sz="1200" spc="262">
                <a:solidFill>
                  <a:srgbClr val="231F20"/>
                </a:solidFill>
                <a:latin typeface="SimSun"/>
                <a:cs typeface="SimSun"/>
              </a:rPr>
              <a:t>後</a:t>
            </a:r>
            <a:r>
              <a:rPr dirty="0" baseline="3472" sz="1200" spc="247">
                <a:solidFill>
                  <a:srgbClr val="231F20"/>
                </a:solidFill>
                <a:latin typeface="SimSun"/>
                <a:cs typeface="SimSun"/>
              </a:rPr>
              <a:t>瀏</a:t>
            </a:r>
            <a:r>
              <a:rPr dirty="0" baseline="3472" sz="1200" spc="240">
                <a:solidFill>
                  <a:srgbClr val="231F20"/>
                </a:solidFill>
                <a:latin typeface="SimSun"/>
                <a:cs typeface="SimSun"/>
              </a:rPr>
              <a:t>覽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baseline="3472" sz="1200" spc="-20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2020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年 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10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月</a:t>
            </a:r>
            <a:r>
              <a:rPr dirty="0" baseline="3472" sz="1200" spc="-30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21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22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baseline="3472" sz="1200" spc="-187">
                <a:solidFill>
                  <a:srgbClr val="231F20"/>
                </a:solidFill>
                <a:latin typeface="SimSun"/>
                <a:cs typeface="SimSun"/>
              </a:rPr>
              <a:t>）。</a:t>
            </a:r>
            <a:endParaRPr baseline="3472" sz="1200">
              <a:latin typeface="SimSun"/>
              <a:cs typeface="SimSun"/>
            </a:endParaRPr>
          </a:p>
          <a:p>
            <a:pPr algn="just" marL="174625" marR="31750" indent="-162560">
              <a:lnSpc>
                <a:spcPct val="104200"/>
              </a:lnSpc>
            </a:pP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6</a:t>
            </a:r>
            <a:r>
              <a:rPr dirty="0" baseline="3472" sz="1200" spc="-104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兒童及少年福利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權益保障法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22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3472" sz="1200" spc="-195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高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級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中等以下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學校對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依少年事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件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處理法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交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付安 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置輔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或施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感化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之兒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800" spc="-2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800" spc="-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應依法令配合福</a:t>
            </a:r>
            <a:r>
              <a:rPr dirty="0" sz="800" spc="-1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8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教養機構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感化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教育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sz="800" spc="-15">
                <a:solidFill>
                  <a:srgbClr val="231F20"/>
                </a:solidFill>
                <a:latin typeface="SimSun"/>
                <a:cs typeface="SimSun"/>
              </a:rPr>
              <a:t>構</a:t>
            </a:r>
            <a:r>
              <a:rPr dirty="0" sz="800" spc="-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執行 轉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銜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及復學教育計</a:t>
            </a:r>
            <a:r>
              <a:rPr dirty="0" sz="800" spc="-20">
                <a:solidFill>
                  <a:srgbClr val="231F20"/>
                </a:solidFill>
                <a:latin typeface="SimSun"/>
                <a:cs typeface="SimSun"/>
              </a:rPr>
              <a:t>畫</a:t>
            </a:r>
            <a:r>
              <a:rPr dirty="0" sz="8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以保障其受教</a:t>
            </a:r>
            <a:r>
              <a:rPr dirty="0" sz="800" spc="-1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800" spc="-8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前項轉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銜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及復學作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業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之對</a:t>
            </a:r>
            <a:r>
              <a:rPr dirty="0" sz="800" spc="-15">
                <a:solidFill>
                  <a:srgbClr val="231F20"/>
                </a:solidFill>
                <a:latin typeface="SimSun"/>
                <a:cs typeface="SimSun"/>
              </a:rPr>
              <a:t>象</a:t>
            </a:r>
            <a:r>
              <a:rPr dirty="0" sz="8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800" spc="-15">
                <a:solidFill>
                  <a:srgbClr val="231F20"/>
                </a:solidFill>
                <a:latin typeface="SimSun"/>
                <a:cs typeface="SimSun"/>
              </a:rPr>
              <a:t>序</a:t>
            </a:r>
            <a:r>
              <a:rPr dirty="0" sz="8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違反規定之</a:t>
            </a:r>
            <a:r>
              <a:rPr dirty="0" sz="800">
                <a:solidFill>
                  <a:srgbClr val="231F20"/>
                </a:solidFill>
                <a:latin typeface="SimSun"/>
                <a:cs typeface="SimSun"/>
              </a:rPr>
              <a:t>處 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理及其他應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遵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循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事項之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辦</a:t>
            </a:r>
            <a:r>
              <a:rPr dirty="0" sz="800" spc="-20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800" spc="-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中央教育主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管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機關會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法務主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管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機關定</a:t>
            </a:r>
            <a:r>
              <a:rPr dirty="0" sz="800" spc="-1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800" spc="-10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800" spc="-9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並因</a:t>
            </a:r>
            <a:r>
              <a:rPr dirty="0" sz="800" spc="-20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800" spc="-65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800" spc="15">
                <a:solidFill>
                  <a:srgbClr val="231F20"/>
                </a:solidFill>
                <a:latin typeface="SimSun"/>
                <a:cs typeface="SimSun"/>
              </a:rPr>
              <a:t>兒童 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及少年福利與權益保障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baseline="3472" sz="1200" spc="-142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項訂</a:t>
            </a:r>
            <a:r>
              <a:rPr dirty="0" baseline="3472" sz="1200" spc="-37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baseline="3472" sz="1200" spc="-97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兒童及少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年受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安置輔導或感化教育之</a:t>
            </a:r>
            <a:r>
              <a:rPr dirty="0" baseline="3472" sz="1200" spc="3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籍</a:t>
            </a:r>
            <a:endParaRPr baseline="3472" sz="1200">
              <a:latin typeface="SimSun"/>
              <a:cs typeface="SimSun"/>
            </a:endParaRPr>
          </a:p>
          <a:p>
            <a:pPr algn="just" marL="173990" marR="33655" indent="-635">
              <a:lnSpc>
                <a:spcPct val="102099"/>
              </a:lnSpc>
              <a:spcBef>
                <a:spcPts val="15"/>
              </a:spcBef>
            </a:pP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轉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銜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及復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辦法</a:t>
            </a:r>
            <a:r>
              <a:rPr dirty="0" baseline="3472" sz="1200" spc="-195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3472" sz="1200" spc="-14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更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明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定教育機關不得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違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反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該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辦法規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或在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執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行轉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銜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及復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學 </a:t>
            </a:r>
            <a:r>
              <a:rPr dirty="0" sz="800" spc="2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800" spc="30">
                <a:solidFill>
                  <a:srgbClr val="231F20"/>
                </a:solidFill>
                <a:latin typeface="SimSun"/>
                <a:cs typeface="SimSun"/>
              </a:rPr>
              <a:t>育計畫不</a:t>
            </a:r>
            <a:r>
              <a:rPr dirty="0" sz="800" spc="2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800" spc="30">
                <a:solidFill>
                  <a:srgbClr val="231F20"/>
                </a:solidFill>
                <a:latin typeface="SimSun"/>
                <a:cs typeface="SimSun"/>
              </a:rPr>
              <a:t>致影響</a:t>
            </a:r>
            <a:r>
              <a:rPr dirty="0" sz="800" spc="2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800" spc="30">
                <a:solidFill>
                  <a:srgbClr val="231F20"/>
                </a:solidFill>
                <a:latin typeface="SimSun"/>
                <a:cs typeface="SimSun"/>
              </a:rPr>
              <a:t>童及少</a:t>
            </a:r>
            <a:r>
              <a:rPr dirty="0" sz="800" spc="25">
                <a:solidFill>
                  <a:srgbClr val="231F20"/>
                </a:solidFill>
                <a:latin typeface="SimSun"/>
                <a:cs typeface="SimSun"/>
              </a:rPr>
              <a:t>年受</a:t>
            </a:r>
            <a:r>
              <a:rPr dirty="0" sz="800" spc="30">
                <a:solidFill>
                  <a:srgbClr val="231F20"/>
                </a:solidFill>
                <a:latin typeface="SimSun"/>
                <a:cs typeface="SimSun"/>
              </a:rPr>
              <a:t>教權益</a:t>
            </a:r>
            <a:r>
              <a:rPr dirty="0" sz="800" spc="-20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800" spc="-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30">
                <a:solidFill>
                  <a:srgbClr val="231F20"/>
                </a:solidFill>
                <a:latin typeface="SimSun"/>
                <a:cs typeface="SimSun"/>
              </a:rPr>
              <a:t>還可</a:t>
            </a:r>
            <a:r>
              <a:rPr dirty="0" sz="800" spc="25">
                <a:solidFill>
                  <a:srgbClr val="231F20"/>
                </a:solidFill>
                <a:latin typeface="SimSun"/>
                <a:cs typeface="SimSun"/>
              </a:rPr>
              <a:t>能由教</a:t>
            </a:r>
            <a:r>
              <a:rPr dirty="0" sz="800" spc="30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800" spc="25">
                <a:solidFill>
                  <a:srgbClr val="231F20"/>
                </a:solidFill>
                <a:latin typeface="SimSun"/>
                <a:cs typeface="SimSun"/>
              </a:rPr>
              <a:t>部函知</a:t>
            </a:r>
            <a:r>
              <a:rPr dirty="0" sz="800" spc="30">
                <a:solidFill>
                  <a:srgbClr val="231F20"/>
                </a:solidFill>
                <a:latin typeface="SimSun"/>
                <a:cs typeface="SimSun"/>
              </a:rPr>
              <a:t>學校主管</a:t>
            </a:r>
            <a:r>
              <a:rPr dirty="0" sz="800" spc="25">
                <a:solidFill>
                  <a:srgbClr val="231F20"/>
                </a:solidFill>
                <a:latin typeface="SimSun"/>
                <a:cs typeface="SimSun"/>
              </a:rPr>
              <a:t>機關</a:t>
            </a:r>
            <a:r>
              <a:rPr dirty="0" sz="800" spc="30">
                <a:solidFill>
                  <a:srgbClr val="231F20"/>
                </a:solidFill>
                <a:latin typeface="SimSun"/>
                <a:cs typeface="SimSun"/>
              </a:rPr>
              <a:t>依</a:t>
            </a:r>
            <a:r>
              <a:rPr dirty="0" sz="800" spc="20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800" spc="25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800">
                <a:solidFill>
                  <a:srgbClr val="231F20"/>
                </a:solidFill>
                <a:latin typeface="SimSun"/>
                <a:cs typeface="SimSun"/>
              </a:rPr>
              <a:t>規 </a:t>
            </a:r>
            <a:r>
              <a:rPr dirty="0" sz="800" spc="10">
                <a:solidFill>
                  <a:srgbClr val="231F20"/>
                </a:solidFill>
                <a:latin typeface="SimSun"/>
                <a:cs typeface="SimSun"/>
              </a:rPr>
              <a:t>定懲</a:t>
            </a:r>
            <a:r>
              <a:rPr dirty="0" sz="800" spc="-10">
                <a:solidFill>
                  <a:srgbClr val="231F20"/>
                </a:solidFill>
                <a:latin typeface="SimSun"/>
                <a:cs typeface="SimSun"/>
              </a:rPr>
              <a:t>處</a:t>
            </a:r>
            <a:r>
              <a:rPr dirty="0" sz="800" spc="-8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800">
              <a:latin typeface="SimSun"/>
              <a:cs typeface="SimSu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670180" y="4049638"/>
            <a:ext cx="4280535" cy="939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8290">
              <a:lnSpc>
                <a:spcPct val="136400"/>
              </a:lnSpc>
              <a:spcBef>
                <a:spcPts val="100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都知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道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家有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保障司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法少年就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學的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只要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條一搬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出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來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學校沒有拒絕孩子入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學的空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然而法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規的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納只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是最低標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準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有了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均等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教育機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會之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後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阿杰就能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夠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心進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入一個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他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就學環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跟其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他同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齡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孩子享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有同等的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待遇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嗎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670645" y="5246435"/>
            <a:ext cx="4278630" cy="14706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797BBB"/>
                </a:solidFill>
                <a:latin typeface="MS UI Gothic"/>
                <a:cs typeface="MS UI Gothic"/>
              </a:rPr>
              <a:t>議題分析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7655">
              <a:lnSpc>
                <a:spcPct val="136400"/>
              </a:lnSpc>
              <a:spcBef>
                <a:spcPts val="575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犯罪普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遍被社會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大眾視為是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失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序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失敗的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當少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出現犯罪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社會對於處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遇的期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待會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先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是從保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護自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不受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響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甚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至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進一步 排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除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隔離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這些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可能造成他人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害的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最後才思考如何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止犯罪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卻鮮有人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究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這些需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國家照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顧與保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護的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孩子究竟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麼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犯 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罪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犯罪之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後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就不再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是需要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受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家保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護的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象了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嗎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大眾對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endParaRPr sz="1100">
              <a:latin typeface="SimSun"/>
              <a:cs typeface="SimSun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797B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455723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" name="object 37"/>
          <p:cNvSpPr txBox="1"/>
          <p:nvPr/>
        </p:nvSpPr>
        <p:spPr>
          <a:xfrm>
            <a:off x="7864261" y="402192"/>
            <a:ext cx="273304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797BBB"/>
                </a:solidFill>
                <a:latin typeface="Microsoft YaHei"/>
                <a:cs typeface="Microsoft YaHei"/>
              </a:rPr>
              <a:t>觸法之後，我就跟別人不一樣了嗎？</a:t>
            </a:r>
            <a:endParaRPr sz="1300">
              <a:latin typeface="Microsoft YaHei"/>
              <a:cs typeface="Microsoft YaHei"/>
            </a:endParaRPr>
          </a:p>
        </p:txBody>
      </p:sp>
      <p:grpSp>
        <p:nvGrpSpPr>
          <p:cNvPr id="38" name="object 38"/>
          <p:cNvGrpSpPr/>
          <p:nvPr/>
        </p:nvGrpSpPr>
        <p:grpSpPr>
          <a:xfrm>
            <a:off x="677650" y="720001"/>
            <a:ext cx="9894570" cy="5846445"/>
            <a:chOff x="677650" y="720001"/>
            <a:chExt cx="9894570" cy="5846445"/>
          </a:xfrm>
        </p:grpSpPr>
        <p:sp>
          <p:nvSpPr>
            <p:cNvPr id="39" name="object 39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715314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7353388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81396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8341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9320008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9721964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91770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10268368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10467136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684000" y="6559868"/>
              <a:ext cx="914400" cy="0"/>
            </a:xfrm>
            <a:custGeom>
              <a:avLst/>
              <a:gdLst/>
              <a:ahLst/>
              <a:cxnLst/>
              <a:rect l="l" t="t" r="r" b="b"/>
              <a:pathLst>
                <a:path w="914400" h="0">
                  <a:moveTo>
                    <a:pt x="0" y="0"/>
                  </a:moveTo>
                  <a:lnTo>
                    <a:pt x="914400" y="0"/>
                  </a:lnTo>
                </a:path>
              </a:pathLst>
            </a:custGeom>
            <a:ln w="1270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4" name="object 64"/>
          <p:cNvSpPr txBox="1"/>
          <p:nvPr/>
        </p:nvSpPr>
        <p:spPr>
          <a:xfrm>
            <a:off x="6070490" y="950839"/>
            <a:ext cx="4313555" cy="939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36400"/>
              </a:lnSpc>
              <a:spcBef>
                <a:spcPts val="100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當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主要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透過社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會安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網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盡可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能的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連結社會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資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源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步處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年個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人與家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庭的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3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增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加家庭支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持</a:t>
            </a:r>
            <a:r>
              <a:rPr dirty="0" sz="1100" spc="-3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提供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人更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多的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認知與行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為的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協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。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而在社區支持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網絡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政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警政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是三者不可缺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一的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合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關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係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068588" y="2093532"/>
            <a:ext cx="4304030" cy="1169035"/>
          </a:xfrm>
          <a:prstGeom prst="rect">
            <a:avLst/>
          </a:prstGeom>
        </p:spPr>
        <p:txBody>
          <a:bodyPr wrap="square" lIns="0" tIns="7175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dirty="0" sz="1200" spc="210">
                <a:solidFill>
                  <a:srgbClr val="797BBB"/>
                </a:solidFill>
                <a:latin typeface="MS UI Gothic"/>
                <a:cs typeface="MS UI Gothic"/>
              </a:rPr>
              <a:t>1.</a:t>
            </a:r>
            <a:r>
              <a:rPr dirty="0" sz="1200" spc="-95">
                <a:solidFill>
                  <a:srgbClr val="797BBB"/>
                </a:solidFill>
                <a:latin typeface="MS UI Gothic"/>
                <a:cs typeface="MS UI Gothic"/>
              </a:rPr>
              <a:t> </a:t>
            </a:r>
            <a:r>
              <a:rPr dirty="0" sz="1200" spc="15">
                <a:solidFill>
                  <a:srgbClr val="797BBB"/>
                </a:solidFill>
                <a:latin typeface="MS UI Gothic"/>
                <a:cs typeface="MS UI Gothic"/>
              </a:rPr>
              <a:t>教育專業人</a:t>
            </a:r>
            <a:r>
              <a:rPr dirty="0" sz="1200">
                <a:solidFill>
                  <a:srgbClr val="797BBB"/>
                </a:solidFill>
                <a:latin typeface="MS UI Gothic"/>
                <a:cs typeface="MS UI Gothic"/>
              </a:rPr>
              <a:t>員</a:t>
            </a:r>
            <a:endParaRPr sz="1200">
              <a:latin typeface="MS UI Gothic"/>
              <a:cs typeface="MS UI Gothic"/>
            </a:endParaRPr>
          </a:p>
          <a:p>
            <a:pPr marL="500380" marR="17780" indent="-330200">
              <a:lnSpc>
                <a:spcPct val="132200"/>
              </a:lnSpc>
              <a:spcBef>
                <a:spcPts val="5"/>
              </a:spcBef>
            </a:pP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-10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baseline="2525" sz="1650" spc="-690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見眼前那個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被問題困擾的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孩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子</a:t>
            </a:r>
            <a:r>
              <a:rPr dirty="0" baseline="2525" sz="1650" spc="-41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而非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只看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見孩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子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問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baseline="2525" sz="1650" spc="-450">
                <a:solidFill>
                  <a:srgbClr val="231F20"/>
                </a:solidFill>
                <a:latin typeface="SimSun"/>
                <a:cs typeface="SimSun"/>
              </a:rPr>
              <a:t>」，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教育專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業人員應思考與探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究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司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法少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年的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就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學困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難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就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學中斷</a:t>
            </a:r>
            <a:endParaRPr sz="1100">
              <a:latin typeface="SimSun"/>
              <a:cs typeface="SimSun"/>
            </a:endParaRPr>
          </a:p>
          <a:p>
            <a:pPr marL="499745" marR="31750">
              <a:lnSpc>
                <a:spcPct val="136400"/>
              </a:lnSpc>
            </a:pP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離開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校的原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來自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於在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校的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適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應問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際互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動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問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或其他需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求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644657" y="950839"/>
            <a:ext cx="4331335" cy="2082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38100" marR="30480" indent="635">
              <a:lnSpc>
                <a:spcPct val="136400"/>
              </a:lnSpc>
              <a:spcBef>
                <a:spcPts val="100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求學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展開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新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但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現實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活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中面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又不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經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意地將他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們推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回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想擺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脫的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過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去</a:t>
            </a:r>
            <a:r>
              <a:rPr dirty="0" sz="1100" spc="-17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最能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夠帶給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司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法少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改變機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會的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處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遇方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但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校也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是司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法少年容易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遭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受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視的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場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域</a:t>
            </a:r>
            <a:r>
              <a:rPr dirty="0" sz="1100" spc="-17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司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法處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遇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幾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乎等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犯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罪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標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籤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易使許多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家長在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第一時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產生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防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衛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因此即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便法規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司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年的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基本權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益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但後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配套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措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施卻不足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以實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質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積極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司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法少年在就學過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中不受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任何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形式的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在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預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防少年犯罪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提供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別是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受教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育的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以滿足青少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對於青少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是處於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危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險或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面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臨社會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風險而需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要特別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照顧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護的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青少年來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障其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一種支持性措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-26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75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baseline="42735" sz="975" spc="-127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670434" y="3236914"/>
            <a:ext cx="4314825" cy="347408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just" marL="12700" marR="5080" indent="282575">
              <a:lnSpc>
                <a:spcPct val="136400"/>
              </a:lnSpc>
              <a:spcBef>
                <a:spcPts val="95"/>
              </a:spcBef>
            </a:pP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教無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類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對於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教育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系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最基本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也是最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視的期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尤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其協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助司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法少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社會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過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程勢必需要教育體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系的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支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持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需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要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在教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育的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過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27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提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供司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法少年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2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建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懷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與支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持的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連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結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告知教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的目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與未來發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聯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支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持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協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處理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困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擾議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在社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區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也須建構支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持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友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善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信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任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具歸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屬感的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環境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與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展自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我的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才能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夠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法少年與家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庭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學校及社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會的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正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連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結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協助孩子在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受歧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視的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環境之下長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更好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大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>
              <a:lnSpc>
                <a:spcPct val="100000"/>
              </a:lnSpc>
            </a:pPr>
            <a:endParaRPr sz="1100">
              <a:latin typeface="SimSun"/>
              <a:cs typeface="SimSun"/>
            </a:endParaRPr>
          </a:p>
          <a:p>
            <a:pPr marL="13335">
              <a:lnSpc>
                <a:spcPct val="100000"/>
              </a:lnSpc>
              <a:spcBef>
                <a:spcPts val="815"/>
              </a:spcBef>
            </a:pPr>
            <a:r>
              <a:rPr dirty="0" sz="1500" spc="35">
                <a:solidFill>
                  <a:srgbClr val="797BBB"/>
                </a:solidFill>
                <a:latin typeface="MS UI Gothic"/>
                <a:cs typeface="MS UI Gothic"/>
              </a:rPr>
              <a:t>建議</a:t>
            </a:r>
            <a:endParaRPr sz="1500">
              <a:latin typeface="MS UI Gothic"/>
              <a:cs typeface="MS UI Gothic"/>
            </a:endParaRPr>
          </a:p>
          <a:p>
            <a:pPr algn="just" marL="12700" marR="40640" indent="287655">
              <a:lnSpc>
                <a:spcPct val="136400"/>
              </a:lnSpc>
              <a:spcBef>
                <a:spcPts val="580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對於少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犯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問題的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處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無法僅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法體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系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解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決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年的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觸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法行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為肇因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於家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庭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系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統一層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層的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接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讓少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年重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建與家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庭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校與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會的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連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結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才能有效避免他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們重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回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司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法處遇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循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環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而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重建連結該怎麼進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行與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工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灣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現行對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觸法少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年的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處遇資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源</a:t>
            </a:r>
            <a:endParaRPr sz="1100">
              <a:latin typeface="SimSun"/>
              <a:cs typeface="SimSun"/>
            </a:endParaRPr>
          </a:p>
          <a:p>
            <a:pPr>
              <a:lnSpc>
                <a:spcPct val="100000"/>
              </a:lnSpc>
            </a:pPr>
            <a:endParaRPr sz="14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</a:pP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baseline="3472" sz="1200" spc="-104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聯合國預防少年犯罪準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9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15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3472" sz="1200">
              <a:latin typeface="SimSun"/>
              <a:cs typeface="SimSun"/>
            </a:endParaRPr>
          </a:p>
        </p:txBody>
      </p:sp>
      <p:grpSp>
        <p:nvGrpSpPr>
          <p:cNvPr id="68" name="object 68"/>
          <p:cNvGrpSpPr/>
          <p:nvPr/>
        </p:nvGrpSpPr>
        <p:grpSpPr>
          <a:xfrm>
            <a:off x="6014580" y="3456012"/>
            <a:ext cx="4769485" cy="3962400"/>
            <a:chOff x="6014580" y="3456012"/>
            <a:chExt cx="4769485" cy="3962400"/>
          </a:xfrm>
        </p:grpSpPr>
        <p:pic>
          <p:nvPicPr>
            <p:cNvPr id="69" name="object 6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014580" y="3456012"/>
              <a:ext cx="4557090" cy="3473993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/>
            <p:cNvSpPr/>
            <p:nvPr/>
          </p:nvSpPr>
          <p:spPr>
            <a:xfrm>
              <a:off x="10094430" y="6782637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6" name="object 76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84</a:t>
            </a:r>
            <a:endParaRPr sz="10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0517107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85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797B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864261" y="402192"/>
            <a:ext cx="273304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797BBB"/>
                </a:solidFill>
                <a:latin typeface="SimSun"/>
                <a:cs typeface="SimSun"/>
              </a:rPr>
              <a:t>觸法之後，我就跟別人不一樣了嗎？</a:t>
            </a:r>
            <a:endParaRPr sz="1300">
              <a:latin typeface="SimSun"/>
              <a:cs typeface="SimSu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9" name="object 69"/>
          <p:cNvSpPr txBox="1"/>
          <p:nvPr/>
        </p:nvSpPr>
        <p:spPr>
          <a:xfrm>
            <a:off x="6226979" y="964810"/>
            <a:ext cx="4157979" cy="4126229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algn="just" marL="341630" marR="37465" indent="-329565">
              <a:lnSpc>
                <a:spcPct val="135300"/>
              </a:lnSpc>
              <a:spcBef>
                <a:spcPts val="55"/>
              </a:spcBef>
              <a:buSzPct val="90909"/>
              <a:buAutoNum type="arabicPlain" startAt="2"/>
              <a:tabLst>
                <a:tab pos="342900" algn="l"/>
              </a:tabLst>
            </a:pP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政專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業人員可以扮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演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居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中協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調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支持以及提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供專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業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知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識與資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源的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協作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除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積極暸解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育現場兒少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實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際遭遇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到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困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難之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也可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創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造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親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雙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方間更多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連結與溝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通的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協助教育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專業人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員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暸解孩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子的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背景脈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絡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夠看見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眼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前的孩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子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被問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所困擾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將更有助於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消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除歧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視問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341630" marR="36830" indent="-329565">
              <a:lnSpc>
                <a:spcPct val="135300"/>
              </a:lnSpc>
              <a:spcBef>
                <a:spcPts val="70"/>
              </a:spcBef>
              <a:buSzPct val="90909"/>
              <a:buAutoNum type="arabicPlain" startAt="2"/>
              <a:tabLst>
                <a:tab pos="342900" algn="l"/>
              </a:tabLst>
            </a:pP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平時就需要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教育人員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有積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極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密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切的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溝通作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基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礎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而非 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只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在問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題與衝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突出現時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才進行聯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繫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常的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支持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策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略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包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括與學校分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享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教養與促進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的策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略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回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饋孩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子的學習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成長 與進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步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都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是直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接有助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於學校提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升照顧意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願以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及掌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握孩子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學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狀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況的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做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341630" marR="5080" indent="-329565">
              <a:lnSpc>
                <a:spcPct val="135800"/>
              </a:lnSpc>
              <a:spcBef>
                <a:spcPts val="65"/>
              </a:spcBef>
              <a:buSzPct val="90909"/>
              <a:buAutoNum type="arabicPlain" startAt="2"/>
              <a:tabLst>
                <a:tab pos="342265" algn="l"/>
              </a:tabLst>
            </a:pP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實務上也有社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政專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業人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員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因司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年的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特殊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標籤性與資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源連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結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難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對於輔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司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法少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年有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所疑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慮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甚至有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安置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機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構迴避安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置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照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顧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司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法少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建議社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政專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業人員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可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先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釐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清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己 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對司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法少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年的刻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板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象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避免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對司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法少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年的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輔導有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限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區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隔或排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擠</a:t>
            </a:r>
            <a:r>
              <a:rPr dirty="0" sz="1100" spc="-34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於收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時與委託單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位</a:t>
            </a:r>
            <a:r>
              <a:rPr dirty="0" sz="1100" spc="-34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當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地的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資源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網</a:t>
            </a:r>
            <a:r>
              <a:rPr dirty="0" sz="1100" spc="-245">
                <a:solidFill>
                  <a:srgbClr val="231F20"/>
                </a:solidFill>
                <a:latin typeface="SimSun"/>
                <a:cs typeface="SimSun"/>
              </a:rPr>
              <a:t>絡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如警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政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醫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療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就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業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資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源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共同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討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論如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何因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著孩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子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需求擬定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策 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略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亦可善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地方主管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機關與中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央主管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的協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調權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進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行分工與合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能積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極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為司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法少年爭取最佳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益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86</a:t>
            </a:r>
            <a:endParaRPr sz="10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87</a:t>
            </a:r>
            <a:endParaRPr sz="10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070622" y="5348035"/>
            <a:ext cx="4279900" cy="12420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797BBB"/>
                </a:solidFill>
                <a:latin typeface="MS UI Gothic"/>
                <a:cs typeface="MS UI Gothic"/>
              </a:rPr>
              <a:t>延伸思考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7655">
              <a:lnSpc>
                <a:spcPct val="136400"/>
              </a:lnSpc>
              <a:spcBef>
                <a:spcPts val="575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本案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故事以教育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場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明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司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法少年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面臨的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然而少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年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遇的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友善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待常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來自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面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八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方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限於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特定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場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域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與少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觸更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頻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單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位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如警政系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統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更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須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留意司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法少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的權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是否受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。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與警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察的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是少年進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入司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法處遇體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系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的第一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站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但實務工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826981" y="964759"/>
            <a:ext cx="4124960" cy="366902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42265" marR="6350" indent="-330200">
              <a:lnSpc>
                <a:spcPct val="132200"/>
              </a:lnSpc>
              <a:spcBef>
                <a:spcPts val="100"/>
              </a:spcBef>
              <a:buSzPct val="90909"/>
              <a:buAutoNum type="arabicPlain" startAt="2"/>
              <a:tabLst>
                <a:tab pos="342900" algn="l"/>
              </a:tabLst>
            </a:pP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教育專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業人員應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該要能夠創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造機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讓少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得以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探索生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涯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建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構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己的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未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來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341630" marR="5080" indent="-329565">
              <a:lnSpc>
                <a:spcPct val="135000"/>
              </a:lnSpc>
              <a:spcBef>
                <a:spcPts val="70"/>
              </a:spcBef>
              <a:buSzPct val="90909"/>
              <a:buAutoNum type="arabicPlain" startAt="2"/>
              <a:tabLst>
                <a:tab pos="342900" algn="l"/>
              </a:tabLst>
            </a:pP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以目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前的教育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制現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況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學校被投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予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接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住每一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個司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」 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的期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那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麼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除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上有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應的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源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專業人員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也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應熟悉資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源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發展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為每一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個司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法少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年量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身打造合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適的教育方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341630" marR="5080" indent="-329565">
              <a:lnSpc>
                <a:spcPct val="135500"/>
              </a:lnSpc>
              <a:spcBef>
                <a:spcPts val="70"/>
              </a:spcBef>
              <a:buSzPct val="90909"/>
              <a:buAutoNum type="arabicPlain" startAt="2"/>
              <a:tabLst>
                <a:tab pos="342900" algn="l"/>
              </a:tabLst>
            </a:pP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對於特殊行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題的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一般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師資培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並無深入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著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墨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包括兒少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展需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求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需求辨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識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與評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估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青少年文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創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傷與修復等議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故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實務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上常見教育專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業人員僅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能達 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傳授知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識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目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標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而無法滿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足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教育孩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子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建 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議可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透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過專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業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研習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訓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練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獎勵制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度與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評鑑等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措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增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進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教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育專業人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員的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專業知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342265" marR="9525" indent="-329565">
              <a:lnSpc>
                <a:spcPct val="135000"/>
              </a:lnSpc>
              <a:spcBef>
                <a:spcPts val="70"/>
              </a:spcBef>
              <a:buSzPct val="90909"/>
              <a:buAutoNum type="arabicPlain" startAt="2"/>
              <a:tabLst>
                <a:tab pos="342900" algn="l"/>
              </a:tabLst>
            </a:pP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建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司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法少年工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過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程中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首重建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立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工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係</a:t>
            </a:r>
            <a:r>
              <a:rPr dirty="0" baseline="2525" sz="1650" spc="-254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司法 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少年多是從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家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庭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校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乃至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社區無法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獲得健康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依附的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孩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子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信任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與關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係建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立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是與他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工作最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大的利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器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唯有獲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得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信任與建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立關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係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方能真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正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暸解他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需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70325" y="4836733"/>
            <a:ext cx="4302760" cy="1854835"/>
          </a:xfrm>
          <a:prstGeom prst="rect">
            <a:avLst/>
          </a:prstGeom>
        </p:spPr>
        <p:txBody>
          <a:bodyPr wrap="square" lIns="0" tIns="7175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dirty="0" sz="1200" spc="275">
                <a:solidFill>
                  <a:srgbClr val="797BBB"/>
                </a:solidFill>
                <a:latin typeface="MS UI Gothic"/>
                <a:cs typeface="MS UI Gothic"/>
              </a:rPr>
              <a:t>2</a:t>
            </a:r>
            <a:r>
              <a:rPr dirty="0" sz="1200" spc="175">
                <a:solidFill>
                  <a:srgbClr val="797BBB"/>
                </a:solidFill>
                <a:latin typeface="MS UI Gothic"/>
                <a:cs typeface="MS UI Gothic"/>
              </a:rPr>
              <a:t>.</a:t>
            </a:r>
            <a:r>
              <a:rPr dirty="0" sz="1200" spc="-50">
                <a:solidFill>
                  <a:srgbClr val="797BBB"/>
                </a:solidFill>
                <a:latin typeface="MS UI Gothic"/>
                <a:cs typeface="MS UI Gothic"/>
              </a:rPr>
              <a:t> </a:t>
            </a:r>
            <a:r>
              <a:rPr dirty="0" sz="1200" spc="20">
                <a:solidFill>
                  <a:srgbClr val="797BBB"/>
                </a:solidFill>
                <a:latin typeface="MS UI Gothic"/>
                <a:cs typeface="MS UI Gothic"/>
              </a:rPr>
              <a:t>社政</a:t>
            </a:r>
            <a:r>
              <a:rPr dirty="0" sz="1200" spc="15">
                <a:solidFill>
                  <a:srgbClr val="797BBB"/>
                </a:solidFill>
                <a:latin typeface="MS UI Gothic"/>
                <a:cs typeface="MS UI Gothic"/>
              </a:rPr>
              <a:t>專業人</a:t>
            </a:r>
            <a:r>
              <a:rPr dirty="0" sz="1200">
                <a:solidFill>
                  <a:srgbClr val="797BBB"/>
                </a:solidFill>
                <a:latin typeface="MS UI Gothic"/>
                <a:cs typeface="MS UI Gothic"/>
              </a:rPr>
              <a:t>員</a:t>
            </a:r>
            <a:endParaRPr sz="1200">
              <a:latin typeface="MS UI Gothic"/>
              <a:cs typeface="MS UI Gothic"/>
            </a:endParaRPr>
          </a:p>
          <a:p>
            <a:pPr marL="498475" marR="8890" indent="-329565">
              <a:lnSpc>
                <a:spcPct val="132200"/>
              </a:lnSpc>
              <a:spcBef>
                <a:spcPts val="5"/>
              </a:spcBef>
            </a:pP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-10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baseline="2525" sz="1650" spc="-209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偏差行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baseline="2525" sz="1650" spc="-3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肇因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於家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庭</a:t>
            </a:r>
            <a:r>
              <a:rPr dirty="0" baseline="2525" sz="1650" spc="-3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惡化於學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校</a:t>
            </a:r>
            <a:r>
              <a:rPr dirty="0" baseline="2525" sz="1650" spc="-3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顯現於社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區</a:t>
            </a:r>
            <a:r>
              <a:rPr dirty="0" baseline="2525" sz="1650" spc="-345">
                <a:solidFill>
                  <a:srgbClr val="231F20"/>
                </a:solidFill>
                <a:latin typeface="SimSun"/>
                <a:cs typeface="SimSun"/>
              </a:rPr>
              <a:t>」，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故社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區中的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支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持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系統對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這些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沒有被家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庭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學校接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住的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孩子</a:t>
            </a:r>
            <a:endParaRPr sz="1100">
              <a:latin typeface="SimSun"/>
              <a:cs typeface="SimSun"/>
            </a:endParaRPr>
          </a:p>
          <a:p>
            <a:pPr algn="just" marL="498475" marR="22225">
              <a:lnSpc>
                <a:spcPct val="136400"/>
              </a:lnSpc>
            </a:pP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來說是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重要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較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1100" spc="-5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犯罪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預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防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概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念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社政體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系的功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能更著重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於提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供兒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好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長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環境與發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展的機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過去社政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專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業人員投入在社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區中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服務資源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偏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問題出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後的處 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遇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但若要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積極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作為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會安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全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網的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環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區中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的預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防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性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服務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是不可或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缺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5508625" cy="7776209"/>
            </a:xfrm>
            <a:custGeom>
              <a:avLst/>
              <a:gdLst/>
              <a:ahLst/>
              <a:cxnLst/>
              <a:rect l="l" t="t" r="r" b="b"/>
              <a:pathLst>
                <a:path w="5508625" h="7776209">
                  <a:moveTo>
                    <a:pt x="5508002" y="0"/>
                  </a:moveTo>
                  <a:lnTo>
                    <a:pt x="0" y="0"/>
                  </a:lnTo>
                  <a:lnTo>
                    <a:pt x="0" y="7776006"/>
                  </a:lnTo>
                  <a:lnTo>
                    <a:pt x="5508002" y="7776006"/>
                  </a:lnTo>
                  <a:lnTo>
                    <a:pt x="5508002" y="0"/>
                  </a:lnTo>
                  <a:close/>
                </a:path>
              </a:pathLst>
            </a:custGeom>
            <a:solidFill>
              <a:srgbClr val="797BB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5508002" y="0"/>
              <a:ext cx="5508625" cy="7776209"/>
            </a:xfrm>
            <a:custGeom>
              <a:avLst/>
              <a:gdLst/>
              <a:ahLst/>
              <a:cxnLst/>
              <a:rect l="l" t="t" r="r" b="b"/>
              <a:pathLst>
                <a:path w="5508625" h="7776209">
                  <a:moveTo>
                    <a:pt x="5508002" y="0"/>
                  </a:moveTo>
                  <a:lnTo>
                    <a:pt x="0" y="0"/>
                  </a:lnTo>
                  <a:lnTo>
                    <a:pt x="0" y="7776006"/>
                  </a:lnTo>
                  <a:lnTo>
                    <a:pt x="5508002" y="7776006"/>
                  </a:lnTo>
                  <a:lnTo>
                    <a:pt x="5508002" y="0"/>
                  </a:lnTo>
                  <a:close/>
                </a:path>
              </a:pathLst>
            </a:custGeom>
            <a:solidFill>
              <a:srgbClr val="80D2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" name="object 12"/>
          <p:cNvSpPr txBox="1"/>
          <p:nvPr/>
        </p:nvSpPr>
        <p:spPr>
          <a:xfrm>
            <a:off x="9556536" y="402192"/>
            <a:ext cx="104076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44C8F4"/>
                </a:solidFill>
                <a:latin typeface="Microsoft YaHei"/>
                <a:cs typeface="Microsoft YaHei"/>
              </a:rPr>
              <a:t>傾聽我的聲音</a:t>
            </a:r>
            <a:endParaRPr sz="1300">
              <a:latin typeface="Microsoft YaHei"/>
              <a:cs typeface="Microsoft YaHei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14" name="object 1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4" name="object 4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0" name="object 7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759996" y="1071065"/>
              <a:ext cx="5001209" cy="5453804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6722579" y="1544332"/>
              <a:ext cx="2984500" cy="1682750"/>
            </a:xfrm>
            <a:custGeom>
              <a:avLst/>
              <a:gdLst/>
              <a:ahLst/>
              <a:cxnLst/>
              <a:rect l="l" t="t" r="r" b="b"/>
              <a:pathLst>
                <a:path w="2984500" h="1682750">
                  <a:moveTo>
                    <a:pt x="2983992" y="0"/>
                  </a:moveTo>
                  <a:lnTo>
                    <a:pt x="0" y="0"/>
                  </a:lnTo>
                  <a:lnTo>
                    <a:pt x="0" y="1682496"/>
                  </a:lnTo>
                  <a:lnTo>
                    <a:pt x="2983992" y="1682496"/>
                  </a:lnTo>
                  <a:lnTo>
                    <a:pt x="2983992" y="0"/>
                  </a:lnTo>
                  <a:close/>
                </a:path>
              </a:pathLst>
            </a:custGeom>
            <a:solidFill>
              <a:srgbClr val="231F20">
                <a:alpha val="50000"/>
              </a:srgbClr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2" name="object 72"/>
          <p:cNvSpPr txBox="1"/>
          <p:nvPr/>
        </p:nvSpPr>
        <p:spPr>
          <a:xfrm rot="21300000">
            <a:off x="7258359" y="1514723"/>
            <a:ext cx="1719601" cy="7524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925"/>
              </a:lnSpc>
            </a:pPr>
            <a:r>
              <a:rPr dirty="0" sz="5900" spc="165">
                <a:solidFill>
                  <a:srgbClr val="FFEF00"/>
                </a:solidFill>
                <a:latin typeface="Microsoft YaHei"/>
                <a:cs typeface="Microsoft YaHei"/>
              </a:rPr>
              <a:t>傾聽</a:t>
            </a:r>
            <a:endParaRPr sz="5900">
              <a:latin typeface="Microsoft YaHei"/>
              <a:cs typeface="Microsoft YaHei"/>
            </a:endParaRPr>
          </a:p>
        </p:txBody>
      </p:sp>
      <p:sp>
        <p:nvSpPr>
          <p:cNvPr id="73" name="object 73"/>
          <p:cNvSpPr txBox="1"/>
          <p:nvPr/>
        </p:nvSpPr>
        <p:spPr>
          <a:xfrm rot="21300000">
            <a:off x="6604039" y="2334340"/>
            <a:ext cx="3178980" cy="7524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925"/>
              </a:lnSpc>
            </a:pPr>
            <a:r>
              <a:rPr dirty="0" sz="5900" spc="165">
                <a:solidFill>
                  <a:srgbClr val="FFEF00"/>
                </a:solidFill>
                <a:latin typeface="Microsoft YaHei"/>
                <a:cs typeface="Microsoft YaHei"/>
              </a:rPr>
              <a:t>我的聲音</a:t>
            </a:r>
            <a:endParaRPr sz="5900">
              <a:latin typeface="Microsoft YaHei"/>
              <a:cs typeface="Microsoft YaHe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550502" y="4342547"/>
            <a:ext cx="3639185" cy="18040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7655">
              <a:lnSpc>
                <a:spcPct val="155600"/>
              </a:lnSpc>
              <a:spcBef>
                <a:spcPts val="100"/>
              </a:spcBef>
            </a:pPr>
            <a:r>
              <a:rPr dirty="0" sz="1500" spc="150">
                <a:solidFill>
                  <a:srgbClr val="5895CF"/>
                </a:solidFill>
                <a:latin typeface="MS UI Gothic"/>
                <a:cs typeface="MS UI Gothic"/>
              </a:rPr>
              <a:t>兒</a:t>
            </a:r>
            <a:r>
              <a:rPr dirty="0" sz="1500" spc="145">
                <a:solidFill>
                  <a:srgbClr val="5895CF"/>
                </a:solidFill>
                <a:latin typeface="MS UI Gothic"/>
                <a:cs typeface="MS UI Gothic"/>
              </a:rPr>
              <a:t>少</a:t>
            </a:r>
            <a:r>
              <a:rPr dirty="0" sz="1500" spc="155">
                <a:solidFill>
                  <a:srgbClr val="5895CF"/>
                </a:solidFill>
                <a:latin typeface="MS UI Gothic"/>
                <a:cs typeface="MS UI Gothic"/>
              </a:rPr>
              <a:t>時</a:t>
            </a:r>
            <a:r>
              <a:rPr dirty="0" sz="1500" spc="145">
                <a:solidFill>
                  <a:srgbClr val="5895CF"/>
                </a:solidFill>
                <a:latin typeface="MS UI Gothic"/>
                <a:cs typeface="MS UI Gothic"/>
              </a:rPr>
              <a:t>期</a:t>
            </a:r>
            <a:r>
              <a:rPr dirty="0" sz="1500" spc="155">
                <a:solidFill>
                  <a:srgbClr val="5895CF"/>
                </a:solidFill>
                <a:latin typeface="MS UI Gothic"/>
                <a:cs typeface="MS UI Gothic"/>
              </a:rPr>
              <a:t>是</a:t>
            </a:r>
            <a:r>
              <a:rPr dirty="0" sz="1500" spc="150">
                <a:solidFill>
                  <a:srgbClr val="5895CF"/>
                </a:solidFill>
                <a:latin typeface="MS UI Gothic"/>
                <a:cs typeface="MS UI Gothic"/>
              </a:rPr>
              <a:t>個人</a:t>
            </a:r>
            <a:r>
              <a:rPr dirty="0" sz="1500" spc="145">
                <a:solidFill>
                  <a:srgbClr val="5895CF"/>
                </a:solidFill>
                <a:latin typeface="MS UI Gothic"/>
                <a:cs typeface="MS UI Gothic"/>
              </a:rPr>
              <a:t>邁</a:t>
            </a:r>
            <a:r>
              <a:rPr dirty="0" sz="1500" spc="150">
                <a:solidFill>
                  <a:srgbClr val="5895CF"/>
                </a:solidFill>
                <a:latin typeface="MS UI Gothic"/>
                <a:cs typeface="MS UI Gothic"/>
              </a:rPr>
              <a:t>向</a:t>
            </a:r>
            <a:r>
              <a:rPr dirty="0" sz="1500" spc="155">
                <a:solidFill>
                  <a:srgbClr val="5895CF"/>
                </a:solidFill>
                <a:latin typeface="MS UI Gothic"/>
                <a:cs typeface="MS UI Gothic"/>
              </a:rPr>
              <a:t>成</a:t>
            </a:r>
            <a:r>
              <a:rPr dirty="0" sz="1500" spc="145">
                <a:solidFill>
                  <a:srgbClr val="5895CF"/>
                </a:solidFill>
                <a:latin typeface="MS UI Gothic"/>
                <a:cs typeface="MS UI Gothic"/>
              </a:rPr>
              <a:t>熟的</a:t>
            </a:r>
            <a:r>
              <a:rPr dirty="0" sz="1500" spc="155">
                <a:solidFill>
                  <a:srgbClr val="5895CF"/>
                </a:solidFill>
                <a:latin typeface="MS UI Gothic"/>
                <a:cs typeface="MS UI Gothic"/>
              </a:rPr>
              <a:t>階</a:t>
            </a:r>
            <a:r>
              <a:rPr dirty="0" sz="1500" spc="10">
                <a:solidFill>
                  <a:srgbClr val="5895CF"/>
                </a:solidFill>
                <a:latin typeface="MS UI Gothic"/>
                <a:cs typeface="MS UI Gothic"/>
              </a:rPr>
              <a:t>段</a:t>
            </a:r>
            <a:r>
              <a:rPr dirty="0" sz="1500" spc="600">
                <a:solidFill>
                  <a:srgbClr val="5895CF"/>
                </a:solidFill>
                <a:latin typeface="MS UI Gothic"/>
                <a:cs typeface="MS UI Gothic"/>
              </a:rPr>
              <a:t>，</a:t>
            </a:r>
            <a:r>
              <a:rPr dirty="0" sz="1500">
                <a:solidFill>
                  <a:srgbClr val="5895CF"/>
                </a:solidFill>
                <a:latin typeface="MS UI Gothic"/>
                <a:cs typeface="MS UI Gothic"/>
              </a:rPr>
              <a:t>不 </a:t>
            </a:r>
            <a:r>
              <a:rPr dirty="0" sz="1500" spc="85">
                <a:solidFill>
                  <a:srgbClr val="5895CF"/>
                </a:solidFill>
                <a:latin typeface="MS UI Gothic"/>
                <a:cs typeface="MS UI Gothic"/>
              </a:rPr>
              <a:t>代</a:t>
            </a:r>
            <a:r>
              <a:rPr dirty="0" sz="1500" spc="90">
                <a:solidFill>
                  <a:srgbClr val="5895CF"/>
                </a:solidFill>
                <a:latin typeface="MS UI Gothic"/>
                <a:cs typeface="MS UI Gothic"/>
              </a:rPr>
              <a:t>表</a:t>
            </a:r>
            <a:r>
              <a:rPr dirty="0" sz="1500" spc="85">
                <a:solidFill>
                  <a:srgbClr val="5895CF"/>
                </a:solidFill>
                <a:latin typeface="MS UI Gothic"/>
                <a:cs typeface="MS UI Gothic"/>
              </a:rPr>
              <a:t>他不是</a:t>
            </a:r>
            <a:r>
              <a:rPr dirty="0" sz="1500" spc="90">
                <a:solidFill>
                  <a:srgbClr val="5895CF"/>
                </a:solidFill>
                <a:latin typeface="MS UI Gothic"/>
                <a:cs typeface="MS UI Gothic"/>
              </a:rPr>
              <a:t>權</a:t>
            </a:r>
            <a:r>
              <a:rPr dirty="0" sz="1500" spc="70">
                <a:solidFill>
                  <a:srgbClr val="5895CF"/>
                </a:solidFill>
                <a:latin typeface="MS UI Gothic"/>
                <a:cs typeface="MS UI Gothic"/>
              </a:rPr>
              <a:t>利</a:t>
            </a:r>
            <a:r>
              <a:rPr dirty="0" sz="1500" spc="85">
                <a:solidFill>
                  <a:srgbClr val="5895CF"/>
                </a:solidFill>
                <a:latin typeface="MS UI Gothic"/>
                <a:cs typeface="MS UI Gothic"/>
              </a:rPr>
              <a:t>的主</a:t>
            </a:r>
            <a:r>
              <a:rPr dirty="0" sz="1500" spc="10">
                <a:solidFill>
                  <a:srgbClr val="5895CF"/>
                </a:solidFill>
                <a:latin typeface="MS UI Gothic"/>
                <a:cs typeface="MS UI Gothic"/>
              </a:rPr>
              <a:t>體</a:t>
            </a:r>
            <a:r>
              <a:rPr dirty="0" sz="1500" spc="535">
                <a:solidFill>
                  <a:srgbClr val="5895CF"/>
                </a:solidFill>
                <a:latin typeface="MS UI Gothic"/>
                <a:cs typeface="MS UI Gothic"/>
              </a:rPr>
              <a:t>，</a:t>
            </a:r>
            <a:r>
              <a:rPr dirty="0" sz="1500" spc="85">
                <a:solidFill>
                  <a:srgbClr val="5895CF"/>
                </a:solidFill>
                <a:latin typeface="MS UI Gothic"/>
                <a:cs typeface="MS UI Gothic"/>
              </a:rPr>
              <a:t>也不代</a:t>
            </a:r>
            <a:r>
              <a:rPr dirty="0" sz="1500" spc="90">
                <a:solidFill>
                  <a:srgbClr val="5895CF"/>
                </a:solidFill>
                <a:latin typeface="MS UI Gothic"/>
                <a:cs typeface="MS UI Gothic"/>
              </a:rPr>
              <a:t>表</a:t>
            </a:r>
            <a:r>
              <a:rPr dirty="0" sz="1500" spc="85">
                <a:solidFill>
                  <a:srgbClr val="5895CF"/>
                </a:solidFill>
                <a:latin typeface="MS UI Gothic"/>
                <a:cs typeface="MS UI Gothic"/>
              </a:rPr>
              <a:t>他無法 進行</a:t>
            </a:r>
            <a:r>
              <a:rPr dirty="0" sz="1500" spc="80">
                <a:solidFill>
                  <a:srgbClr val="5895CF"/>
                </a:solidFill>
                <a:latin typeface="MS UI Gothic"/>
                <a:cs typeface="MS UI Gothic"/>
              </a:rPr>
              <a:t>利</a:t>
            </a:r>
            <a:r>
              <a:rPr dirty="0" sz="1500" spc="85">
                <a:solidFill>
                  <a:srgbClr val="5895CF"/>
                </a:solidFill>
                <a:latin typeface="MS UI Gothic"/>
                <a:cs typeface="MS UI Gothic"/>
              </a:rPr>
              <a:t>益之考量或</a:t>
            </a:r>
            <a:r>
              <a:rPr dirty="0" sz="1500" spc="75">
                <a:solidFill>
                  <a:srgbClr val="5895CF"/>
                </a:solidFill>
                <a:latin typeface="MS UI Gothic"/>
                <a:cs typeface="MS UI Gothic"/>
              </a:rPr>
              <a:t>判</a:t>
            </a:r>
            <a:r>
              <a:rPr dirty="0" sz="1500" spc="15">
                <a:solidFill>
                  <a:srgbClr val="5895CF"/>
                </a:solidFill>
                <a:latin typeface="MS UI Gothic"/>
                <a:cs typeface="MS UI Gothic"/>
              </a:rPr>
              <a:t>斷</a:t>
            </a:r>
            <a:r>
              <a:rPr dirty="0" sz="1500" spc="540">
                <a:solidFill>
                  <a:srgbClr val="5895CF"/>
                </a:solidFill>
                <a:latin typeface="MS UI Gothic"/>
                <a:cs typeface="MS UI Gothic"/>
              </a:rPr>
              <a:t>。</a:t>
            </a:r>
            <a:r>
              <a:rPr dirty="0" sz="1500" spc="85">
                <a:solidFill>
                  <a:srgbClr val="5895CF"/>
                </a:solidFill>
                <a:latin typeface="MS UI Gothic"/>
                <a:cs typeface="MS UI Gothic"/>
              </a:rPr>
              <a:t>成年人應以交</a:t>
            </a:r>
            <a:r>
              <a:rPr dirty="0" sz="1500">
                <a:solidFill>
                  <a:srgbClr val="5895CF"/>
                </a:solidFill>
                <a:latin typeface="MS UI Gothic"/>
                <a:cs typeface="MS UI Gothic"/>
              </a:rPr>
              <a:t>流 </a:t>
            </a:r>
            <a:r>
              <a:rPr dirty="0" sz="1500" spc="85">
                <a:solidFill>
                  <a:srgbClr val="5895CF"/>
                </a:solidFill>
                <a:latin typeface="MS UI Gothic"/>
                <a:cs typeface="MS UI Gothic"/>
              </a:rPr>
              <a:t>與建議取代</a:t>
            </a:r>
            <a:r>
              <a:rPr dirty="0" sz="1500" spc="80">
                <a:solidFill>
                  <a:srgbClr val="5895CF"/>
                </a:solidFill>
                <a:latin typeface="MS UI Gothic"/>
                <a:cs typeface="MS UI Gothic"/>
              </a:rPr>
              <a:t>指</a:t>
            </a:r>
            <a:r>
              <a:rPr dirty="0" sz="1500" spc="10">
                <a:solidFill>
                  <a:srgbClr val="5895CF"/>
                </a:solidFill>
                <a:latin typeface="MS UI Gothic"/>
                <a:cs typeface="MS UI Gothic"/>
              </a:rPr>
              <a:t>令</a:t>
            </a:r>
            <a:r>
              <a:rPr dirty="0" sz="1500" spc="535">
                <a:solidFill>
                  <a:srgbClr val="5895CF"/>
                </a:solidFill>
                <a:latin typeface="MS UI Gothic"/>
                <a:cs typeface="MS UI Gothic"/>
              </a:rPr>
              <a:t>，</a:t>
            </a:r>
            <a:r>
              <a:rPr dirty="0" sz="1500" spc="90">
                <a:solidFill>
                  <a:srgbClr val="5895CF"/>
                </a:solidFill>
                <a:latin typeface="MS UI Gothic"/>
                <a:cs typeface="MS UI Gothic"/>
              </a:rPr>
              <a:t>不</a:t>
            </a:r>
            <a:r>
              <a:rPr dirty="0" sz="1500" spc="85">
                <a:solidFill>
                  <a:srgbClr val="5895CF"/>
                </a:solidFill>
                <a:latin typeface="MS UI Gothic"/>
                <a:cs typeface="MS UI Gothic"/>
              </a:rPr>
              <a:t>應該低估兒</a:t>
            </a:r>
            <a:r>
              <a:rPr dirty="0" sz="1500" spc="80">
                <a:solidFill>
                  <a:srgbClr val="5895CF"/>
                </a:solidFill>
                <a:latin typeface="MS UI Gothic"/>
                <a:cs typeface="MS UI Gothic"/>
              </a:rPr>
              <a:t>少</a:t>
            </a:r>
            <a:r>
              <a:rPr dirty="0" sz="1500" spc="85">
                <a:solidFill>
                  <a:srgbClr val="5895CF"/>
                </a:solidFill>
                <a:latin typeface="MS UI Gothic"/>
                <a:cs typeface="MS UI Gothic"/>
              </a:rPr>
              <a:t>並且剝 </a:t>
            </a:r>
            <a:r>
              <a:rPr dirty="0" sz="1500" spc="60">
                <a:solidFill>
                  <a:srgbClr val="5895CF"/>
                </a:solidFill>
                <a:latin typeface="MS UI Gothic"/>
                <a:cs typeface="MS UI Gothic"/>
              </a:rPr>
              <a:t>奪其</a:t>
            </a:r>
            <a:r>
              <a:rPr dirty="0" sz="1500" spc="65">
                <a:solidFill>
                  <a:srgbClr val="5895CF"/>
                </a:solidFill>
                <a:latin typeface="MS UI Gothic"/>
                <a:cs typeface="MS UI Gothic"/>
              </a:rPr>
              <a:t>對</a:t>
            </a:r>
            <a:r>
              <a:rPr dirty="0" sz="1500" spc="60">
                <a:solidFill>
                  <a:srgbClr val="5895CF"/>
                </a:solidFill>
                <a:latin typeface="MS UI Gothic"/>
                <a:cs typeface="MS UI Gothic"/>
              </a:rPr>
              <a:t>於</a:t>
            </a:r>
            <a:r>
              <a:rPr dirty="0" sz="1500" spc="50">
                <a:solidFill>
                  <a:srgbClr val="5895CF"/>
                </a:solidFill>
                <a:latin typeface="MS UI Gothic"/>
                <a:cs typeface="MS UI Gothic"/>
              </a:rPr>
              <a:t>與自</a:t>
            </a:r>
            <a:r>
              <a:rPr dirty="0" sz="1500" spc="60">
                <a:solidFill>
                  <a:srgbClr val="5895CF"/>
                </a:solidFill>
                <a:latin typeface="MS UI Gothic"/>
                <a:cs typeface="MS UI Gothic"/>
              </a:rPr>
              <a:t>身</a:t>
            </a:r>
            <a:r>
              <a:rPr dirty="0" sz="1500" spc="55">
                <a:solidFill>
                  <a:srgbClr val="5895CF"/>
                </a:solidFill>
                <a:latin typeface="MS UI Gothic"/>
                <a:cs typeface="MS UI Gothic"/>
              </a:rPr>
              <a:t>有關</a:t>
            </a:r>
            <a:r>
              <a:rPr dirty="0" sz="1500" spc="65">
                <a:solidFill>
                  <a:srgbClr val="5895CF"/>
                </a:solidFill>
                <a:latin typeface="MS UI Gothic"/>
                <a:cs typeface="MS UI Gothic"/>
              </a:rPr>
              <a:t>事</a:t>
            </a:r>
            <a:r>
              <a:rPr dirty="0" sz="1500" spc="55">
                <a:solidFill>
                  <a:srgbClr val="5895CF"/>
                </a:solidFill>
                <a:latin typeface="MS UI Gothic"/>
                <a:cs typeface="MS UI Gothic"/>
              </a:rPr>
              <a:t>務</a:t>
            </a:r>
            <a:r>
              <a:rPr dirty="0" sz="1500" spc="60">
                <a:solidFill>
                  <a:srgbClr val="5895CF"/>
                </a:solidFill>
                <a:latin typeface="MS UI Gothic"/>
                <a:cs typeface="MS UI Gothic"/>
              </a:rPr>
              <a:t>的</a:t>
            </a:r>
            <a:r>
              <a:rPr dirty="0" sz="1500" spc="50">
                <a:solidFill>
                  <a:srgbClr val="5895CF"/>
                </a:solidFill>
                <a:latin typeface="MS UI Gothic"/>
                <a:cs typeface="MS UI Gothic"/>
              </a:rPr>
              <a:t>判</a:t>
            </a:r>
            <a:r>
              <a:rPr dirty="0" sz="1500" spc="15">
                <a:solidFill>
                  <a:srgbClr val="5895CF"/>
                </a:solidFill>
                <a:latin typeface="MS UI Gothic"/>
                <a:cs typeface="MS UI Gothic"/>
              </a:rPr>
              <a:t>斷</a:t>
            </a:r>
            <a:r>
              <a:rPr dirty="0" sz="1500" spc="500">
                <a:solidFill>
                  <a:srgbClr val="5895CF"/>
                </a:solidFill>
                <a:latin typeface="MS UI Gothic"/>
                <a:cs typeface="MS UI Gothic"/>
              </a:rPr>
              <a:t>。</a:t>
            </a:r>
            <a:endParaRPr sz="1500">
              <a:latin typeface="MS UI Gothic"/>
              <a:cs typeface="MS UI Gothic"/>
            </a:endParaRPr>
          </a:p>
        </p:txBody>
      </p:sp>
      <p:grpSp>
        <p:nvGrpSpPr>
          <p:cNvPr id="75" name="object 75"/>
          <p:cNvGrpSpPr/>
          <p:nvPr/>
        </p:nvGrpSpPr>
        <p:grpSpPr>
          <a:xfrm>
            <a:off x="6084778" y="936104"/>
            <a:ext cx="4119879" cy="5249545"/>
            <a:chOff x="6084778" y="936104"/>
            <a:chExt cx="4119879" cy="5249545"/>
          </a:xfrm>
        </p:grpSpPr>
        <p:sp>
          <p:nvSpPr>
            <p:cNvPr id="76" name="object 76"/>
            <p:cNvSpPr/>
            <p:nvPr/>
          </p:nvSpPr>
          <p:spPr>
            <a:xfrm>
              <a:off x="9450658" y="2955482"/>
              <a:ext cx="629920" cy="441959"/>
            </a:xfrm>
            <a:custGeom>
              <a:avLst/>
              <a:gdLst/>
              <a:ahLst/>
              <a:cxnLst/>
              <a:rect l="l" t="t" r="r" b="b"/>
              <a:pathLst>
                <a:path w="629920" h="441960">
                  <a:moveTo>
                    <a:pt x="16456" y="0"/>
                  </a:moveTo>
                  <a:lnTo>
                    <a:pt x="11074" y="5698"/>
                  </a:lnTo>
                  <a:lnTo>
                    <a:pt x="8308" y="11306"/>
                  </a:lnTo>
                  <a:lnTo>
                    <a:pt x="4380" y="16659"/>
                  </a:lnTo>
                  <a:lnTo>
                    <a:pt x="49152" y="87547"/>
                  </a:lnTo>
                  <a:lnTo>
                    <a:pt x="84871" y="129883"/>
                  </a:lnTo>
                  <a:lnTo>
                    <a:pt x="105359" y="151050"/>
                  </a:lnTo>
                  <a:lnTo>
                    <a:pt x="108165" y="166671"/>
                  </a:lnTo>
                  <a:lnTo>
                    <a:pt x="112420" y="171852"/>
                  </a:lnTo>
                  <a:lnTo>
                    <a:pt x="182327" y="216194"/>
                  </a:lnTo>
                  <a:lnTo>
                    <a:pt x="331987" y="308695"/>
                  </a:lnTo>
                  <a:lnTo>
                    <a:pt x="548373" y="441651"/>
                  </a:lnTo>
                  <a:lnTo>
                    <a:pt x="629335" y="310816"/>
                  </a:lnTo>
                  <a:lnTo>
                    <a:pt x="199770" y="44967"/>
                  </a:lnTo>
                  <a:lnTo>
                    <a:pt x="170802" y="39201"/>
                  </a:lnTo>
                  <a:lnTo>
                    <a:pt x="81345" y="13610"/>
                  </a:lnTo>
                  <a:lnTo>
                    <a:pt x="34888" y="1590"/>
                  </a:lnTo>
                  <a:lnTo>
                    <a:pt x="16456" y="0"/>
                  </a:lnTo>
                  <a:close/>
                </a:path>
              </a:pathLst>
            </a:custGeom>
            <a:solidFill>
              <a:srgbClr val="E8BF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/>
            <p:cNvSpPr/>
            <p:nvPr/>
          </p:nvSpPr>
          <p:spPr>
            <a:xfrm>
              <a:off x="9582325" y="3008727"/>
              <a:ext cx="475615" cy="372110"/>
            </a:xfrm>
            <a:custGeom>
              <a:avLst/>
              <a:gdLst/>
              <a:ahLst/>
              <a:cxnLst/>
              <a:rect l="l" t="t" r="r" b="b"/>
              <a:pathLst>
                <a:path w="475615" h="372110">
                  <a:moveTo>
                    <a:pt x="81483" y="0"/>
                  </a:moveTo>
                  <a:lnTo>
                    <a:pt x="34654" y="70722"/>
                  </a:lnTo>
                  <a:lnTo>
                    <a:pt x="10556" y="108011"/>
                  </a:lnTo>
                  <a:lnTo>
                    <a:pt x="1551" y="124210"/>
                  </a:lnTo>
                  <a:lnTo>
                    <a:pt x="0" y="131660"/>
                  </a:lnTo>
                  <a:lnTo>
                    <a:pt x="13256" y="142537"/>
                  </a:lnTo>
                  <a:lnTo>
                    <a:pt x="49085" y="166247"/>
                  </a:lnTo>
                  <a:lnTo>
                    <a:pt x="101081" y="198988"/>
                  </a:lnTo>
                  <a:lnTo>
                    <a:pt x="162838" y="236955"/>
                  </a:lnTo>
                  <a:lnTo>
                    <a:pt x="227950" y="276347"/>
                  </a:lnTo>
                  <a:lnTo>
                    <a:pt x="290010" y="313359"/>
                  </a:lnTo>
                  <a:lnTo>
                    <a:pt x="342614" y="344188"/>
                  </a:lnTo>
                  <a:lnTo>
                    <a:pt x="379355" y="365031"/>
                  </a:lnTo>
                  <a:lnTo>
                    <a:pt x="393827" y="372084"/>
                  </a:lnTo>
                  <a:lnTo>
                    <a:pt x="408246" y="350720"/>
                  </a:lnTo>
                  <a:lnTo>
                    <a:pt x="436376" y="306676"/>
                  </a:lnTo>
                  <a:lnTo>
                    <a:pt x="463666" y="262570"/>
                  </a:lnTo>
                  <a:lnTo>
                    <a:pt x="475564" y="241020"/>
                  </a:lnTo>
                  <a:lnTo>
                    <a:pt x="413630" y="201818"/>
                  </a:lnTo>
                  <a:lnTo>
                    <a:pt x="278204" y="119138"/>
                  </a:lnTo>
                  <a:lnTo>
                    <a:pt x="81483" y="0"/>
                  </a:lnTo>
                  <a:close/>
                </a:path>
              </a:pathLst>
            </a:custGeom>
            <a:solidFill>
              <a:srgbClr val="E8C18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/>
            <p:cNvSpPr/>
            <p:nvPr/>
          </p:nvSpPr>
          <p:spPr>
            <a:xfrm>
              <a:off x="9604502" y="3024263"/>
              <a:ext cx="430530" cy="347345"/>
            </a:xfrm>
            <a:custGeom>
              <a:avLst/>
              <a:gdLst/>
              <a:ahLst/>
              <a:cxnLst/>
              <a:rect l="l" t="t" r="r" b="b"/>
              <a:pathLst>
                <a:path w="430529" h="347345">
                  <a:moveTo>
                    <a:pt x="121310" y="19075"/>
                  </a:moveTo>
                  <a:lnTo>
                    <a:pt x="85013" y="0"/>
                  </a:lnTo>
                  <a:lnTo>
                    <a:pt x="34048" y="77419"/>
                  </a:lnTo>
                  <a:lnTo>
                    <a:pt x="8331" y="117335"/>
                  </a:lnTo>
                  <a:lnTo>
                    <a:pt x="0" y="132422"/>
                  </a:lnTo>
                  <a:lnTo>
                    <a:pt x="1219" y="135394"/>
                  </a:lnTo>
                  <a:lnTo>
                    <a:pt x="8216" y="139192"/>
                  </a:lnTo>
                  <a:lnTo>
                    <a:pt x="33870" y="155600"/>
                  </a:lnTo>
                  <a:lnTo>
                    <a:pt x="121310" y="19075"/>
                  </a:lnTo>
                  <a:close/>
                </a:path>
                <a:path w="430529" h="347345">
                  <a:moveTo>
                    <a:pt x="306425" y="215379"/>
                  </a:moveTo>
                  <a:lnTo>
                    <a:pt x="291147" y="186283"/>
                  </a:lnTo>
                  <a:lnTo>
                    <a:pt x="250228" y="155270"/>
                  </a:lnTo>
                  <a:lnTo>
                    <a:pt x="199783" y="129209"/>
                  </a:lnTo>
                  <a:lnTo>
                    <a:pt x="155905" y="114909"/>
                  </a:lnTo>
                  <a:lnTo>
                    <a:pt x="134708" y="119214"/>
                  </a:lnTo>
                  <a:lnTo>
                    <a:pt x="132283" y="135940"/>
                  </a:lnTo>
                  <a:lnTo>
                    <a:pt x="135661" y="147942"/>
                  </a:lnTo>
                  <a:lnTo>
                    <a:pt x="174942" y="180860"/>
                  </a:lnTo>
                  <a:lnTo>
                    <a:pt x="217652" y="209156"/>
                  </a:lnTo>
                  <a:lnTo>
                    <a:pt x="259168" y="229260"/>
                  </a:lnTo>
                  <a:lnTo>
                    <a:pt x="291452" y="233794"/>
                  </a:lnTo>
                  <a:lnTo>
                    <a:pt x="306425" y="215379"/>
                  </a:lnTo>
                  <a:close/>
                </a:path>
                <a:path w="430529" h="347345">
                  <a:moveTo>
                    <a:pt x="430377" y="210350"/>
                  </a:moveTo>
                  <a:lnTo>
                    <a:pt x="394081" y="191274"/>
                  </a:lnTo>
                  <a:lnTo>
                    <a:pt x="343103" y="268693"/>
                  </a:lnTo>
                  <a:lnTo>
                    <a:pt x="317398" y="308597"/>
                  </a:lnTo>
                  <a:lnTo>
                    <a:pt x="309067" y="323697"/>
                  </a:lnTo>
                  <a:lnTo>
                    <a:pt x="310286" y="326669"/>
                  </a:lnTo>
                  <a:lnTo>
                    <a:pt x="317284" y="330466"/>
                  </a:lnTo>
                  <a:lnTo>
                    <a:pt x="342938" y="346875"/>
                  </a:lnTo>
                  <a:lnTo>
                    <a:pt x="430377" y="210350"/>
                  </a:lnTo>
                  <a:close/>
                </a:path>
              </a:pathLst>
            </a:custGeom>
            <a:solidFill>
              <a:srgbClr val="3D2D4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/>
            <p:cNvSpPr/>
            <p:nvPr/>
          </p:nvSpPr>
          <p:spPr>
            <a:xfrm>
              <a:off x="9491218" y="2970455"/>
              <a:ext cx="114300" cy="46990"/>
            </a:xfrm>
            <a:custGeom>
              <a:avLst/>
              <a:gdLst/>
              <a:ahLst/>
              <a:cxnLst/>
              <a:rect l="l" t="t" r="r" b="b"/>
              <a:pathLst>
                <a:path w="114300" h="46989">
                  <a:moveTo>
                    <a:pt x="0" y="0"/>
                  </a:moveTo>
                  <a:lnTo>
                    <a:pt x="56607" y="32803"/>
                  </a:lnTo>
                  <a:lnTo>
                    <a:pt x="101886" y="46978"/>
                  </a:lnTo>
                  <a:lnTo>
                    <a:pt x="109701" y="45932"/>
                  </a:lnTo>
                  <a:lnTo>
                    <a:pt x="113760" y="42803"/>
                  </a:lnTo>
                  <a:lnTo>
                    <a:pt x="113391" y="38516"/>
                  </a:lnTo>
                  <a:lnTo>
                    <a:pt x="107918" y="33998"/>
                  </a:lnTo>
                  <a:lnTo>
                    <a:pt x="41692" y="10767"/>
                  </a:lnTo>
                  <a:lnTo>
                    <a:pt x="8927" y="2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/>
            <p:cNvSpPr/>
            <p:nvPr/>
          </p:nvSpPr>
          <p:spPr>
            <a:xfrm>
              <a:off x="6091696" y="1302509"/>
              <a:ext cx="260985" cy="255270"/>
            </a:xfrm>
            <a:custGeom>
              <a:avLst/>
              <a:gdLst/>
              <a:ahLst/>
              <a:cxnLst/>
              <a:rect l="l" t="t" r="r" b="b"/>
              <a:pathLst>
                <a:path w="260985" h="255269">
                  <a:moveTo>
                    <a:pt x="94177" y="0"/>
                  </a:moveTo>
                  <a:lnTo>
                    <a:pt x="70739" y="44889"/>
                  </a:lnTo>
                  <a:lnTo>
                    <a:pt x="70677" y="49594"/>
                  </a:lnTo>
                  <a:lnTo>
                    <a:pt x="72346" y="85407"/>
                  </a:lnTo>
                  <a:lnTo>
                    <a:pt x="50367" y="98680"/>
                  </a:lnTo>
                  <a:lnTo>
                    <a:pt x="15983" y="120983"/>
                  </a:lnTo>
                  <a:lnTo>
                    <a:pt x="0" y="138353"/>
                  </a:lnTo>
                  <a:lnTo>
                    <a:pt x="1285" y="143392"/>
                  </a:lnTo>
                  <a:lnTo>
                    <a:pt x="36849" y="162712"/>
                  </a:lnTo>
                  <a:lnTo>
                    <a:pt x="82239" y="170052"/>
                  </a:lnTo>
                  <a:lnTo>
                    <a:pt x="85892" y="194799"/>
                  </a:lnTo>
                  <a:lnTo>
                    <a:pt x="89176" y="215704"/>
                  </a:lnTo>
                  <a:lnTo>
                    <a:pt x="91722" y="231173"/>
                  </a:lnTo>
                  <a:lnTo>
                    <a:pt x="93161" y="239610"/>
                  </a:lnTo>
                  <a:lnTo>
                    <a:pt x="93415" y="251955"/>
                  </a:lnTo>
                  <a:lnTo>
                    <a:pt x="102483" y="254533"/>
                  </a:lnTo>
                  <a:lnTo>
                    <a:pt x="104362" y="254927"/>
                  </a:lnTo>
                  <a:lnTo>
                    <a:pt x="111195" y="254979"/>
                  </a:lnTo>
                  <a:lnTo>
                    <a:pt x="121701" y="247408"/>
                  </a:lnTo>
                  <a:lnTo>
                    <a:pt x="139156" y="224512"/>
                  </a:lnTo>
                  <a:lnTo>
                    <a:pt x="143176" y="217843"/>
                  </a:lnTo>
                  <a:lnTo>
                    <a:pt x="114192" y="217843"/>
                  </a:lnTo>
                  <a:lnTo>
                    <a:pt x="112682" y="208520"/>
                  </a:lnTo>
                  <a:lnTo>
                    <a:pt x="110987" y="197791"/>
                  </a:lnTo>
                  <a:lnTo>
                    <a:pt x="109161" y="185883"/>
                  </a:lnTo>
                  <a:lnTo>
                    <a:pt x="107258" y="173024"/>
                  </a:lnTo>
                  <a:lnTo>
                    <a:pt x="259714" y="173024"/>
                  </a:lnTo>
                  <a:lnTo>
                    <a:pt x="260897" y="166531"/>
                  </a:lnTo>
                  <a:lnTo>
                    <a:pt x="257728" y="158051"/>
                  </a:lnTo>
                  <a:lnTo>
                    <a:pt x="229254" y="158051"/>
                  </a:lnTo>
                  <a:lnTo>
                    <a:pt x="219335" y="157626"/>
                  </a:lnTo>
                  <a:lnTo>
                    <a:pt x="194354" y="156179"/>
                  </a:lnTo>
                  <a:lnTo>
                    <a:pt x="179762" y="155168"/>
                  </a:lnTo>
                  <a:lnTo>
                    <a:pt x="180897" y="153047"/>
                  </a:lnTo>
                  <a:lnTo>
                    <a:pt x="153207" y="153047"/>
                  </a:lnTo>
                  <a:lnTo>
                    <a:pt x="127669" y="150687"/>
                  </a:lnTo>
                  <a:lnTo>
                    <a:pt x="103778" y="148145"/>
                  </a:lnTo>
                  <a:lnTo>
                    <a:pt x="103377" y="145046"/>
                  </a:lnTo>
                  <a:lnTo>
                    <a:pt x="78823" y="145046"/>
                  </a:lnTo>
                  <a:lnTo>
                    <a:pt x="39326" y="138353"/>
                  </a:lnTo>
                  <a:lnTo>
                    <a:pt x="35109" y="137350"/>
                  </a:lnTo>
                  <a:lnTo>
                    <a:pt x="43098" y="132066"/>
                  </a:lnTo>
                  <a:lnTo>
                    <a:pt x="52510" y="126033"/>
                  </a:lnTo>
                  <a:lnTo>
                    <a:pt x="63172" y="119378"/>
                  </a:lnTo>
                  <a:lnTo>
                    <a:pt x="74911" y="112229"/>
                  </a:lnTo>
                  <a:lnTo>
                    <a:pt x="99397" y="112229"/>
                  </a:lnTo>
                  <a:lnTo>
                    <a:pt x="99153" y="110058"/>
                  </a:lnTo>
                  <a:lnTo>
                    <a:pt x="134493" y="78375"/>
                  </a:lnTo>
                  <a:lnTo>
                    <a:pt x="145714" y="72516"/>
                  </a:lnTo>
                  <a:lnTo>
                    <a:pt x="181386" y="72516"/>
                  </a:lnTo>
                  <a:lnTo>
                    <a:pt x="180693" y="71856"/>
                  </a:lnTo>
                  <a:lnTo>
                    <a:pt x="95790" y="71856"/>
                  </a:lnTo>
                  <a:lnTo>
                    <a:pt x="95185" y="59076"/>
                  </a:lnTo>
                  <a:lnTo>
                    <a:pt x="95061" y="55808"/>
                  </a:lnTo>
                  <a:lnTo>
                    <a:pt x="95081" y="40622"/>
                  </a:lnTo>
                  <a:lnTo>
                    <a:pt x="95231" y="36153"/>
                  </a:lnTo>
                  <a:lnTo>
                    <a:pt x="95790" y="30010"/>
                  </a:lnTo>
                  <a:lnTo>
                    <a:pt x="134382" y="30010"/>
                  </a:lnTo>
                  <a:lnTo>
                    <a:pt x="125005" y="22077"/>
                  </a:lnTo>
                  <a:lnTo>
                    <a:pt x="111991" y="11750"/>
                  </a:lnTo>
                  <a:lnTo>
                    <a:pt x="101238" y="4267"/>
                  </a:lnTo>
                  <a:lnTo>
                    <a:pt x="94177" y="0"/>
                  </a:lnTo>
                  <a:close/>
                </a:path>
                <a:path w="260985" h="255269">
                  <a:moveTo>
                    <a:pt x="259714" y="173024"/>
                  </a:moveTo>
                  <a:lnTo>
                    <a:pt x="107258" y="173024"/>
                  </a:lnTo>
                  <a:lnTo>
                    <a:pt x="140088" y="176314"/>
                  </a:lnTo>
                  <a:lnTo>
                    <a:pt x="132341" y="189444"/>
                  </a:lnTo>
                  <a:lnTo>
                    <a:pt x="125435" y="200702"/>
                  </a:lnTo>
                  <a:lnTo>
                    <a:pt x="119381" y="210148"/>
                  </a:lnTo>
                  <a:lnTo>
                    <a:pt x="114192" y="217843"/>
                  </a:lnTo>
                  <a:lnTo>
                    <a:pt x="143176" y="217843"/>
                  </a:lnTo>
                  <a:lnTo>
                    <a:pt x="166834" y="178587"/>
                  </a:lnTo>
                  <a:lnTo>
                    <a:pt x="257585" y="178587"/>
                  </a:lnTo>
                  <a:lnTo>
                    <a:pt x="259714" y="173024"/>
                  </a:lnTo>
                  <a:close/>
                </a:path>
                <a:path w="260985" h="255269">
                  <a:moveTo>
                    <a:pt x="257585" y="178587"/>
                  </a:moveTo>
                  <a:lnTo>
                    <a:pt x="166834" y="178587"/>
                  </a:lnTo>
                  <a:lnTo>
                    <a:pt x="193649" y="180523"/>
                  </a:lnTo>
                  <a:lnTo>
                    <a:pt x="217192" y="181884"/>
                  </a:lnTo>
                  <a:lnTo>
                    <a:pt x="235521" y="182571"/>
                  </a:lnTo>
                  <a:lnTo>
                    <a:pt x="246691" y="182486"/>
                  </a:lnTo>
                  <a:lnTo>
                    <a:pt x="252825" y="182041"/>
                  </a:lnTo>
                  <a:lnTo>
                    <a:pt x="257585" y="178587"/>
                  </a:lnTo>
                  <a:close/>
                </a:path>
                <a:path w="260985" h="255269">
                  <a:moveTo>
                    <a:pt x="229976" y="122085"/>
                  </a:moveTo>
                  <a:lnTo>
                    <a:pt x="196996" y="122085"/>
                  </a:lnTo>
                  <a:lnTo>
                    <a:pt x="208005" y="133612"/>
                  </a:lnTo>
                  <a:lnTo>
                    <a:pt x="217044" y="143518"/>
                  </a:lnTo>
                  <a:lnTo>
                    <a:pt x="223960" y="151510"/>
                  </a:lnTo>
                  <a:lnTo>
                    <a:pt x="229254" y="158051"/>
                  </a:lnTo>
                  <a:lnTo>
                    <a:pt x="257728" y="158051"/>
                  </a:lnTo>
                  <a:lnTo>
                    <a:pt x="256566" y="154941"/>
                  </a:lnTo>
                  <a:lnTo>
                    <a:pt x="240957" y="133857"/>
                  </a:lnTo>
                  <a:lnTo>
                    <a:pt x="229976" y="122085"/>
                  </a:lnTo>
                  <a:close/>
                </a:path>
                <a:path w="260985" h="255269">
                  <a:moveTo>
                    <a:pt x="181386" y="72516"/>
                  </a:moveTo>
                  <a:lnTo>
                    <a:pt x="145714" y="72516"/>
                  </a:lnTo>
                  <a:lnTo>
                    <a:pt x="154131" y="80286"/>
                  </a:lnTo>
                  <a:lnTo>
                    <a:pt x="162502" y="88145"/>
                  </a:lnTo>
                  <a:lnTo>
                    <a:pt x="170765" y="96036"/>
                  </a:lnTo>
                  <a:lnTo>
                    <a:pt x="178861" y="103898"/>
                  </a:lnTo>
                  <a:lnTo>
                    <a:pt x="172875" y="115859"/>
                  </a:lnTo>
                  <a:lnTo>
                    <a:pt x="166542" y="128155"/>
                  </a:lnTo>
                  <a:lnTo>
                    <a:pt x="159957" y="140608"/>
                  </a:lnTo>
                  <a:lnTo>
                    <a:pt x="153207" y="153047"/>
                  </a:lnTo>
                  <a:lnTo>
                    <a:pt x="180897" y="153047"/>
                  </a:lnTo>
                  <a:lnTo>
                    <a:pt x="184232" y="146811"/>
                  </a:lnTo>
                  <a:lnTo>
                    <a:pt x="188946" y="137833"/>
                  </a:lnTo>
                  <a:lnTo>
                    <a:pt x="192877" y="130220"/>
                  </a:lnTo>
                  <a:lnTo>
                    <a:pt x="196996" y="122085"/>
                  </a:lnTo>
                  <a:lnTo>
                    <a:pt x="229976" y="122085"/>
                  </a:lnTo>
                  <a:lnTo>
                    <a:pt x="208312" y="98856"/>
                  </a:lnTo>
                  <a:lnTo>
                    <a:pt x="216368" y="80670"/>
                  </a:lnTo>
                  <a:lnTo>
                    <a:pt x="189897" y="80670"/>
                  </a:lnTo>
                  <a:lnTo>
                    <a:pt x="181386" y="72516"/>
                  </a:lnTo>
                  <a:close/>
                </a:path>
                <a:path w="260985" h="255269">
                  <a:moveTo>
                    <a:pt x="99397" y="112229"/>
                  </a:moveTo>
                  <a:lnTo>
                    <a:pt x="74911" y="112229"/>
                  </a:lnTo>
                  <a:lnTo>
                    <a:pt x="76014" y="122139"/>
                  </a:lnTo>
                  <a:lnTo>
                    <a:pt x="76714" y="128155"/>
                  </a:lnTo>
                  <a:lnTo>
                    <a:pt x="78823" y="145046"/>
                  </a:lnTo>
                  <a:lnTo>
                    <a:pt x="103377" y="145046"/>
                  </a:lnTo>
                  <a:lnTo>
                    <a:pt x="101720" y="132066"/>
                  </a:lnTo>
                  <a:lnTo>
                    <a:pt x="100203" y="119378"/>
                  </a:lnTo>
                  <a:lnTo>
                    <a:pt x="99397" y="112229"/>
                  </a:lnTo>
                  <a:close/>
                </a:path>
                <a:path w="260985" h="255269">
                  <a:moveTo>
                    <a:pt x="228162" y="48120"/>
                  </a:moveTo>
                  <a:lnTo>
                    <a:pt x="203016" y="48120"/>
                  </a:lnTo>
                  <a:lnTo>
                    <a:pt x="201234" y="53416"/>
                  </a:lnTo>
                  <a:lnTo>
                    <a:pt x="198571" y="60461"/>
                  </a:lnTo>
                  <a:lnTo>
                    <a:pt x="194851" y="69472"/>
                  </a:lnTo>
                  <a:lnTo>
                    <a:pt x="189897" y="80670"/>
                  </a:lnTo>
                  <a:lnTo>
                    <a:pt x="216368" y="80670"/>
                  </a:lnTo>
                  <a:lnTo>
                    <a:pt x="219876" y="72749"/>
                  </a:lnTo>
                  <a:lnTo>
                    <a:pt x="226046" y="56094"/>
                  </a:lnTo>
                  <a:lnTo>
                    <a:pt x="228162" y="48120"/>
                  </a:lnTo>
                  <a:close/>
                </a:path>
                <a:path w="260985" h="255269">
                  <a:moveTo>
                    <a:pt x="134382" y="30010"/>
                  </a:moveTo>
                  <a:lnTo>
                    <a:pt x="95790" y="30010"/>
                  </a:lnTo>
                  <a:lnTo>
                    <a:pt x="102014" y="34778"/>
                  </a:lnTo>
                  <a:lnTo>
                    <a:pt x="109257" y="40622"/>
                  </a:lnTo>
                  <a:lnTo>
                    <a:pt x="117402" y="47449"/>
                  </a:lnTo>
                  <a:lnTo>
                    <a:pt x="126333" y="55168"/>
                  </a:lnTo>
                  <a:lnTo>
                    <a:pt x="118968" y="59076"/>
                  </a:lnTo>
                  <a:lnTo>
                    <a:pt x="111405" y="63169"/>
                  </a:lnTo>
                  <a:lnTo>
                    <a:pt x="95790" y="71856"/>
                  </a:lnTo>
                  <a:lnTo>
                    <a:pt x="180693" y="71856"/>
                  </a:lnTo>
                  <a:lnTo>
                    <a:pt x="174425" y="65938"/>
                  </a:lnTo>
                  <a:lnTo>
                    <a:pt x="169196" y="61061"/>
                  </a:lnTo>
                  <a:lnTo>
                    <a:pt x="181101" y="55808"/>
                  </a:lnTo>
                  <a:lnTo>
                    <a:pt x="190530" y="52071"/>
                  </a:lnTo>
                  <a:lnTo>
                    <a:pt x="197748" y="49594"/>
                  </a:lnTo>
                  <a:lnTo>
                    <a:pt x="203016" y="48120"/>
                  </a:lnTo>
                  <a:lnTo>
                    <a:pt x="228162" y="48120"/>
                  </a:lnTo>
                  <a:lnTo>
                    <a:pt x="228556" y="46637"/>
                  </a:lnTo>
                  <a:lnTo>
                    <a:pt x="228982" y="43345"/>
                  </a:lnTo>
                  <a:lnTo>
                    <a:pt x="149714" y="43345"/>
                  </a:lnTo>
                  <a:lnTo>
                    <a:pt x="138141" y="33190"/>
                  </a:lnTo>
                  <a:lnTo>
                    <a:pt x="134382" y="30010"/>
                  </a:lnTo>
                  <a:close/>
                </a:path>
                <a:path w="260985" h="255269">
                  <a:moveTo>
                    <a:pt x="207457" y="22912"/>
                  </a:moveTo>
                  <a:lnTo>
                    <a:pt x="195447" y="24985"/>
                  </a:lnTo>
                  <a:lnTo>
                    <a:pt x="176874" y="31257"/>
                  </a:lnTo>
                  <a:lnTo>
                    <a:pt x="149714" y="43345"/>
                  </a:lnTo>
                  <a:lnTo>
                    <a:pt x="228982" y="43345"/>
                  </a:lnTo>
                  <a:lnTo>
                    <a:pt x="229140" y="42125"/>
                  </a:lnTo>
                  <a:lnTo>
                    <a:pt x="229800" y="32740"/>
                  </a:lnTo>
                  <a:lnTo>
                    <a:pt x="224225" y="25387"/>
                  </a:lnTo>
                  <a:lnTo>
                    <a:pt x="214929" y="23418"/>
                  </a:lnTo>
                  <a:lnTo>
                    <a:pt x="207457" y="22912"/>
                  </a:lnTo>
                  <a:close/>
                </a:path>
              </a:pathLst>
            </a:custGeom>
            <a:solidFill>
              <a:srgbClr val="D3772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/>
            <p:cNvSpPr/>
            <p:nvPr/>
          </p:nvSpPr>
          <p:spPr>
            <a:xfrm>
              <a:off x="6084778" y="936104"/>
              <a:ext cx="324485" cy="267970"/>
            </a:xfrm>
            <a:custGeom>
              <a:avLst/>
              <a:gdLst/>
              <a:ahLst/>
              <a:cxnLst/>
              <a:rect l="l" t="t" r="r" b="b"/>
              <a:pathLst>
                <a:path w="324485" h="267969">
                  <a:moveTo>
                    <a:pt x="10490" y="0"/>
                  </a:moveTo>
                  <a:lnTo>
                    <a:pt x="2717" y="4546"/>
                  </a:lnTo>
                  <a:lnTo>
                    <a:pt x="0" y="13182"/>
                  </a:lnTo>
                  <a:lnTo>
                    <a:pt x="3267" y="42547"/>
                  </a:lnTo>
                  <a:lnTo>
                    <a:pt x="20444" y="90053"/>
                  </a:lnTo>
                  <a:lnTo>
                    <a:pt x="46515" y="145848"/>
                  </a:lnTo>
                  <a:lnTo>
                    <a:pt x="76465" y="200082"/>
                  </a:lnTo>
                  <a:lnTo>
                    <a:pt x="105278" y="242904"/>
                  </a:lnTo>
                  <a:lnTo>
                    <a:pt x="139052" y="267411"/>
                  </a:lnTo>
                  <a:lnTo>
                    <a:pt x="147777" y="267385"/>
                  </a:lnTo>
                  <a:lnTo>
                    <a:pt x="157264" y="260515"/>
                  </a:lnTo>
                  <a:lnTo>
                    <a:pt x="171012" y="242773"/>
                  </a:lnTo>
                  <a:lnTo>
                    <a:pt x="140258" y="242773"/>
                  </a:lnTo>
                  <a:lnTo>
                    <a:pt x="138137" y="242328"/>
                  </a:lnTo>
                  <a:lnTo>
                    <a:pt x="91527" y="178035"/>
                  </a:lnTo>
                  <a:lnTo>
                    <a:pt x="62816" y="124113"/>
                  </a:lnTo>
                  <a:lnTo>
                    <a:pt x="38418" y="71392"/>
                  </a:lnTo>
                  <a:lnTo>
                    <a:pt x="24434" y="31724"/>
                  </a:lnTo>
                  <a:lnTo>
                    <a:pt x="234524" y="31724"/>
                  </a:lnTo>
                  <a:lnTo>
                    <a:pt x="203167" y="25925"/>
                  </a:lnTo>
                  <a:lnTo>
                    <a:pt x="156587" y="19005"/>
                  </a:lnTo>
                  <a:lnTo>
                    <a:pt x="110899" y="13161"/>
                  </a:lnTo>
                  <a:lnTo>
                    <a:pt x="38146" y="4602"/>
                  </a:lnTo>
                  <a:lnTo>
                    <a:pt x="26721" y="3092"/>
                  </a:lnTo>
                  <a:lnTo>
                    <a:pt x="19342" y="1866"/>
                  </a:lnTo>
                  <a:lnTo>
                    <a:pt x="10490" y="0"/>
                  </a:lnTo>
                  <a:close/>
                </a:path>
                <a:path w="324485" h="267969">
                  <a:moveTo>
                    <a:pt x="234524" y="31724"/>
                  </a:moveTo>
                  <a:lnTo>
                    <a:pt x="24434" y="31724"/>
                  </a:lnTo>
                  <a:lnTo>
                    <a:pt x="78900" y="62641"/>
                  </a:lnTo>
                  <a:lnTo>
                    <a:pt x="128049" y="92865"/>
                  </a:lnTo>
                  <a:lnTo>
                    <a:pt x="165018" y="118503"/>
                  </a:lnTo>
                  <a:lnTo>
                    <a:pt x="182943" y="135661"/>
                  </a:lnTo>
                  <a:lnTo>
                    <a:pt x="177955" y="161209"/>
                  </a:lnTo>
                  <a:lnTo>
                    <a:pt x="168741" y="192959"/>
                  </a:lnTo>
                  <a:lnTo>
                    <a:pt x="156636" y="222349"/>
                  </a:lnTo>
                  <a:lnTo>
                    <a:pt x="142976" y="240817"/>
                  </a:lnTo>
                  <a:lnTo>
                    <a:pt x="140258" y="242773"/>
                  </a:lnTo>
                  <a:lnTo>
                    <a:pt x="171012" y="242773"/>
                  </a:lnTo>
                  <a:lnTo>
                    <a:pt x="178588" y="232996"/>
                  </a:lnTo>
                  <a:lnTo>
                    <a:pt x="193963" y="194456"/>
                  </a:lnTo>
                  <a:lnTo>
                    <a:pt x="203505" y="157991"/>
                  </a:lnTo>
                  <a:lnTo>
                    <a:pt x="207327" y="136702"/>
                  </a:lnTo>
                  <a:lnTo>
                    <a:pt x="206225" y="127898"/>
                  </a:lnTo>
                  <a:lnTo>
                    <a:pt x="197919" y="115585"/>
                  </a:lnTo>
                  <a:lnTo>
                    <a:pt x="177427" y="97515"/>
                  </a:lnTo>
                  <a:lnTo>
                    <a:pt x="139763" y="71437"/>
                  </a:lnTo>
                  <a:lnTo>
                    <a:pt x="207821" y="71437"/>
                  </a:lnTo>
                  <a:lnTo>
                    <a:pt x="170192" y="56798"/>
                  </a:lnTo>
                  <a:lnTo>
                    <a:pt x="122961" y="39166"/>
                  </a:lnTo>
                  <a:lnTo>
                    <a:pt x="267192" y="39166"/>
                  </a:lnTo>
                  <a:lnTo>
                    <a:pt x="246405" y="33921"/>
                  </a:lnTo>
                  <a:lnTo>
                    <a:pt x="234524" y="31724"/>
                  </a:lnTo>
                  <a:close/>
                </a:path>
                <a:path w="324485" h="267969">
                  <a:moveTo>
                    <a:pt x="207821" y="71437"/>
                  </a:moveTo>
                  <a:lnTo>
                    <a:pt x="139763" y="71437"/>
                  </a:lnTo>
                  <a:lnTo>
                    <a:pt x="174074" y="84354"/>
                  </a:lnTo>
                  <a:lnTo>
                    <a:pt x="203084" y="95594"/>
                  </a:lnTo>
                  <a:lnTo>
                    <a:pt x="224404" y="104321"/>
                  </a:lnTo>
                  <a:lnTo>
                    <a:pt x="235648" y="109702"/>
                  </a:lnTo>
                  <a:lnTo>
                    <a:pt x="239217" y="112941"/>
                  </a:lnTo>
                  <a:lnTo>
                    <a:pt x="244576" y="115341"/>
                  </a:lnTo>
                  <a:lnTo>
                    <a:pt x="251587" y="116840"/>
                  </a:lnTo>
                  <a:lnTo>
                    <a:pt x="265475" y="118428"/>
                  </a:lnTo>
                  <a:lnTo>
                    <a:pt x="280852" y="117514"/>
                  </a:lnTo>
                  <a:lnTo>
                    <a:pt x="296037" y="113612"/>
                  </a:lnTo>
                  <a:lnTo>
                    <a:pt x="309346" y="106235"/>
                  </a:lnTo>
                  <a:lnTo>
                    <a:pt x="315591" y="100176"/>
                  </a:lnTo>
                  <a:lnTo>
                    <a:pt x="319556" y="94109"/>
                  </a:lnTo>
                  <a:lnTo>
                    <a:pt x="266222" y="94109"/>
                  </a:lnTo>
                  <a:lnTo>
                    <a:pt x="256654" y="93027"/>
                  </a:lnTo>
                  <a:lnTo>
                    <a:pt x="253860" y="92430"/>
                  </a:lnTo>
                  <a:lnTo>
                    <a:pt x="252450" y="91821"/>
                  </a:lnTo>
                  <a:lnTo>
                    <a:pt x="252282" y="91782"/>
                  </a:lnTo>
                  <a:lnTo>
                    <a:pt x="252120" y="91782"/>
                  </a:lnTo>
                  <a:lnTo>
                    <a:pt x="238450" y="84317"/>
                  </a:lnTo>
                  <a:lnTo>
                    <a:pt x="209915" y="72251"/>
                  </a:lnTo>
                  <a:lnTo>
                    <a:pt x="207821" y="71437"/>
                  </a:lnTo>
                  <a:close/>
                </a:path>
                <a:path w="324485" h="267969">
                  <a:moveTo>
                    <a:pt x="267192" y="39166"/>
                  </a:moveTo>
                  <a:lnTo>
                    <a:pt x="122961" y="39166"/>
                  </a:lnTo>
                  <a:lnTo>
                    <a:pt x="153320" y="43121"/>
                  </a:lnTo>
                  <a:lnTo>
                    <a:pt x="183999" y="47536"/>
                  </a:lnTo>
                  <a:lnTo>
                    <a:pt x="241350" y="57734"/>
                  </a:lnTo>
                  <a:lnTo>
                    <a:pt x="286626" y="70257"/>
                  </a:lnTo>
                  <a:lnTo>
                    <a:pt x="299821" y="77343"/>
                  </a:lnTo>
                  <a:lnTo>
                    <a:pt x="299377" y="81381"/>
                  </a:lnTo>
                  <a:lnTo>
                    <a:pt x="266222" y="94109"/>
                  </a:lnTo>
                  <a:lnTo>
                    <a:pt x="319556" y="94109"/>
                  </a:lnTo>
                  <a:lnTo>
                    <a:pt x="320192" y="93137"/>
                  </a:lnTo>
                  <a:lnTo>
                    <a:pt x="323098" y="85223"/>
                  </a:lnTo>
                  <a:lnTo>
                    <a:pt x="324256" y="76542"/>
                  </a:lnTo>
                  <a:lnTo>
                    <a:pt x="320278" y="63709"/>
                  </a:lnTo>
                  <a:lnTo>
                    <a:pt x="306752" y="52751"/>
                  </a:lnTo>
                  <a:lnTo>
                    <a:pt x="282515" y="43033"/>
                  </a:lnTo>
                  <a:lnTo>
                    <a:pt x="267192" y="39166"/>
                  </a:lnTo>
                  <a:close/>
                </a:path>
                <a:path w="324485" h="267969">
                  <a:moveTo>
                    <a:pt x="252171" y="91757"/>
                  </a:moveTo>
                  <a:close/>
                </a:path>
              </a:pathLst>
            </a:custGeom>
            <a:solidFill>
              <a:srgbClr val="C7799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2" name="object 8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258027" y="1035645"/>
              <a:ext cx="84399" cy="136791"/>
            </a:xfrm>
            <a:prstGeom prst="rect">
              <a:avLst/>
            </a:prstGeom>
          </p:spPr>
        </p:pic>
        <p:sp>
          <p:nvSpPr>
            <p:cNvPr id="83" name="object 83"/>
            <p:cNvSpPr/>
            <p:nvPr/>
          </p:nvSpPr>
          <p:spPr>
            <a:xfrm>
              <a:off x="6452807" y="1201403"/>
              <a:ext cx="1512570" cy="324485"/>
            </a:xfrm>
            <a:custGeom>
              <a:avLst/>
              <a:gdLst/>
              <a:ahLst/>
              <a:cxnLst/>
              <a:rect l="l" t="t" r="r" b="b"/>
              <a:pathLst>
                <a:path w="1512570" h="324484">
                  <a:moveTo>
                    <a:pt x="505307" y="283262"/>
                  </a:moveTo>
                  <a:lnTo>
                    <a:pt x="531148" y="313091"/>
                  </a:lnTo>
                  <a:lnTo>
                    <a:pt x="540727" y="314695"/>
                  </a:lnTo>
                  <a:lnTo>
                    <a:pt x="544588" y="290654"/>
                  </a:lnTo>
                  <a:lnTo>
                    <a:pt x="535313" y="289102"/>
                  </a:lnTo>
                  <a:lnTo>
                    <a:pt x="525994" y="287423"/>
                  </a:lnTo>
                  <a:lnTo>
                    <a:pt x="516672" y="285623"/>
                  </a:lnTo>
                  <a:lnTo>
                    <a:pt x="505307" y="283262"/>
                  </a:lnTo>
                  <a:close/>
                </a:path>
                <a:path w="1512570" h="324484">
                  <a:moveTo>
                    <a:pt x="428117" y="262625"/>
                  </a:moveTo>
                  <a:lnTo>
                    <a:pt x="450366" y="294697"/>
                  </a:lnTo>
                  <a:lnTo>
                    <a:pt x="460209" y="297398"/>
                  </a:lnTo>
                  <a:lnTo>
                    <a:pt x="466509" y="273890"/>
                  </a:lnTo>
                  <a:lnTo>
                    <a:pt x="456942" y="271260"/>
                  </a:lnTo>
                  <a:lnTo>
                    <a:pt x="447332" y="268500"/>
                  </a:lnTo>
                  <a:lnTo>
                    <a:pt x="437712" y="265619"/>
                  </a:lnTo>
                  <a:lnTo>
                    <a:pt x="428117" y="262625"/>
                  </a:lnTo>
                  <a:close/>
                </a:path>
                <a:path w="1512570" h="324484">
                  <a:moveTo>
                    <a:pt x="584123" y="295899"/>
                  </a:moveTo>
                  <a:lnTo>
                    <a:pt x="615416" y="322874"/>
                  </a:lnTo>
                  <a:lnTo>
                    <a:pt x="622731" y="323217"/>
                  </a:lnTo>
                  <a:lnTo>
                    <a:pt x="623887" y="298909"/>
                  </a:lnTo>
                  <a:lnTo>
                    <a:pt x="616826" y="298566"/>
                  </a:lnTo>
                  <a:lnTo>
                    <a:pt x="609727" y="298121"/>
                  </a:lnTo>
                  <a:lnTo>
                    <a:pt x="596417" y="297093"/>
                  </a:lnTo>
                  <a:lnTo>
                    <a:pt x="590257" y="296534"/>
                  </a:lnTo>
                  <a:lnTo>
                    <a:pt x="584123" y="295899"/>
                  </a:lnTo>
                  <a:close/>
                </a:path>
                <a:path w="1512570" h="324484">
                  <a:moveTo>
                    <a:pt x="352945" y="234964"/>
                  </a:moveTo>
                  <a:lnTo>
                    <a:pt x="372330" y="268884"/>
                  </a:lnTo>
                  <a:lnTo>
                    <a:pt x="381838" y="272442"/>
                  </a:lnTo>
                  <a:lnTo>
                    <a:pt x="390258" y="249607"/>
                  </a:lnTo>
                  <a:lnTo>
                    <a:pt x="380981" y="246135"/>
                  </a:lnTo>
                  <a:lnTo>
                    <a:pt x="371649" y="242529"/>
                  </a:lnTo>
                  <a:lnTo>
                    <a:pt x="362294" y="238801"/>
                  </a:lnTo>
                  <a:lnTo>
                    <a:pt x="352945" y="234964"/>
                  </a:lnTo>
                  <a:close/>
                </a:path>
                <a:path w="1512570" h="324484">
                  <a:moveTo>
                    <a:pt x="703656" y="298350"/>
                  </a:moveTo>
                  <a:lnTo>
                    <a:pt x="693672" y="298893"/>
                  </a:lnTo>
                  <a:lnTo>
                    <a:pt x="683672" y="299301"/>
                  </a:lnTo>
                  <a:lnTo>
                    <a:pt x="673691" y="299573"/>
                  </a:lnTo>
                  <a:lnTo>
                    <a:pt x="663765" y="299709"/>
                  </a:lnTo>
                  <a:lnTo>
                    <a:pt x="663943" y="324055"/>
                  </a:lnTo>
                  <a:lnTo>
                    <a:pt x="674188" y="323910"/>
                  </a:lnTo>
                  <a:lnTo>
                    <a:pt x="684495" y="323626"/>
                  </a:lnTo>
                  <a:lnTo>
                    <a:pt x="694825" y="323205"/>
                  </a:lnTo>
                  <a:lnTo>
                    <a:pt x="705142" y="322645"/>
                  </a:lnTo>
                  <a:lnTo>
                    <a:pt x="703656" y="298350"/>
                  </a:lnTo>
                  <a:close/>
                </a:path>
                <a:path w="1512570" h="324484">
                  <a:moveTo>
                    <a:pt x="280149" y="201259"/>
                  </a:moveTo>
                  <a:lnTo>
                    <a:pt x="269087" y="222937"/>
                  </a:lnTo>
                  <a:lnTo>
                    <a:pt x="278290" y="227581"/>
                  </a:lnTo>
                  <a:lnTo>
                    <a:pt x="287531" y="232131"/>
                  </a:lnTo>
                  <a:lnTo>
                    <a:pt x="296776" y="236573"/>
                  </a:lnTo>
                  <a:lnTo>
                    <a:pt x="305993" y="240895"/>
                  </a:lnTo>
                  <a:lnTo>
                    <a:pt x="316230" y="218810"/>
                  </a:lnTo>
                  <a:lnTo>
                    <a:pt x="307215" y="214583"/>
                  </a:lnTo>
                  <a:lnTo>
                    <a:pt x="298175" y="210239"/>
                  </a:lnTo>
                  <a:lnTo>
                    <a:pt x="289142" y="205792"/>
                  </a:lnTo>
                  <a:lnTo>
                    <a:pt x="280149" y="201259"/>
                  </a:lnTo>
                  <a:close/>
                </a:path>
                <a:path w="1512570" h="324484">
                  <a:moveTo>
                    <a:pt x="782929" y="289193"/>
                  </a:moveTo>
                  <a:lnTo>
                    <a:pt x="773089" y="290800"/>
                  </a:lnTo>
                  <a:lnTo>
                    <a:pt x="763196" y="292281"/>
                  </a:lnTo>
                  <a:lnTo>
                    <a:pt x="753290" y="293631"/>
                  </a:lnTo>
                  <a:lnTo>
                    <a:pt x="743407" y="294845"/>
                  </a:lnTo>
                  <a:lnTo>
                    <a:pt x="746213" y="319013"/>
                  </a:lnTo>
                  <a:lnTo>
                    <a:pt x="756418" y="317766"/>
                  </a:lnTo>
                  <a:lnTo>
                    <a:pt x="766645" y="316375"/>
                  </a:lnTo>
                  <a:lnTo>
                    <a:pt x="776857" y="314845"/>
                  </a:lnTo>
                  <a:lnTo>
                    <a:pt x="787019" y="313184"/>
                  </a:lnTo>
                  <a:lnTo>
                    <a:pt x="782929" y="289193"/>
                  </a:lnTo>
                  <a:close/>
                </a:path>
                <a:path w="1512570" h="324484">
                  <a:moveTo>
                    <a:pt x="209905" y="162282"/>
                  </a:moveTo>
                  <a:lnTo>
                    <a:pt x="197370" y="183148"/>
                  </a:lnTo>
                  <a:lnTo>
                    <a:pt x="206176" y="188384"/>
                  </a:lnTo>
                  <a:lnTo>
                    <a:pt x="215049" y="193562"/>
                  </a:lnTo>
                  <a:lnTo>
                    <a:pt x="223959" y="198665"/>
                  </a:lnTo>
                  <a:lnTo>
                    <a:pt x="232879" y="203672"/>
                  </a:lnTo>
                  <a:lnTo>
                    <a:pt x="244690" y="182386"/>
                  </a:lnTo>
                  <a:lnTo>
                    <a:pt x="235957" y="177484"/>
                  </a:lnTo>
                  <a:lnTo>
                    <a:pt x="227226" y="172487"/>
                  </a:lnTo>
                  <a:lnTo>
                    <a:pt x="218532" y="167413"/>
                  </a:lnTo>
                  <a:lnTo>
                    <a:pt x="209905" y="162282"/>
                  </a:lnTo>
                  <a:close/>
                </a:path>
                <a:path w="1512570" h="324484">
                  <a:moveTo>
                    <a:pt x="860729" y="271502"/>
                  </a:moveTo>
                  <a:lnTo>
                    <a:pt x="851160" y="274163"/>
                  </a:lnTo>
                  <a:lnTo>
                    <a:pt x="841505" y="276708"/>
                  </a:lnTo>
                  <a:lnTo>
                    <a:pt x="831797" y="279126"/>
                  </a:lnTo>
                  <a:lnTo>
                    <a:pt x="822071" y="281408"/>
                  </a:lnTo>
                  <a:lnTo>
                    <a:pt x="827455" y="305145"/>
                  </a:lnTo>
                  <a:lnTo>
                    <a:pt x="837515" y="302786"/>
                  </a:lnTo>
                  <a:lnTo>
                    <a:pt x="847553" y="300287"/>
                  </a:lnTo>
                  <a:lnTo>
                    <a:pt x="857534" y="297654"/>
                  </a:lnTo>
                  <a:lnTo>
                    <a:pt x="867422" y="294896"/>
                  </a:lnTo>
                  <a:lnTo>
                    <a:pt x="860729" y="271502"/>
                  </a:lnTo>
                  <a:close/>
                </a:path>
                <a:path w="1512570" h="324484">
                  <a:moveTo>
                    <a:pt x="142367" y="118658"/>
                  </a:moveTo>
                  <a:lnTo>
                    <a:pt x="128511" y="138673"/>
                  </a:lnTo>
                  <a:lnTo>
                    <a:pt x="136969" y="144478"/>
                  </a:lnTo>
                  <a:lnTo>
                    <a:pt x="145484" y="150224"/>
                  </a:lnTo>
                  <a:lnTo>
                    <a:pt x="154028" y="155893"/>
                  </a:lnTo>
                  <a:lnTo>
                    <a:pt x="162572" y="161469"/>
                  </a:lnTo>
                  <a:lnTo>
                    <a:pt x="175793" y="141022"/>
                  </a:lnTo>
                  <a:lnTo>
                    <a:pt x="167404" y="135556"/>
                  </a:lnTo>
                  <a:lnTo>
                    <a:pt x="159018" y="129993"/>
                  </a:lnTo>
                  <a:lnTo>
                    <a:pt x="150663" y="124353"/>
                  </a:lnTo>
                  <a:lnTo>
                    <a:pt x="142367" y="118658"/>
                  </a:lnTo>
                  <a:close/>
                </a:path>
                <a:path w="1512570" h="324484">
                  <a:moveTo>
                    <a:pt x="77762" y="70779"/>
                  </a:moveTo>
                  <a:lnTo>
                    <a:pt x="62636" y="89854"/>
                  </a:lnTo>
                  <a:lnTo>
                    <a:pt x="70656" y="96161"/>
                  </a:lnTo>
                  <a:lnTo>
                    <a:pt x="78773" y="102435"/>
                  </a:lnTo>
                  <a:lnTo>
                    <a:pt x="86959" y="108655"/>
                  </a:lnTo>
                  <a:lnTo>
                    <a:pt x="95186" y="114797"/>
                  </a:lnTo>
                  <a:lnTo>
                    <a:pt x="109677" y="95239"/>
                  </a:lnTo>
                  <a:lnTo>
                    <a:pt x="101609" y="89213"/>
                  </a:lnTo>
                  <a:lnTo>
                    <a:pt x="93581" y="83114"/>
                  </a:lnTo>
                  <a:lnTo>
                    <a:pt x="85622" y="76962"/>
                  </a:lnTo>
                  <a:lnTo>
                    <a:pt x="77762" y="70779"/>
                  </a:lnTo>
                  <a:close/>
                </a:path>
                <a:path w="1512570" h="324484">
                  <a:moveTo>
                    <a:pt x="935939" y="245188"/>
                  </a:moveTo>
                  <a:lnTo>
                    <a:pt x="926803" y="248927"/>
                  </a:lnTo>
                  <a:lnTo>
                    <a:pt x="917535" y="252555"/>
                  </a:lnTo>
                  <a:lnTo>
                    <a:pt x="908169" y="256062"/>
                  </a:lnTo>
                  <a:lnTo>
                    <a:pt x="898740" y="259437"/>
                  </a:lnTo>
                  <a:lnTo>
                    <a:pt x="906767" y="282424"/>
                  </a:lnTo>
                  <a:lnTo>
                    <a:pt x="916540" y="278921"/>
                  </a:lnTo>
                  <a:lnTo>
                    <a:pt x="926252" y="275281"/>
                  </a:lnTo>
                  <a:lnTo>
                    <a:pt x="935863" y="271516"/>
                  </a:lnTo>
                  <a:lnTo>
                    <a:pt x="945337" y="267641"/>
                  </a:lnTo>
                  <a:lnTo>
                    <a:pt x="935939" y="245188"/>
                  </a:lnTo>
                  <a:close/>
                </a:path>
                <a:path w="1512570" h="324484">
                  <a:moveTo>
                    <a:pt x="17005" y="18620"/>
                  </a:moveTo>
                  <a:lnTo>
                    <a:pt x="0" y="36032"/>
                  </a:lnTo>
                  <a:lnTo>
                    <a:pt x="2238" y="38176"/>
                  </a:lnTo>
                  <a:lnTo>
                    <a:pt x="8212" y="43737"/>
                  </a:lnTo>
                  <a:lnTo>
                    <a:pt x="17807" y="52380"/>
                  </a:lnTo>
                  <a:lnTo>
                    <a:pt x="30911" y="63768"/>
                  </a:lnTo>
                  <a:lnTo>
                    <a:pt x="46710" y="45264"/>
                  </a:lnTo>
                  <a:lnTo>
                    <a:pt x="34041" y="34241"/>
                  </a:lnTo>
                  <a:lnTo>
                    <a:pt x="24747" y="25870"/>
                  </a:lnTo>
                  <a:lnTo>
                    <a:pt x="19008" y="20535"/>
                  </a:lnTo>
                  <a:lnTo>
                    <a:pt x="17005" y="18620"/>
                  </a:lnTo>
                  <a:close/>
                </a:path>
                <a:path w="1512570" h="324484">
                  <a:moveTo>
                    <a:pt x="1006982" y="209717"/>
                  </a:moveTo>
                  <a:lnTo>
                    <a:pt x="998558" y="214603"/>
                  </a:lnTo>
                  <a:lnTo>
                    <a:pt x="989918" y="219401"/>
                  </a:lnTo>
                  <a:lnTo>
                    <a:pt x="981095" y="224094"/>
                  </a:lnTo>
                  <a:lnTo>
                    <a:pt x="972121" y="228665"/>
                  </a:lnTo>
                  <a:lnTo>
                    <a:pt x="982967" y="250446"/>
                  </a:lnTo>
                  <a:lnTo>
                    <a:pt x="992339" y="245679"/>
                  </a:lnTo>
                  <a:lnTo>
                    <a:pt x="1001556" y="240781"/>
                  </a:lnTo>
                  <a:lnTo>
                    <a:pt x="1010588" y="235769"/>
                  </a:lnTo>
                  <a:lnTo>
                    <a:pt x="1019403" y="230659"/>
                  </a:lnTo>
                  <a:lnTo>
                    <a:pt x="1006982" y="209717"/>
                  </a:lnTo>
                  <a:close/>
                </a:path>
                <a:path w="1512570" h="324484">
                  <a:moveTo>
                    <a:pt x="1504619" y="275731"/>
                  </a:moveTo>
                  <a:lnTo>
                    <a:pt x="1482902" y="286742"/>
                  </a:lnTo>
                  <a:lnTo>
                    <a:pt x="1485303" y="291467"/>
                  </a:lnTo>
                  <a:lnTo>
                    <a:pt x="1487639" y="296496"/>
                  </a:lnTo>
                  <a:lnTo>
                    <a:pt x="1489862" y="301690"/>
                  </a:lnTo>
                  <a:lnTo>
                    <a:pt x="1512239" y="292127"/>
                  </a:lnTo>
                  <a:lnTo>
                    <a:pt x="1509814" y="286450"/>
                  </a:lnTo>
                  <a:lnTo>
                    <a:pt x="1507248" y="280926"/>
                  </a:lnTo>
                  <a:lnTo>
                    <a:pt x="1504619" y="275731"/>
                  </a:lnTo>
                  <a:close/>
                </a:path>
                <a:path w="1512570" h="324484">
                  <a:moveTo>
                    <a:pt x="1066736" y="135625"/>
                  </a:moveTo>
                  <a:lnTo>
                    <a:pt x="1047076" y="149976"/>
                  </a:lnTo>
                  <a:lnTo>
                    <a:pt x="1051050" y="155092"/>
                  </a:lnTo>
                  <a:lnTo>
                    <a:pt x="1055309" y="159977"/>
                  </a:lnTo>
                  <a:lnTo>
                    <a:pt x="1059849" y="164624"/>
                  </a:lnTo>
                  <a:lnTo>
                    <a:pt x="1064666" y="169026"/>
                  </a:lnTo>
                  <a:lnTo>
                    <a:pt x="1058846" y="173877"/>
                  </a:lnTo>
                  <a:lnTo>
                    <a:pt x="1052806" y="178691"/>
                  </a:lnTo>
                  <a:lnTo>
                    <a:pt x="1046558" y="183456"/>
                  </a:lnTo>
                  <a:lnTo>
                    <a:pt x="1040117" y="188165"/>
                  </a:lnTo>
                  <a:lnTo>
                    <a:pt x="1054290" y="207951"/>
                  </a:lnTo>
                  <a:lnTo>
                    <a:pt x="1062995" y="201548"/>
                  </a:lnTo>
                  <a:lnTo>
                    <a:pt x="1071373" y="195039"/>
                  </a:lnTo>
                  <a:lnTo>
                    <a:pt x="1079391" y="188449"/>
                  </a:lnTo>
                  <a:lnTo>
                    <a:pt x="1087018" y="181802"/>
                  </a:lnTo>
                  <a:lnTo>
                    <a:pt x="1082471" y="176722"/>
                  </a:lnTo>
                  <a:lnTo>
                    <a:pt x="1092987" y="159691"/>
                  </a:lnTo>
                  <a:lnTo>
                    <a:pt x="1085435" y="154527"/>
                  </a:lnTo>
                  <a:lnTo>
                    <a:pt x="1078528" y="148782"/>
                  </a:lnTo>
                  <a:lnTo>
                    <a:pt x="1072288" y="142475"/>
                  </a:lnTo>
                  <a:lnTo>
                    <a:pt x="1066736" y="135625"/>
                  </a:lnTo>
                  <a:close/>
                </a:path>
                <a:path w="1512570" h="324484">
                  <a:moveTo>
                    <a:pt x="1126883" y="173674"/>
                  </a:moveTo>
                  <a:lnTo>
                    <a:pt x="1120914" y="197271"/>
                  </a:lnTo>
                  <a:lnTo>
                    <a:pt x="1123048" y="197817"/>
                  </a:lnTo>
                  <a:lnTo>
                    <a:pt x="1125245" y="198325"/>
                  </a:lnTo>
                  <a:lnTo>
                    <a:pt x="1162558" y="204192"/>
                  </a:lnTo>
                  <a:lnTo>
                    <a:pt x="1165199" y="179999"/>
                  </a:lnTo>
                  <a:lnTo>
                    <a:pt x="1157860" y="179123"/>
                  </a:lnTo>
                  <a:lnTo>
                    <a:pt x="1150588" y="178119"/>
                  </a:lnTo>
                  <a:lnTo>
                    <a:pt x="1143411" y="176991"/>
                  </a:lnTo>
                  <a:lnTo>
                    <a:pt x="1133068" y="175135"/>
                  </a:lnTo>
                  <a:lnTo>
                    <a:pt x="1129944" y="174449"/>
                  </a:lnTo>
                  <a:lnTo>
                    <a:pt x="1126883" y="173674"/>
                  </a:lnTo>
                  <a:close/>
                </a:path>
                <a:path w="1512570" h="324484">
                  <a:moveTo>
                    <a:pt x="1204683" y="182602"/>
                  </a:moveTo>
                  <a:lnTo>
                    <a:pt x="1204010" y="206935"/>
                  </a:lnTo>
                  <a:lnTo>
                    <a:pt x="1213568" y="207126"/>
                  </a:lnTo>
                  <a:lnTo>
                    <a:pt x="1223500" y="207182"/>
                  </a:lnTo>
                  <a:lnTo>
                    <a:pt x="1233987" y="207102"/>
                  </a:lnTo>
                  <a:lnTo>
                    <a:pt x="1245209" y="206885"/>
                  </a:lnTo>
                  <a:lnTo>
                    <a:pt x="1244619" y="182839"/>
                  </a:lnTo>
                  <a:lnTo>
                    <a:pt x="1223538" y="182839"/>
                  </a:lnTo>
                  <a:lnTo>
                    <a:pt x="1213921" y="182785"/>
                  </a:lnTo>
                  <a:lnTo>
                    <a:pt x="1204683" y="182602"/>
                  </a:lnTo>
                  <a:close/>
                </a:path>
                <a:path w="1512570" h="324484">
                  <a:moveTo>
                    <a:pt x="1244612" y="182551"/>
                  </a:moveTo>
                  <a:lnTo>
                    <a:pt x="1233710" y="182761"/>
                  </a:lnTo>
                  <a:lnTo>
                    <a:pt x="1223538" y="182839"/>
                  </a:lnTo>
                  <a:lnTo>
                    <a:pt x="1244619" y="182839"/>
                  </a:lnTo>
                  <a:lnTo>
                    <a:pt x="1244612" y="182551"/>
                  </a:lnTo>
                  <a:close/>
                </a:path>
                <a:path w="1512570" h="324484">
                  <a:moveTo>
                    <a:pt x="1449527" y="209399"/>
                  </a:moveTo>
                  <a:lnTo>
                    <a:pt x="1435696" y="229427"/>
                  </a:lnTo>
                  <a:lnTo>
                    <a:pt x="1442924" y="234828"/>
                  </a:lnTo>
                  <a:lnTo>
                    <a:pt x="1449781" y="240811"/>
                  </a:lnTo>
                  <a:lnTo>
                    <a:pt x="1456313" y="247421"/>
                  </a:lnTo>
                  <a:lnTo>
                    <a:pt x="1462570" y="254700"/>
                  </a:lnTo>
                  <a:lnTo>
                    <a:pt x="1481543" y="239447"/>
                  </a:lnTo>
                  <a:lnTo>
                    <a:pt x="1474162" y="230884"/>
                  </a:lnTo>
                  <a:lnTo>
                    <a:pt x="1466345" y="223004"/>
                  </a:lnTo>
                  <a:lnTo>
                    <a:pt x="1458123" y="215834"/>
                  </a:lnTo>
                  <a:lnTo>
                    <a:pt x="1449527" y="209399"/>
                  </a:lnTo>
                  <a:close/>
                </a:path>
                <a:path w="1512570" h="324484">
                  <a:moveTo>
                    <a:pt x="1325968" y="180075"/>
                  </a:moveTo>
                  <a:lnTo>
                    <a:pt x="1315606" y="180190"/>
                  </a:lnTo>
                  <a:lnTo>
                    <a:pt x="1305255" y="180432"/>
                  </a:lnTo>
                  <a:lnTo>
                    <a:pt x="1284998" y="181142"/>
                  </a:lnTo>
                  <a:lnTo>
                    <a:pt x="1285925" y="205462"/>
                  </a:lnTo>
                  <a:lnTo>
                    <a:pt x="1305831" y="204764"/>
                  </a:lnTo>
                  <a:lnTo>
                    <a:pt x="1315963" y="204523"/>
                  </a:lnTo>
                  <a:lnTo>
                    <a:pt x="1326070" y="204408"/>
                  </a:lnTo>
                  <a:lnTo>
                    <a:pt x="1325968" y="180075"/>
                  </a:lnTo>
                  <a:close/>
                </a:path>
                <a:path w="1512570" h="324484">
                  <a:moveTo>
                    <a:pt x="1367764" y="181828"/>
                  </a:moveTo>
                  <a:lnTo>
                    <a:pt x="1365288" y="206046"/>
                  </a:lnTo>
                  <a:lnTo>
                    <a:pt x="1375489" y="207308"/>
                  </a:lnTo>
                  <a:lnTo>
                    <a:pt x="1385063" y="208947"/>
                  </a:lnTo>
                  <a:lnTo>
                    <a:pt x="1394068" y="210974"/>
                  </a:lnTo>
                  <a:lnTo>
                    <a:pt x="1402562" y="213400"/>
                  </a:lnTo>
                  <a:lnTo>
                    <a:pt x="1409928" y="190210"/>
                  </a:lnTo>
                  <a:lnTo>
                    <a:pt x="1400234" y="187428"/>
                  </a:lnTo>
                  <a:lnTo>
                    <a:pt x="1390022" y="185114"/>
                  </a:lnTo>
                  <a:lnTo>
                    <a:pt x="1379222" y="183252"/>
                  </a:lnTo>
                  <a:lnTo>
                    <a:pt x="1367764" y="181828"/>
                  </a:lnTo>
                  <a:close/>
                </a:path>
                <a:path w="1512570" h="324484">
                  <a:moveTo>
                    <a:pt x="1117600" y="104434"/>
                  </a:moveTo>
                  <a:lnTo>
                    <a:pt x="1113774" y="112113"/>
                  </a:lnTo>
                  <a:lnTo>
                    <a:pt x="1109148" y="119929"/>
                  </a:lnTo>
                  <a:lnTo>
                    <a:pt x="1103741" y="127853"/>
                  </a:lnTo>
                  <a:lnTo>
                    <a:pt x="1097572" y="135854"/>
                  </a:lnTo>
                  <a:lnTo>
                    <a:pt x="1116444" y="151233"/>
                  </a:lnTo>
                  <a:lnTo>
                    <a:pt x="1123570" y="141968"/>
                  </a:lnTo>
                  <a:lnTo>
                    <a:pt x="1129850" y="132728"/>
                  </a:lnTo>
                  <a:lnTo>
                    <a:pt x="1135266" y="123542"/>
                  </a:lnTo>
                  <a:lnTo>
                    <a:pt x="1139799" y="114441"/>
                  </a:lnTo>
                  <a:lnTo>
                    <a:pt x="1117600" y="104434"/>
                  </a:lnTo>
                  <a:close/>
                </a:path>
                <a:path w="1512570" h="324484">
                  <a:moveTo>
                    <a:pt x="1025918" y="64238"/>
                  </a:moveTo>
                  <a:lnTo>
                    <a:pt x="1024915" y="75397"/>
                  </a:lnTo>
                  <a:lnTo>
                    <a:pt x="1024966" y="86692"/>
                  </a:lnTo>
                  <a:lnTo>
                    <a:pt x="1026065" y="97967"/>
                  </a:lnTo>
                  <a:lnTo>
                    <a:pt x="1028204" y="109069"/>
                  </a:lnTo>
                  <a:lnTo>
                    <a:pt x="1051864" y="103342"/>
                  </a:lnTo>
                  <a:lnTo>
                    <a:pt x="1050148" y="94480"/>
                  </a:lnTo>
                  <a:lnTo>
                    <a:pt x="1049267" y="85485"/>
                  </a:lnTo>
                  <a:lnTo>
                    <a:pt x="1049322" y="75397"/>
                  </a:lnTo>
                  <a:lnTo>
                    <a:pt x="1050023" y="67591"/>
                  </a:lnTo>
                  <a:lnTo>
                    <a:pt x="1025918" y="64238"/>
                  </a:lnTo>
                  <a:close/>
                </a:path>
                <a:path w="1512570" h="324484">
                  <a:moveTo>
                    <a:pt x="1129728" y="25694"/>
                  </a:moveTo>
                  <a:lnTo>
                    <a:pt x="1111529" y="41848"/>
                  </a:lnTo>
                  <a:lnTo>
                    <a:pt x="1113256" y="43855"/>
                  </a:lnTo>
                  <a:lnTo>
                    <a:pt x="1117784" y="50104"/>
                  </a:lnTo>
                  <a:lnTo>
                    <a:pt x="1121189" y="56737"/>
                  </a:lnTo>
                  <a:lnTo>
                    <a:pt x="1123463" y="63730"/>
                  </a:lnTo>
                  <a:lnTo>
                    <a:pt x="1124597" y="71058"/>
                  </a:lnTo>
                  <a:lnTo>
                    <a:pt x="1148880" y="69242"/>
                  </a:lnTo>
                  <a:lnTo>
                    <a:pt x="1131912" y="28221"/>
                  </a:lnTo>
                  <a:lnTo>
                    <a:pt x="1131189" y="27357"/>
                  </a:lnTo>
                  <a:lnTo>
                    <a:pt x="1129728" y="25694"/>
                  </a:lnTo>
                  <a:close/>
                </a:path>
                <a:path w="1512570" h="324484">
                  <a:moveTo>
                    <a:pt x="1076169" y="0"/>
                  </a:moveTo>
                  <a:lnTo>
                    <a:pt x="1063820" y="3547"/>
                  </a:lnTo>
                  <a:lnTo>
                    <a:pt x="1052488" y="10649"/>
                  </a:lnTo>
                  <a:lnTo>
                    <a:pt x="1042581" y="21122"/>
                  </a:lnTo>
                  <a:lnTo>
                    <a:pt x="1062062" y="35714"/>
                  </a:lnTo>
                  <a:lnTo>
                    <a:pt x="1066134" y="31059"/>
                  </a:lnTo>
                  <a:lnTo>
                    <a:pt x="1071364" y="26991"/>
                  </a:lnTo>
                  <a:lnTo>
                    <a:pt x="1077734" y="24411"/>
                  </a:lnTo>
                  <a:lnTo>
                    <a:pt x="1085227" y="24221"/>
                  </a:lnTo>
                  <a:lnTo>
                    <a:pt x="1089126" y="192"/>
                  </a:lnTo>
                  <a:lnTo>
                    <a:pt x="1076169" y="0"/>
                  </a:lnTo>
                  <a:close/>
                </a:path>
              </a:pathLst>
            </a:custGeom>
            <a:solidFill>
              <a:srgbClr val="E8BF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/>
            <p:cNvSpPr/>
            <p:nvPr/>
          </p:nvSpPr>
          <p:spPr>
            <a:xfrm>
              <a:off x="6563995" y="4728336"/>
              <a:ext cx="3641090" cy="1457325"/>
            </a:xfrm>
            <a:custGeom>
              <a:avLst/>
              <a:gdLst/>
              <a:ahLst/>
              <a:cxnLst/>
              <a:rect l="l" t="t" r="r" b="b"/>
              <a:pathLst>
                <a:path w="3641090" h="1457325">
                  <a:moveTo>
                    <a:pt x="3014853" y="1435595"/>
                  </a:moveTo>
                  <a:lnTo>
                    <a:pt x="3008744" y="1429473"/>
                  </a:lnTo>
                  <a:lnTo>
                    <a:pt x="6121" y="1429473"/>
                  </a:lnTo>
                  <a:lnTo>
                    <a:pt x="0" y="1435595"/>
                  </a:lnTo>
                  <a:lnTo>
                    <a:pt x="0" y="1450670"/>
                  </a:lnTo>
                  <a:lnTo>
                    <a:pt x="6121" y="1456778"/>
                  </a:lnTo>
                  <a:lnTo>
                    <a:pt x="3001200" y="1456778"/>
                  </a:lnTo>
                  <a:lnTo>
                    <a:pt x="3008744" y="1456778"/>
                  </a:lnTo>
                  <a:lnTo>
                    <a:pt x="3014853" y="1450670"/>
                  </a:lnTo>
                  <a:lnTo>
                    <a:pt x="3014853" y="1435595"/>
                  </a:lnTo>
                  <a:close/>
                </a:path>
                <a:path w="3641090" h="1457325">
                  <a:moveTo>
                    <a:pt x="3626853" y="1084592"/>
                  </a:moveTo>
                  <a:lnTo>
                    <a:pt x="3620744" y="1078471"/>
                  </a:lnTo>
                  <a:lnTo>
                    <a:pt x="6121" y="1078471"/>
                  </a:lnTo>
                  <a:lnTo>
                    <a:pt x="0" y="1084592"/>
                  </a:lnTo>
                  <a:lnTo>
                    <a:pt x="0" y="1099667"/>
                  </a:lnTo>
                  <a:lnTo>
                    <a:pt x="6121" y="1105776"/>
                  </a:lnTo>
                  <a:lnTo>
                    <a:pt x="3613200" y="1105776"/>
                  </a:lnTo>
                  <a:lnTo>
                    <a:pt x="3620744" y="1105776"/>
                  </a:lnTo>
                  <a:lnTo>
                    <a:pt x="3626853" y="1099667"/>
                  </a:lnTo>
                  <a:lnTo>
                    <a:pt x="3626853" y="1084592"/>
                  </a:lnTo>
                  <a:close/>
                </a:path>
                <a:path w="3641090" h="1457325">
                  <a:moveTo>
                    <a:pt x="3626853" y="731786"/>
                  </a:moveTo>
                  <a:lnTo>
                    <a:pt x="3620744" y="725665"/>
                  </a:lnTo>
                  <a:lnTo>
                    <a:pt x="6121" y="725665"/>
                  </a:lnTo>
                  <a:lnTo>
                    <a:pt x="0" y="731786"/>
                  </a:lnTo>
                  <a:lnTo>
                    <a:pt x="0" y="746861"/>
                  </a:lnTo>
                  <a:lnTo>
                    <a:pt x="6121" y="752970"/>
                  </a:lnTo>
                  <a:lnTo>
                    <a:pt x="3613200" y="752970"/>
                  </a:lnTo>
                  <a:lnTo>
                    <a:pt x="3620744" y="752970"/>
                  </a:lnTo>
                  <a:lnTo>
                    <a:pt x="3626853" y="746861"/>
                  </a:lnTo>
                  <a:lnTo>
                    <a:pt x="3626853" y="731786"/>
                  </a:lnTo>
                  <a:close/>
                </a:path>
                <a:path w="3641090" h="1457325">
                  <a:moveTo>
                    <a:pt x="3626853" y="360807"/>
                  </a:moveTo>
                  <a:lnTo>
                    <a:pt x="3620744" y="354685"/>
                  </a:lnTo>
                  <a:lnTo>
                    <a:pt x="6121" y="354685"/>
                  </a:lnTo>
                  <a:lnTo>
                    <a:pt x="0" y="360807"/>
                  </a:lnTo>
                  <a:lnTo>
                    <a:pt x="0" y="375881"/>
                  </a:lnTo>
                  <a:lnTo>
                    <a:pt x="6121" y="381990"/>
                  </a:lnTo>
                  <a:lnTo>
                    <a:pt x="3613200" y="381990"/>
                  </a:lnTo>
                  <a:lnTo>
                    <a:pt x="3620744" y="381990"/>
                  </a:lnTo>
                  <a:lnTo>
                    <a:pt x="3626853" y="375881"/>
                  </a:lnTo>
                  <a:lnTo>
                    <a:pt x="3626853" y="360807"/>
                  </a:lnTo>
                  <a:close/>
                </a:path>
                <a:path w="3641090" h="1457325">
                  <a:moveTo>
                    <a:pt x="3640505" y="6121"/>
                  </a:moveTo>
                  <a:lnTo>
                    <a:pt x="3634397" y="0"/>
                  </a:lnTo>
                  <a:lnTo>
                    <a:pt x="288861" y="0"/>
                  </a:lnTo>
                  <a:lnTo>
                    <a:pt x="282752" y="6121"/>
                  </a:lnTo>
                  <a:lnTo>
                    <a:pt x="282752" y="21196"/>
                  </a:lnTo>
                  <a:lnTo>
                    <a:pt x="288861" y="27305"/>
                  </a:lnTo>
                  <a:lnTo>
                    <a:pt x="3626853" y="27305"/>
                  </a:lnTo>
                  <a:lnTo>
                    <a:pt x="3634397" y="27305"/>
                  </a:lnTo>
                  <a:lnTo>
                    <a:pt x="3640505" y="21196"/>
                  </a:lnTo>
                  <a:lnTo>
                    <a:pt x="3640505" y="6121"/>
                  </a:lnTo>
                  <a:close/>
                </a:path>
              </a:pathLst>
            </a:custGeom>
            <a:solidFill>
              <a:srgbClr val="AFB9C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5" name="object 85"/>
          <p:cNvSpPr txBox="1"/>
          <p:nvPr/>
        </p:nvSpPr>
        <p:spPr>
          <a:xfrm>
            <a:off x="670490" y="950839"/>
            <a:ext cx="4279265" cy="1168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-635">
              <a:lnSpc>
                <a:spcPct val="136400"/>
              </a:lnSpc>
              <a:spcBef>
                <a:spcPts val="100"/>
              </a:spcBef>
            </a:pP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當觸法少年進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警察局之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後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許多基本權利似乎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受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挑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戰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忽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略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隱私權與人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格尊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嚴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少年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進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行公開責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備與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訓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示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⋯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⋯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人權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不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應因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法少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身分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而受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減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損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協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助司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法少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年重新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融入社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無論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在什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麼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階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任何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機關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系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統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社區鄰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里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對少年來說都是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重要的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支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持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量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88</a:t>
            </a:r>
            <a:endParaRPr sz="100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0517107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89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80D2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455723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" name="object 37"/>
          <p:cNvSpPr txBox="1"/>
          <p:nvPr/>
        </p:nvSpPr>
        <p:spPr>
          <a:xfrm>
            <a:off x="9556536" y="402192"/>
            <a:ext cx="104076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44C8F4"/>
                </a:solidFill>
                <a:latin typeface="Microsoft YaHei"/>
                <a:cs typeface="Microsoft YaHei"/>
              </a:rPr>
              <a:t>傾聽我的聲音</a:t>
            </a:r>
            <a:endParaRPr sz="1300">
              <a:latin typeface="Microsoft YaHei"/>
              <a:cs typeface="Microsoft YaHei"/>
            </a:endParaRPr>
          </a:p>
        </p:txBody>
      </p:sp>
      <p:grpSp>
        <p:nvGrpSpPr>
          <p:cNvPr id="38" name="object 38"/>
          <p:cNvGrpSpPr/>
          <p:nvPr/>
        </p:nvGrpSpPr>
        <p:grpSpPr>
          <a:xfrm>
            <a:off x="5774472" y="720001"/>
            <a:ext cx="5009515" cy="6697980"/>
            <a:chOff x="5774472" y="720001"/>
            <a:chExt cx="5009515" cy="6697980"/>
          </a:xfrm>
        </p:grpSpPr>
        <p:sp>
          <p:nvSpPr>
            <p:cNvPr id="39" name="object 39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7353388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9721964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91770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10268368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10467136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3" name="object 6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936805" y="3724147"/>
              <a:ext cx="4439716" cy="3170453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10094430" y="6782637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0" name="object 70"/>
          <p:cNvSpPr txBox="1"/>
          <p:nvPr/>
        </p:nvSpPr>
        <p:spPr>
          <a:xfrm>
            <a:off x="6070323" y="950839"/>
            <a:ext cx="4311650" cy="2540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36195" indent="-635">
              <a:lnSpc>
                <a:spcPct val="136300"/>
              </a:lnSpc>
              <a:spcBef>
                <a:spcPts val="100"/>
              </a:spcBef>
            </a:pP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彈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奏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希望成果發表當天能讓大家眼睛為之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亮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這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天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小傑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和烏克麗麗社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們約好一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起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練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果發表的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合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奏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可是想來想去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道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能去什麼地方練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295275">
              <a:lnSpc>
                <a:spcPct val="100000"/>
              </a:lnSpc>
              <a:spcBef>
                <a:spcPts val="480"/>
              </a:spcBef>
            </a:pP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有什麼地方不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錢又能讓我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安心練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啊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？」</a:t>
            </a:r>
            <a:endParaRPr sz="1100">
              <a:latin typeface="SimSun"/>
              <a:cs typeface="SimSun"/>
            </a:endParaRPr>
          </a:p>
          <a:p>
            <a:pPr marL="295275">
              <a:lnSpc>
                <a:spcPct val="100000"/>
              </a:lnSpc>
              <a:spcBef>
                <a:spcPts val="480"/>
              </a:spcBef>
            </a:pP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我只知道學校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安親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班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⋯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⋯」</a:t>
            </a:r>
            <a:endParaRPr sz="1100">
              <a:latin typeface="SimSun"/>
              <a:cs typeface="SimSun"/>
            </a:endParaRPr>
          </a:p>
          <a:p>
            <a:pPr marL="295275">
              <a:lnSpc>
                <a:spcPct val="100000"/>
              </a:lnSpc>
              <a:spcBef>
                <a:spcPts val="480"/>
              </a:spcBef>
            </a:pP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速食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店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百貨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公司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美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食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街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？」</a:t>
            </a:r>
            <a:endParaRPr sz="1100">
              <a:latin typeface="SimSun"/>
              <a:cs typeface="SimSun"/>
            </a:endParaRPr>
          </a:p>
          <a:p>
            <a:pPr marL="300990" marR="5080" indent="-5715">
              <a:lnSpc>
                <a:spcPts val="1860"/>
              </a:lnSpc>
              <a:spcBef>
                <a:spcPts val="90"/>
              </a:spcBef>
            </a:pP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我想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可以去親子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館</a:t>
            </a:r>
            <a:r>
              <a:rPr dirty="0" sz="1100" spc="-14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小時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候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媽媽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常帶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我去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那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裡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玩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。」 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可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惜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親子館才發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這裡只提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供</a:t>
            </a:r>
            <a:r>
              <a:rPr dirty="0" baseline="2525" sz="1650" spc="-40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110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歲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baseline="2525" sz="1650" spc="-39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6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歲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孩子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家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長</a:t>
            </a:r>
            <a:endParaRPr baseline="2525" sz="165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270"/>
              </a:spcBef>
            </a:pP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使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12700" marR="40640" indent="281940">
              <a:lnSpc>
                <a:spcPct val="136400"/>
              </a:lnSpc>
            </a:pP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那我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可以去里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民中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阿嬤常去那裡上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課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應該也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能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借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吧</a:t>
            </a:r>
            <a:r>
              <a:rPr dirty="0" sz="1100" spc="-150">
                <a:solidFill>
                  <a:srgbClr val="231F20"/>
                </a:solidFill>
                <a:latin typeface="SimSun"/>
                <a:cs typeface="SimSun"/>
              </a:rPr>
              <a:t>！」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90</a:t>
            </a:r>
            <a:endParaRPr sz="10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0517107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91</a:t>
            </a:r>
            <a:endParaRPr sz="10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63680" y="1004636"/>
            <a:ext cx="4286885" cy="2156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0320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44C8F4"/>
                </a:solidFill>
                <a:latin typeface="MS UI Gothic"/>
                <a:cs typeface="MS UI Gothic"/>
              </a:rPr>
              <a:t>案例故事</a:t>
            </a:r>
            <a:endParaRPr sz="1500">
              <a:latin typeface="MS UI Gothic"/>
              <a:cs typeface="MS UI Gothic"/>
            </a:endParaRPr>
          </a:p>
          <a:p>
            <a:pPr marL="12700">
              <a:lnSpc>
                <a:spcPct val="100000"/>
              </a:lnSpc>
              <a:spcBef>
                <a:spcPts val="1040"/>
              </a:spcBef>
            </a:pPr>
            <a:r>
              <a:rPr dirty="0" sz="1200" spc="620">
                <a:solidFill>
                  <a:srgbClr val="44C8F4"/>
                </a:solidFill>
                <a:latin typeface="MS UI Gothic"/>
                <a:cs typeface="MS UI Gothic"/>
              </a:rPr>
              <a:t>《</a:t>
            </a:r>
            <a:r>
              <a:rPr dirty="0" sz="1200" spc="20">
                <a:solidFill>
                  <a:srgbClr val="44C8F4"/>
                </a:solidFill>
                <a:latin typeface="MS UI Gothic"/>
                <a:cs typeface="MS UI Gothic"/>
              </a:rPr>
              <a:t>班</a:t>
            </a:r>
            <a:r>
              <a:rPr dirty="0" sz="1200" spc="15">
                <a:solidFill>
                  <a:srgbClr val="44C8F4"/>
                </a:solidFill>
                <a:latin typeface="MS UI Gothic"/>
                <a:cs typeface="MS UI Gothic"/>
              </a:rPr>
              <a:t>聯</a:t>
            </a:r>
            <a:r>
              <a:rPr dirty="0" sz="1200" spc="260">
                <a:solidFill>
                  <a:srgbClr val="44C8F4"/>
                </a:solidFill>
                <a:latin typeface="MS UI Gothic"/>
                <a:cs typeface="MS UI Gothic"/>
              </a:rPr>
              <a:t>會篇</a:t>
            </a:r>
            <a:r>
              <a:rPr dirty="0" sz="1200" spc="140">
                <a:solidFill>
                  <a:srgbClr val="44C8F4"/>
                </a:solidFill>
                <a:latin typeface="MS UI Gothic"/>
                <a:cs typeface="MS UI Gothic"/>
              </a:rPr>
              <a:t>》</a:t>
            </a:r>
            <a:endParaRPr sz="1200">
              <a:latin typeface="MS UI Gothic"/>
              <a:cs typeface="MS UI Gothic"/>
            </a:endParaRPr>
          </a:p>
          <a:p>
            <a:pPr marL="307340">
              <a:lnSpc>
                <a:spcPct val="100000"/>
              </a:lnSpc>
              <a:spcBef>
                <a:spcPts val="375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就讀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高中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班聯會會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長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這學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班聯會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在同學的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endParaRPr sz="1100">
              <a:latin typeface="SimSun"/>
              <a:cs typeface="SimSun"/>
            </a:endParaRPr>
          </a:p>
          <a:p>
            <a:pPr algn="just" marL="18415" marR="5080" indent="635">
              <a:lnSpc>
                <a:spcPct val="135500"/>
              </a:lnSpc>
              <a:spcBef>
                <a:spcPts val="65"/>
              </a:spcBef>
            </a:pP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打算討論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學校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強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學參加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9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節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課的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學校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主任知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道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後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找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baseline="2525" sz="1650" spc="-277">
                <a:solidFill>
                  <a:srgbClr val="231F20"/>
                </a:solidFill>
                <a:latin typeface="SimSun"/>
                <a:cs typeface="SimSun"/>
              </a:rPr>
              <a:t>蓁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溝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通</a:t>
            </a:r>
            <a:r>
              <a:rPr dirty="0" baseline="2525" sz="1650" spc="-502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baseline="2525" sz="1650" spc="-43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希望她不要討論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有關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509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sz="110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節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課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問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baseline="2525" sz="1650" spc="-43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還對小蓁</a:t>
            </a:r>
            <a:r>
              <a:rPr dirty="0" baseline="2525" sz="1650" spc="-270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r>
              <a:rPr dirty="0" baseline="2525" sz="1650" spc="-735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都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已經是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高中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怎麼還這麼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懂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課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輔導是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好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可以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趕課程進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度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而且太早下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課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萬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學在外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遊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蕩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闖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禍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怎麼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辦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？」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更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班聯會討論便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服日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校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慶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園遊會就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好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課程安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排的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事情涉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及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教育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你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還小也不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懂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就不要浪費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。」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70641" y="3356854"/>
            <a:ext cx="4278630" cy="71818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algn="just" marL="12700" marR="5080" indent="287655">
              <a:lnSpc>
                <a:spcPct val="136300"/>
              </a:lnSpc>
              <a:spcBef>
                <a:spcPts val="155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小蓁堅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持同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學提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就要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討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最後班聯會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做出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結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論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開學時要 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先發放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9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節課的家長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書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9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節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課不應該上正規課程進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度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課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後輔導課應安排多元課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讓學生有機會學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其他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63680" y="4278238"/>
            <a:ext cx="4286885" cy="2311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9050" marR="5080" indent="287655">
              <a:lnSpc>
                <a:spcPct val="136400"/>
              </a:lnSpc>
              <a:spcBef>
                <a:spcPts val="100"/>
              </a:spcBef>
            </a:pP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小蓁也代表班聯會在校務會議上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提出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告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校長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只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謝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謝同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學的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這件事茲事體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大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請主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任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和老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們帶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回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去好好研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就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這樣結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束了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而班聯會的提案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過了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整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不見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學校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回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結果就這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樣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⋯⋯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400">
              <a:latin typeface="SimSun"/>
              <a:cs typeface="SimSun"/>
            </a:endParaRPr>
          </a:p>
          <a:p>
            <a:pPr marL="19685" marR="9525" indent="287655">
              <a:lnSpc>
                <a:spcPct val="136300"/>
              </a:lnSpc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小蓁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都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很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望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大家從小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大也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慣了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兒少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被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忽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視或否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決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只能強打起精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神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討論接下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來的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校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慶活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>
              <a:lnSpc>
                <a:spcPct val="100000"/>
              </a:lnSpc>
            </a:pPr>
            <a:endParaRPr sz="11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855"/>
              </a:spcBef>
            </a:pPr>
            <a:r>
              <a:rPr dirty="0" sz="1200" spc="615">
                <a:solidFill>
                  <a:srgbClr val="44C8F4"/>
                </a:solidFill>
                <a:latin typeface="MS UI Gothic"/>
                <a:cs typeface="MS UI Gothic"/>
              </a:rPr>
              <a:t>《</a:t>
            </a:r>
            <a:r>
              <a:rPr dirty="0" sz="1200" spc="15">
                <a:solidFill>
                  <a:srgbClr val="44C8F4"/>
                </a:solidFill>
                <a:latin typeface="MS UI Gothic"/>
                <a:cs typeface="MS UI Gothic"/>
              </a:rPr>
              <a:t>公共空間</a:t>
            </a:r>
            <a:r>
              <a:rPr dirty="0" sz="1200" spc="20">
                <a:solidFill>
                  <a:srgbClr val="44C8F4"/>
                </a:solidFill>
                <a:latin typeface="MS UI Gothic"/>
                <a:cs typeface="MS UI Gothic"/>
              </a:rPr>
              <a:t>篇</a:t>
            </a:r>
            <a:r>
              <a:rPr dirty="0" sz="1200" spc="600">
                <a:solidFill>
                  <a:srgbClr val="44C8F4"/>
                </a:solidFill>
                <a:latin typeface="MS UI Gothic"/>
                <a:cs typeface="MS UI Gothic"/>
              </a:rPr>
              <a:t>》</a:t>
            </a:r>
            <a:endParaRPr sz="1200">
              <a:latin typeface="MS UI Gothic"/>
              <a:cs typeface="MS UI Gothic"/>
            </a:endParaRPr>
          </a:p>
          <a:p>
            <a:pPr marL="307340">
              <a:lnSpc>
                <a:spcPct val="100000"/>
              </a:lnSpc>
              <a:spcBef>
                <a:spcPts val="375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小學三年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級的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傑自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從新學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加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烏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克麗麗社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後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就勤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奮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地練習</a:t>
            </a:r>
            <a:endParaRPr sz="1100">
              <a:latin typeface="SimSun"/>
              <a:cs typeface="SimSun"/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80D2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9556536" y="402192"/>
            <a:ext cx="104076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44C8F4"/>
                </a:solidFill>
                <a:latin typeface="SimSun"/>
                <a:cs typeface="SimSun"/>
              </a:rPr>
              <a:t>傾聽我的聲音</a:t>
            </a:r>
            <a:endParaRPr sz="1300">
              <a:latin typeface="SimSun"/>
              <a:cs typeface="SimSu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9" name="object 69"/>
          <p:cNvSpPr txBox="1"/>
          <p:nvPr/>
        </p:nvSpPr>
        <p:spPr>
          <a:xfrm>
            <a:off x="6070217" y="1004636"/>
            <a:ext cx="4279265" cy="12420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44C8F4"/>
                </a:solidFill>
                <a:latin typeface="MS UI Gothic"/>
                <a:cs typeface="MS UI Gothic"/>
              </a:rPr>
              <a:t>議題分析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8290">
              <a:lnSpc>
                <a:spcPct val="136400"/>
              </a:lnSpc>
              <a:spcBef>
                <a:spcPts val="575"/>
              </a:spcBef>
            </a:pP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儘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管兒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已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獲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得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普遍認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可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但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囝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仔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耳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嘴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這種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上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的傳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統權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念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仍然普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遍存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故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事中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大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家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從小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大也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慣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見被忽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或否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決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感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受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生動地帶出兒少 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兒少不僅沒有說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話的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也沒有被聽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見的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92</a:t>
            </a:r>
            <a:endParaRPr sz="10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93</a:t>
            </a:r>
            <a:endParaRPr sz="10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065014" y="2463358"/>
            <a:ext cx="4286885" cy="2297430"/>
          </a:xfrm>
          <a:prstGeom prst="rect">
            <a:avLst/>
          </a:prstGeom>
        </p:spPr>
        <p:txBody>
          <a:bodyPr wrap="square" lIns="0" tIns="66675" rIns="0" bIns="0" rtlCol="0" vert="horz">
            <a:spAutoFit/>
          </a:bodyPr>
          <a:lstStyle/>
          <a:p>
            <a:pPr algn="just" marL="300355">
              <a:lnSpc>
                <a:spcPct val="100000"/>
              </a:lnSpc>
              <a:spcBef>
                <a:spcPts val="525"/>
              </a:spcBef>
            </a:pP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-240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40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條兒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被傾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聽的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-23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又被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稱</a:t>
            </a:r>
            <a:r>
              <a:rPr dirty="0" baseline="2525" sz="1650" spc="-7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表達意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見的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endParaRPr baseline="2525" sz="1650">
              <a:latin typeface="SimSun"/>
              <a:cs typeface="SimSun"/>
            </a:endParaRPr>
          </a:p>
          <a:p>
            <a:pPr algn="just" marL="17780" marR="10795" indent="-5715">
              <a:lnSpc>
                <a:spcPts val="1800"/>
              </a:lnSpc>
              <a:spcBef>
                <a:spcPts val="85"/>
              </a:spcBef>
            </a:pP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表意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155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參與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要求締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國確保每一位有形成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己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意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見能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有權就影響其本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之所有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物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表示其意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對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於兒童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意見則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按照其年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齡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成熟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程度給予適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當的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看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endParaRPr sz="1100">
              <a:latin typeface="SimSun"/>
              <a:cs typeface="SimSun"/>
            </a:endParaRPr>
          </a:p>
          <a:p>
            <a:pPr algn="just" marL="17780" marR="6985">
              <a:lnSpc>
                <a:spcPts val="1739"/>
              </a:lnSpc>
              <a:spcBef>
                <a:spcPts val="100"/>
              </a:spcBef>
            </a:pP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童及少年福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與權益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9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也明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訂</a:t>
            </a:r>
            <a:r>
              <a:rPr dirty="0" baseline="2525" sz="1650" spc="-27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政府及公私立機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構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團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處理兒童及少年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應以兒童及少年之最佳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益為優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先</a:t>
            </a:r>
            <a:endParaRPr sz="1100">
              <a:latin typeface="SimSun"/>
              <a:cs typeface="SimSun"/>
            </a:endParaRPr>
          </a:p>
          <a:p>
            <a:pPr algn="just" marL="17780" marR="5080">
              <a:lnSpc>
                <a:spcPts val="1800"/>
              </a:lnSpc>
            </a:pP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量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並依其心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智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成熟程度權衡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其意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⋯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⋯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雖然學校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形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式上存在 著讓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少可以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表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達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意見的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場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合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例如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班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班聯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生會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甚至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代表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可以參與校務會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但是這些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場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合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安心表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達意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嗎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聲音真的被傾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聽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嗎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070184" y="4970972"/>
            <a:ext cx="4280535" cy="1618615"/>
          </a:xfrm>
          <a:prstGeom prst="rect">
            <a:avLst/>
          </a:prstGeom>
        </p:spPr>
        <p:txBody>
          <a:bodyPr wrap="square" lIns="0" tIns="73660" rIns="0" bIns="0" rtlCol="0" vert="horz">
            <a:spAutoFit/>
          </a:bodyPr>
          <a:lstStyle/>
          <a:p>
            <a:pPr algn="just" marL="295275">
              <a:lnSpc>
                <a:spcPct val="100000"/>
              </a:lnSpc>
              <a:spcBef>
                <a:spcPts val="580"/>
              </a:spcBef>
            </a:pPr>
            <a:r>
              <a:rPr dirty="0" baseline="2525" sz="1650" spc="-104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高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級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等學校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教育法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8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生代表參與各項校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endParaRPr baseline="2525" sz="1650">
              <a:latin typeface="SimSun"/>
              <a:cs typeface="SimSun"/>
            </a:endParaRPr>
          </a:p>
          <a:p>
            <a:pPr algn="just" marL="12700" marR="5080">
              <a:lnSpc>
                <a:spcPct val="135500"/>
              </a:lnSpc>
              <a:spcBef>
                <a:spcPts val="10"/>
              </a:spcBef>
            </a:pP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事項討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論的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機會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9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給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予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成立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生會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他自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治組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織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法源依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據</a:t>
            </a:r>
            <a:r>
              <a:rPr dirty="0" sz="1100" spc="-23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然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而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若無良好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配套以及校方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和老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真心理解兒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被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傾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聽的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歡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迎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支持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生成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立自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治組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織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參與校務討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論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立意良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善的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法規也可能會流於形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-19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故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2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主任說要找小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蓁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溝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通</a:t>
            </a:r>
            <a:r>
              <a:rPr dirty="0" sz="1100" spc="-245">
                <a:solidFill>
                  <a:srgbClr val="231F20"/>
                </a:solidFill>
                <a:latin typeface="SimSun"/>
                <a:cs typeface="SimSun"/>
              </a:rPr>
              <a:t>」， </a:t>
            </a:r>
            <a:r>
              <a:rPr dirty="0" sz="1100" spc="-54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但其實只是想要干涉甚至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阻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止班聯會所欲討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論的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項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學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僅能討論活動辦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關於教學事務學生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懂也不該討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論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小蓁雖參與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70881" y="950966"/>
            <a:ext cx="4279900" cy="939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287020">
              <a:lnSpc>
                <a:spcPct val="136300"/>
              </a:lnSpc>
              <a:spcBef>
                <a:spcPts val="100"/>
              </a:spcBef>
            </a:pP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只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中心才知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道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來使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場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地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必須預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得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支付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使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費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294640">
              <a:lnSpc>
                <a:spcPct val="100000"/>
              </a:lnSpc>
              <a:spcBef>
                <a:spcPts val="480"/>
              </a:spcBef>
            </a:pP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唉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為什麼都沒有符合我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需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要的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活動場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地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⋯⋯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endParaRPr sz="1100">
              <a:latin typeface="SimSun"/>
              <a:cs typeface="SimSun"/>
            </a:endParaRPr>
          </a:p>
          <a:p>
            <a:pPr marL="294640">
              <a:lnSpc>
                <a:spcPct val="100000"/>
              </a:lnSpc>
              <a:spcBef>
                <a:spcPts val="480"/>
              </a:spcBef>
            </a:pP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算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我看還是去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公園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好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。」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69075" y="2093838"/>
            <a:ext cx="4276725" cy="711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9560">
              <a:lnSpc>
                <a:spcPct val="136300"/>
              </a:lnSpc>
              <a:spcBef>
                <a:spcPts val="100"/>
              </a:spcBef>
            </a:pP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園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發現人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好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多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且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已經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找不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可以坐下來練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的地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方 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好不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容易看到涼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亭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下棋泡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茶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阿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伯也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已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經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占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滿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涼亭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大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家只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好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悻悻然地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離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開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⋯⋯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69985" y="3008238"/>
            <a:ext cx="4278630" cy="711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8290">
              <a:lnSpc>
                <a:spcPct val="136300"/>
              </a:lnSpc>
              <a:spcBef>
                <a:spcPts val="100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覺得很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納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悶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公共設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施這麼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多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什麼適合小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學生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活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動空間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這麼難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找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呢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大人對於小學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生的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生活想像是不是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就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只在學校而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已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呢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為什麼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問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需要什麼樣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活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動空間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呢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670760" y="3976435"/>
            <a:ext cx="4314825" cy="14706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44C8F4"/>
                </a:solidFill>
                <a:latin typeface="MS UI Gothic"/>
                <a:cs typeface="MS UI Gothic"/>
              </a:rPr>
              <a:t>議題討論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7655">
              <a:lnSpc>
                <a:spcPct val="136400"/>
              </a:lnSpc>
              <a:spcBef>
                <a:spcPts val="575"/>
              </a:spcBef>
            </a:pP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在小蓁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故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課業輔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-1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服儀規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1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校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慶活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都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學生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為什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麼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成年人認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為學生只要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討論服儀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和活動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就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好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校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長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是否在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沒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聽同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學意見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前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就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已先入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為主的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認定學生不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懂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沒有能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參與討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論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？ </a:t>
            </a:r>
            <a:r>
              <a:rPr dirty="0" sz="1100" spc="-54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為什麼學生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提出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與成年人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觀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點的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想法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就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是不懂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是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否因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為年齡而被忽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略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670652" y="5649838"/>
            <a:ext cx="4279265" cy="711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7655">
              <a:lnSpc>
                <a:spcPct val="136300"/>
              </a:lnSpc>
              <a:spcBef>
                <a:spcPts val="100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從小傑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故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也可以看見兒少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需求及意見在公共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間規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劃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上常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常被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忽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略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究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竟是兒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此表達意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未獲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得適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當的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資訊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引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導來協助他們發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聲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呢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endParaRPr sz="1100">
              <a:latin typeface="SimSun"/>
              <a:cs typeface="SimSun"/>
            </a:endParaRP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80D2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9556536" y="402192"/>
            <a:ext cx="104076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44C8F4"/>
                </a:solidFill>
                <a:latin typeface="SimSun"/>
                <a:cs typeface="SimSun"/>
              </a:rPr>
              <a:t>傾聽我的聲音</a:t>
            </a:r>
            <a:endParaRPr sz="1300">
              <a:latin typeface="SimSun"/>
              <a:cs typeface="SimSu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684000" y="6305868"/>
              <a:ext cx="914400" cy="0"/>
            </a:xfrm>
            <a:custGeom>
              <a:avLst/>
              <a:gdLst/>
              <a:ahLst/>
              <a:cxnLst/>
              <a:rect l="l" t="t" r="r" b="b"/>
              <a:pathLst>
                <a:path w="914400" h="0">
                  <a:moveTo>
                    <a:pt x="0" y="0"/>
                  </a:moveTo>
                  <a:lnTo>
                    <a:pt x="914400" y="0"/>
                  </a:lnTo>
                </a:path>
              </a:pathLst>
            </a:custGeom>
            <a:ln w="1270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0" name="object 70"/>
          <p:cNvSpPr txBox="1"/>
          <p:nvPr/>
        </p:nvSpPr>
        <p:spPr>
          <a:xfrm>
            <a:off x="6070186" y="964809"/>
            <a:ext cx="4315460" cy="3440429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algn="just" marL="12700" marR="5080">
              <a:lnSpc>
                <a:spcPct val="136100"/>
              </a:lnSpc>
              <a:spcBef>
                <a:spcPts val="45"/>
              </a:spcBef>
            </a:pP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其意見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可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更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容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易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受到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輕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忽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9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兒少意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達並沒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有年齡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限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也不能以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定兒少意見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重要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而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是應權衡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年齡及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度</a:t>
            </a:r>
            <a:r>
              <a:rPr dirty="0" sz="1100" spc="-17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為確保兒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被傾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聽的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獲得實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-54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兒童權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委員會也於</a:t>
            </a:r>
            <a:r>
              <a:rPr dirty="0" baseline="2525" sz="1650" spc="247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2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號一般性意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見中提出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落實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該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項權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利的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步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驟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包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括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：（</a:t>
            </a:r>
            <a:r>
              <a:rPr dirty="0" sz="1100" spc="-13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準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備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階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兒少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暸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解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己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有權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對影響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其本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切 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事項發表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並獲得充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足的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資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訊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做好準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備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；（</a:t>
            </a:r>
            <a:r>
              <a:rPr dirty="0" sz="1100" spc="-13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聽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取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階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： </a:t>
            </a:r>
            <a:r>
              <a:rPr dirty="0" baseline="2525" sz="1650" spc="-81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兒少應當在支持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鼓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勵的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環境下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使其發表意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見的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這樣兒少才 能確定負責聽取意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見的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年人願意傾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聽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且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真考慮他所傳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達的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訊 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息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；（</a:t>
            </a:r>
            <a:r>
              <a:rPr dirty="0" sz="1100" spc="-135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評估兒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階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果兒少能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夠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智和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獨立地形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己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那麼決策者在解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決問題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必須將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兒少的意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見作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項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要 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參考論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點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來考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慮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；（</a:t>
            </a:r>
            <a:r>
              <a:rPr dirty="0" sz="1100" spc="-135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回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應兒少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意見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階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少有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要求對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其意見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予以適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當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因此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決策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必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須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訴兒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少結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果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且向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說明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意見是如何考慮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；（</a:t>
            </a:r>
            <a:r>
              <a:rPr dirty="0" sz="1100" spc="-135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申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訴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補救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償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階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當兒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發表意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要求對其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意見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予以適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當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待的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被忽視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受到侵害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-54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法律應為兒少提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供申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訴程序和補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救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94</a:t>
            </a:r>
            <a:endParaRPr sz="10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95</a:t>
            </a:r>
            <a:endParaRPr sz="10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070249" y="4608438"/>
            <a:ext cx="4315460" cy="2082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8290">
              <a:lnSpc>
                <a:spcPct val="136400"/>
              </a:lnSpc>
              <a:spcBef>
                <a:spcPts val="100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邁向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階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不代表他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是權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利的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主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也 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代表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無法進行利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益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之考量或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判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斷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尤其兒少的能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逐漸發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展 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會隨其經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歷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解的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深化而更成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熟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故成年人應以交流與建議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取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代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令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不應低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估兒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少並且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剝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奪其對於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身有關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判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斷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我們 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必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須思考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如果兒少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從未有機會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益思考及發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表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意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並且透過錯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誤中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兒少不可能跨越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一個時間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線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就瞬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主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成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熟</a:t>
            </a:r>
            <a:r>
              <a:rPr dirty="0" sz="1100" spc="-2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為能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己選擇負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責的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28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被傾聽權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發展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與落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實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除了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要更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多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令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與政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策的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推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更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需要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整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社會給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予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容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錯的空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-54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而不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睜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大眼睛挑兒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錯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誤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69977" y="950839"/>
            <a:ext cx="4281805" cy="2082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635">
              <a:lnSpc>
                <a:spcPct val="136400"/>
              </a:lnSpc>
              <a:spcBef>
                <a:spcPts val="100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校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務會議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分享班聯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會的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提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但參與會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師長敷衍結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與兒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談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不僅在會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議中未回應同學的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提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一個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過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去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也未做任何 回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覆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還有校務會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學生代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表的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席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次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不足無法提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會議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間和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課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衝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突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不就提案意見討論反而質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學生的代表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資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訊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透明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不對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⋯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⋯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問題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在多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流於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形式的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無法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實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現兒少意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見被傾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聽的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更可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達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反效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果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使兒少感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挫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折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影響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其表達意見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願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類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似的情況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也在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現實生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活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中發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成年人所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謂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和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兒少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溝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通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其實只是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昧的想要說服兒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並未真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正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去傾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聽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兒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意見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想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44559" y="3236838"/>
            <a:ext cx="4331970" cy="2311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38100" marR="30480" indent="288290">
              <a:lnSpc>
                <a:spcPct val="136400"/>
              </a:lnSpc>
              <a:spcBef>
                <a:spcPts val="100"/>
              </a:spcBef>
            </a:pP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關於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國高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八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節課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輔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教育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部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已訂定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布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高級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等學校課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輔導實施要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點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作為學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辦理學生課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輔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導的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依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據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辦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理原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包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含由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加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未經學生及家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長同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意不得先行收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費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不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得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提前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講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授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課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進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度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辦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數</a:t>
            </a:r>
            <a:r>
              <a:rPr dirty="0" sz="1100" spc="-170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收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費及其支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應符合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關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規定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-17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國民中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小學教學正常化實施要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點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亦規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課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輔導及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寒暑假學藝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活動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參加為原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課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程內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容以複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習為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主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不得教 授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新進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度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並應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事先取得家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長同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為首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要辦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理原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-25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75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baseline="42735" sz="975" spc="-127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小蓁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學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提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訴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求其實亦是要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點中的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重要原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學校並無合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理的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理由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不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納學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們的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而僅僅以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蓁的學生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身分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即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忽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視其意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即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是違反公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被傾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聽的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958658" y="5812347"/>
            <a:ext cx="398716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故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事中高中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生的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見尚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且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得不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難想像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齡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更小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670883" y="6309426"/>
            <a:ext cx="4277995" cy="401320"/>
          </a:xfrm>
          <a:prstGeom prst="rect">
            <a:avLst/>
          </a:prstGeom>
        </p:spPr>
        <p:txBody>
          <a:bodyPr wrap="square" lIns="0" tIns="7620" rIns="0" bIns="0" rtlCol="0" vert="horz">
            <a:spAutoFit/>
          </a:bodyPr>
          <a:lstStyle/>
          <a:p>
            <a:pPr algn="just" marL="173990" marR="5080" indent="-161925">
              <a:lnSpc>
                <a:spcPct val="104200"/>
              </a:lnSpc>
              <a:spcBef>
                <a:spcPts val="60"/>
              </a:spcBef>
            </a:pP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sz="80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172">
                <a:solidFill>
                  <a:srgbClr val="231F20"/>
                </a:solidFill>
                <a:latin typeface="SimSun"/>
                <a:cs typeface="SimSun"/>
              </a:rPr>
              <a:t>教育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部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-47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3472" sz="1200" spc="165">
                <a:solidFill>
                  <a:srgbClr val="231F20"/>
                </a:solidFill>
                <a:latin typeface="SimSun"/>
                <a:cs typeface="SimSun"/>
              </a:rPr>
              <a:t>有關</a:t>
            </a:r>
            <a:r>
              <a:rPr dirty="0" baseline="3472" sz="1200" spc="157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3472" sz="1200" spc="-22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3472" sz="1200" spc="165">
                <a:solidFill>
                  <a:srgbClr val="231F20"/>
                </a:solidFill>
                <a:latin typeface="SimSun"/>
                <a:cs typeface="SimSun"/>
              </a:rPr>
              <a:t>高中的</a:t>
            </a:r>
            <a:r>
              <a:rPr dirty="0" baseline="3472" sz="1200" spc="172">
                <a:solidFill>
                  <a:srgbClr val="231F20"/>
                </a:solidFill>
                <a:latin typeface="SimSun"/>
                <a:cs typeface="SimSun"/>
              </a:rPr>
              <a:t>第八節課後輔導及寒暑假輔</a:t>
            </a:r>
            <a:r>
              <a:rPr dirty="0" baseline="3472" sz="1200" spc="165">
                <a:solidFill>
                  <a:srgbClr val="231F20"/>
                </a:solidFill>
                <a:latin typeface="SimSun"/>
                <a:cs typeface="SimSun"/>
              </a:rPr>
              <a:t>導說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明</a:t>
            </a:r>
            <a:r>
              <a:rPr dirty="0" baseline="3472" sz="1200" spc="-14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3472" sz="1200" spc="-24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6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月</a:t>
            </a:r>
            <a:r>
              <a:rPr dirty="0" baseline="3472" sz="1200" spc="-25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44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baseline="3472" sz="1200" spc="-82">
                <a:solidFill>
                  <a:srgbClr val="231F20"/>
                </a:solidFill>
                <a:latin typeface="SimSun"/>
                <a:cs typeface="SimSun"/>
              </a:rPr>
              <a:t>， 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https://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www.edu.tw/News_Content.aspx</a:t>
            </a:r>
            <a:r>
              <a:rPr dirty="0" baseline="3472" sz="1200" spc="-30">
                <a:solidFill>
                  <a:srgbClr val="231F20"/>
                </a:solidFill>
                <a:latin typeface="Microsoft Yi Baiti"/>
                <a:cs typeface="Microsoft Yi Baiti"/>
                <a:hlinkClick r:id="rId6"/>
              </a:rPr>
              <a:t>?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n=9E7AC85F1954DDA8&amp;s=781E50A3E8 </a:t>
            </a:r>
            <a:r>
              <a:rPr dirty="0" sz="800" spc="-2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C</a:t>
            </a:r>
            <a:r>
              <a:rPr dirty="0" sz="800" spc="45">
                <a:solidFill>
                  <a:srgbClr val="231F20"/>
                </a:solidFill>
                <a:latin typeface="Verdana"/>
                <a:cs typeface="Verdana"/>
              </a:rPr>
              <a:t>D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175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6</a:t>
            </a:r>
            <a:r>
              <a:rPr dirty="0" baseline="3472" sz="1200" spc="-135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最後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瀏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覽</a:t>
            </a:r>
            <a:r>
              <a:rPr dirty="0" baseline="3472" sz="1200" spc="-37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baseline="3472" sz="1200" spc="-142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月</a:t>
            </a:r>
            <a:r>
              <a:rPr dirty="0" baseline="3472" sz="1200" spc="-29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22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baseline="3472" sz="1200" spc="-187">
                <a:solidFill>
                  <a:srgbClr val="231F20"/>
                </a:solidFill>
                <a:latin typeface="SimSun"/>
                <a:cs typeface="SimSun"/>
              </a:rPr>
              <a:t>）。</a:t>
            </a:r>
            <a:endParaRPr baseline="3472" sz="1200">
              <a:latin typeface="SimSun"/>
              <a:cs typeface="SimSun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1016615" cy="7776209"/>
          </a:xfrm>
          <a:custGeom>
            <a:avLst/>
            <a:gdLst/>
            <a:ahLst/>
            <a:cxnLst/>
            <a:rect l="l" t="t" r="r" b="b"/>
            <a:pathLst>
              <a:path w="11016615" h="7776209">
                <a:moveTo>
                  <a:pt x="11016005" y="0"/>
                </a:moveTo>
                <a:lnTo>
                  <a:pt x="0" y="0"/>
                </a:lnTo>
                <a:lnTo>
                  <a:pt x="0" y="7776006"/>
                </a:lnTo>
                <a:lnTo>
                  <a:pt x="11016005" y="7776006"/>
                </a:lnTo>
                <a:lnTo>
                  <a:pt x="11016005" y="0"/>
                </a:lnTo>
                <a:close/>
              </a:path>
            </a:pathLst>
          </a:custGeom>
          <a:solidFill>
            <a:srgbClr val="A7A9A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" name="object 3"/>
          <p:cNvGrpSpPr/>
          <p:nvPr/>
        </p:nvGrpSpPr>
        <p:grpSpPr>
          <a:xfrm>
            <a:off x="-3473" y="197789"/>
            <a:ext cx="11019790" cy="7220584"/>
            <a:chOff x="-3473" y="197789"/>
            <a:chExt cx="11019790" cy="7220584"/>
          </a:xfrm>
        </p:grpSpPr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5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7" name="object 67"/>
          <p:cNvSpPr txBox="1"/>
          <p:nvPr/>
        </p:nvSpPr>
        <p:spPr>
          <a:xfrm>
            <a:off x="2504788" y="1004636"/>
            <a:ext cx="611505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5895CF"/>
                </a:solidFill>
                <a:latin typeface="MS UI Gothic"/>
                <a:cs typeface="MS UI Gothic"/>
              </a:rPr>
              <a:t>主編序</a:t>
            </a:r>
            <a:endParaRPr sz="1500">
              <a:latin typeface="MS UI Gothic"/>
              <a:cs typeface="MS UI Gothic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271189" y="7444653"/>
            <a:ext cx="97155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b="1">
                <a:solidFill>
                  <a:srgbClr val="FFFFFF"/>
                </a:solidFill>
                <a:latin typeface="Arial"/>
                <a:cs typeface="Arial"/>
              </a:rPr>
              <a:t>6</a:t>
            </a:r>
            <a:endParaRPr sz="10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0588288" y="7444653"/>
            <a:ext cx="97155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b="1">
                <a:solidFill>
                  <a:srgbClr val="FFFFFF"/>
                </a:solidFill>
                <a:latin typeface="Arial"/>
                <a:cs typeface="Arial"/>
              </a:rPr>
              <a:t>7</a:t>
            </a:r>
            <a:endParaRPr sz="10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70652" y="1549009"/>
            <a:ext cx="4279900" cy="925830"/>
          </a:xfrm>
          <a:prstGeom prst="rect">
            <a:avLst/>
          </a:prstGeom>
        </p:spPr>
        <p:txBody>
          <a:bodyPr wrap="square" lIns="0" tIns="7620" rIns="0" bIns="0" rtlCol="0" vert="horz">
            <a:spAutoFit/>
          </a:bodyPr>
          <a:lstStyle/>
          <a:p>
            <a:pPr algn="just" marL="12700" marR="5080" indent="287020">
              <a:lnSpc>
                <a:spcPct val="135000"/>
              </a:lnSpc>
              <a:spcBef>
                <a:spcPts val="60"/>
              </a:spcBef>
            </a:pP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版這本彙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編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baseline="2525" sz="1650" spc="-2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正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值</a:t>
            </a:r>
            <a:r>
              <a:rPr dirty="0" baseline="2525" sz="1650" spc="-40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120">
                <a:solidFill>
                  <a:srgbClr val="231F20"/>
                </a:solidFill>
                <a:latin typeface="Verdana"/>
                <a:cs typeface="Verdana"/>
              </a:rPr>
              <a:t>CO</a:t>
            </a:r>
            <a:r>
              <a:rPr dirty="0" sz="1100" spc="-105">
                <a:solidFill>
                  <a:srgbClr val="231F20"/>
                </a:solidFill>
                <a:latin typeface="Verdana"/>
                <a:cs typeface="Verdana"/>
              </a:rPr>
              <a:t>V</a:t>
            </a:r>
            <a:r>
              <a:rPr dirty="0" sz="1100" spc="-70">
                <a:solidFill>
                  <a:srgbClr val="231F20"/>
                </a:solidFill>
                <a:latin typeface="Verdana"/>
                <a:cs typeface="Verdana"/>
              </a:rPr>
              <a:t>I</a:t>
            </a:r>
            <a:r>
              <a:rPr dirty="0" sz="1100" spc="-15">
                <a:solidFill>
                  <a:srgbClr val="231F20"/>
                </a:solidFill>
                <a:latin typeface="Verdana"/>
                <a:cs typeface="Verdana"/>
              </a:rPr>
              <a:t>D</a:t>
            </a:r>
            <a:r>
              <a:rPr dirty="0" sz="1100" spc="-114">
                <a:solidFill>
                  <a:srgbClr val="231F20"/>
                </a:solidFill>
                <a:latin typeface="Verdana"/>
                <a:cs typeface="Verdana"/>
              </a:rPr>
              <a:t>-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110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危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機的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第二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2525" sz="1650" spc="-2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這場世界疫情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不只改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變了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生活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慣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它所帶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來的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礙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威脅到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兒童權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在社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經濟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公共衛生方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面的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平等實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在國際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間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擴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大不平等差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距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也挑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戰了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以為熟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悉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不歧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70661" y="2678038"/>
            <a:ext cx="4280535" cy="1168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7655">
              <a:lnSpc>
                <a:spcPct val="136400"/>
              </a:lnSpc>
              <a:spcBef>
                <a:spcPts val="100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立足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灣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放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眼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天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同第一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童權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約第一次國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家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報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告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審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查時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際專家的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結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論性意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⋯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⋯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提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倡並支持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禁止歧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視弱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勢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少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之意識提升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活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並採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取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必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措施落實各項禁止歧視兒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。」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山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石的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讓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們仍要不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斷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地努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倡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將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不歧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觀念轉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活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度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代的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洪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流中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堅守平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等的初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心與態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度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69848" y="4049638"/>
            <a:ext cx="4315460" cy="1625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8290">
              <a:lnSpc>
                <a:spcPct val="136400"/>
              </a:lnSpc>
              <a:spcBef>
                <a:spcPts val="100"/>
              </a:spcBef>
            </a:pP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兒童權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約四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大原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不歧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似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乎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已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經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化在你我 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思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維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但是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式社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文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化的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脈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絡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有時很隱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蔽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地藏在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們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兒少專業工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作人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員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是捍衛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童人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權重要的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執行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需要時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檢 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己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隱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-27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避免讓直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接</a:t>
            </a:r>
            <a:r>
              <a:rPr dirty="0" sz="1100" spc="-27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間接或微歧視影響專業服務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的判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斷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進而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侵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害兒少權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編撰這本彙編也是期待兒少專業工作人員思考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兒 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不歧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檢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視在專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業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野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之外是否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幽微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視發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尊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重每位兒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少的重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障兒少權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70587" y="5878438"/>
            <a:ext cx="4275455" cy="711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7655">
              <a:lnSpc>
                <a:spcPct val="136300"/>
              </a:lnSpc>
              <a:spcBef>
                <a:spcPts val="100"/>
              </a:spcBef>
            </a:pP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本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彙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編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除介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紹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不歧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增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進概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念理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解與認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知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也邀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請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教 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文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政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律和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族群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等專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家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起撰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寫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實務現場可能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發生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歧視案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涵蓋性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礙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群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齡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身分等議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每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070477" y="1535813"/>
            <a:ext cx="4276725" cy="1397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36400"/>
              </a:lnSpc>
              <a:spcBef>
                <a:spcPts val="100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場域背景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下都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可以運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彙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容從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個案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經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驗出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引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發議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題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討論及分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析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試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暸解哪些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做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加劇不平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給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兒少專業工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作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員帶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來啟示與建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協助專業工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員理解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如何具體回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延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伸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思考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多元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面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彙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編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知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識</a:t>
            </a:r>
            <a:r>
              <a:rPr dirty="0" baseline="2525" sz="1650" spc="-39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5050" sz="1650" spc="-135">
                <a:solidFill>
                  <a:srgbClr val="231F20"/>
                </a:solidFill>
                <a:latin typeface="Times New Roman"/>
                <a:cs typeface="Times New Roman"/>
              </a:rPr>
              <a:t>—</a:t>
            </a:r>
            <a:r>
              <a:rPr dirty="0" baseline="5050" sz="16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度</a:t>
            </a:r>
            <a:r>
              <a:rPr dirty="0" baseline="2525" sz="1650" spc="-39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5050" sz="1650" spc="-135">
                <a:solidFill>
                  <a:srgbClr val="231F20"/>
                </a:solidFill>
                <a:latin typeface="Times New Roman"/>
                <a:cs typeface="Times New Roman"/>
              </a:rPr>
              <a:t>—</a:t>
            </a:r>
            <a:r>
              <a:rPr dirty="0" baseline="5050" sz="16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行為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baseline="2525" sz="1650" spc="-39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K</a:t>
            </a:r>
            <a:r>
              <a:rPr dirty="0" sz="1100" spc="4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100" spc="20">
                <a:solidFill>
                  <a:srgbClr val="231F20"/>
                </a:solidFill>
                <a:latin typeface="Verdana"/>
                <a:cs typeface="Verdana"/>
              </a:rPr>
              <a:t>P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模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baseline="2525" sz="1650" spc="-20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引導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兒少專業工作人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反思及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積極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助兒少重繪一個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更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平等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不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未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來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070295" y="3136039"/>
            <a:ext cx="4280535" cy="1168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8290">
              <a:lnSpc>
                <a:spcPct val="136400"/>
              </a:lnSpc>
              <a:spcBef>
                <a:spcPts val="100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這本彙編仍有許多可以持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續發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的面向及內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容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畢竟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視的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象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隨著社會環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境的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遷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會有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面對新議題就需要新思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維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思檢討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即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再出發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衛兒少的權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保兒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少不被歧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所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傷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害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協助兒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在平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重的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境中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實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現自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己的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潛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永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止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步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070714" y="4507638"/>
            <a:ext cx="4279900" cy="939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7655">
              <a:lnSpc>
                <a:spcPct val="136400"/>
              </a:lnSpc>
              <a:spcBef>
                <a:spcPts val="100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謝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謝台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灣展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翅協會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團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隊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以及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與討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論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撰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寫和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修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改的每一位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夥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伴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投入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無私分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享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豐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這本彙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編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實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sz="1100" spc="-6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啟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示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激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實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踐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謝謝所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有關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童權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夥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伴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也謝謝正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在閱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讀這本彙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編的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您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您一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起努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孩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子的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人權更有實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現的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！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9545530" y="5858083"/>
            <a:ext cx="802640" cy="587375"/>
          </a:xfrm>
          <a:prstGeom prst="rect">
            <a:avLst/>
          </a:prstGeom>
        </p:spPr>
        <p:txBody>
          <a:bodyPr wrap="square" lIns="0" tIns="86995" rIns="0" bIns="0" rtlCol="0" vert="horz">
            <a:spAutoFit/>
          </a:bodyPr>
          <a:lstStyle/>
          <a:p>
            <a:pPr marL="97790">
              <a:lnSpc>
                <a:spcPct val="100000"/>
              </a:lnSpc>
              <a:spcBef>
                <a:spcPts val="685"/>
              </a:spcBef>
            </a:pPr>
            <a:r>
              <a:rPr dirty="0" sz="1800" spc="15" b="1">
                <a:solidFill>
                  <a:srgbClr val="231F20"/>
                </a:solidFill>
                <a:latin typeface="Microsoft YaHei UI"/>
                <a:cs typeface="Microsoft YaHei UI"/>
              </a:rPr>
              <a:t>張</a:t>
            </a:r>
            <a:r>
              <a:rPr dirty="0" sz="1800" spc="10" b="1">
                <a:solidFill>
                  <a:srgbClr val="231F20"/>
                </a:solidFill>
                <a:latin typeface="Microsoft YaHei UI"/>
                <a:cs typeface="Microsoft YaHei UI"/>
              </a:rPr>
              <a:t>淑慧</a:t>
            </a:r>
            <a:endParaRPr sz="1800">
              <a:latin typeface="Microsoft YaHei UI"/>
              <a:cs typeface="Microsoft YaHei UI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</a:pP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1100" spc="-7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年春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endParaRPr baseline="2525" sz="1650">
              <a:latin typeface="SimSun"/>
              <a:cs typeface="SimSu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0402674" y="402192"/>
            <a:ext cx="190500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>
                <a:solidFill>
                  <a:srgbClr val="808285"/>
                </a:solidFill>
                <a:latin typeface="Microsoft YaHei"/>
                <a:cs typeface="Microsoft YaHei"/>
              </a:rPr>
              <a:t>序</a:t>
            </a:r>
            <a:endParaRPr sz="1300">
              <a:latin typeface="Microsoft YaHei"/>
              <a:cs typeface="Microsoft YaHei"/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80D2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0016985" y="6732016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105529" y="6797205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94430" y="6782637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55723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76149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715314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7353388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81396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8341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538252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9320008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519882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721964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91770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0268368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0467136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7" name="object 67"/>
          <p:cNvSpPr txBox="1"/>
          <p:nvPr/>
        </p:nvSpPr>
        <p:spPr>
          <a:xfrm>
            <a:off x="6070645" y="402192"/>
            <a:ext cx="4526915" cy="17170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44C8F4"/>
                </a:solidFill>
                <a:latin typeface="SimSun"/>
                <a:cs typeface="SimSun"/>
              </a:rPr>
              <a:t>傾聽我的聲音</a:t>
            </a:r>
            <a:endParaRPr sz="1300">
              <a:latin typeface="SimSun"/>
              <a:cs typeface="SimSun"/>
            </a:endParaRPr>
          </a:p>
          <a:p>
            <a:pPr>
              <a:lnSpc>
                <a:spcPct val="100000"/>
              </a:lnSpc>
            </a:pPr>
            <a:endParaRPr sz="1300">
              <a:latin typeface="SimSun"/>
              <a:cs typeface="SimSun"/>
            </a:endParaRPr>
          </a:p>
          <a:p>
            <a:pPr algn="just" marL="12700" marR="253365" indent="287655">
              <a:lnSpc>
                <a:spcPct val="135300"/>
              </a:lnSpc>
              <a:spcBef>
                <a:spcPts val="1160"/>
              </a:spcBef>
            </a:pP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近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來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部分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縣市開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始設置提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供</a:t>
            </a:r>
            <a:r>
              <a:rPr dirty="0" baseline="2525" sz="1650" spc="-40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140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1100" spc="-80">
                <a:solidFill>
                  <a:srgbClr val="231F20"/>
                </a:solidFill>
                <a:latin typeface="Verdana"/>
                <a:cs typeface="Verdana"/>
              </a:rPr>
              <a:t>-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6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歲使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親子館以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青少年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館等活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動空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但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仍屬鳳毛鱗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角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較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園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算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是較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為普遍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設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置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只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即使身為公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園的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主要使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者之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兒少卻鮮少有機會參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與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建設過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表達意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各單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位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往往就是依照政府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招標的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序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以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人的角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度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提出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年人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為適合兒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種設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計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044533" y="2322438"/>
            <a:ext cx="4331970" cy="2311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38100" marR="30480" indent="288290">
              <a:lnSpc>
                <a:spcPct val="136400"/>
              </a:lnSpc>
              <a:spcBef>
                <a:spcPts val="100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故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政府應該擬訂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令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確保兒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少參與公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共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機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藉以提供真正符合兒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需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求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安全合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宜的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遊樂設施與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休閒空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。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以挪威為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規劃與建築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baseline="2525" sz="1650" spc="-277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-20">
                <a:solidFill>
                  <a:srgbClr val="231F20"/>
                </a:solidFill>
                <a:latin typeface="Verdana"/>
                <a:cs typeface="Verdana"/>
              </a:rPr>
              <a:t>Planning </a:t>
            </a:r>
            <a:r>
              <a:rPr dirty="0" sz="1100" spc="50">
                <a:solidFill>
                  <a:srgbClr val="231F20"/>
                </a:solidFill>
                <a:latin typeface="Verdana"/>
                <a:cs typeface="Verdana"/>
              </a:rPr>
              <a:t>and </a:t>
            </a:r>
            <a:r>
              <a:rPr dirty="0" sz="1100" spc="-30">
                <a:solidFill>
                  <a:srgbClr val="231F20"/>
                </a:solidFill>
                <a:latin typeface="Verdana"/>
                <a:cs typeface="Verdana"/>
              </a:rPr>
              <a:t>Building </a:t>
            </a:r>
            <a:r>
              <a:rPr dirty="0" sz="1100" spc="10">
                <a:solidFill>
                  <a:srgbClr val="231F20"/>
                </a:solidFill>
                <a:latin typeface="Verdana"/>
                <a:cs typeface="Verdana"/>
              </a:rPr>
              <a:t>Act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） </a:t>
            </a:r>
            <a:r>
              <a:rPr dirty="0" baseline="2525" sz="1650" spc="-80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中即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有提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政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當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局應當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讓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青年參與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方規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過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在其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維護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益</a:t>
            </a:r>
            <a:r>
              <a:rPr dirty="0" sz="1100" spc="-25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75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baseline="42735" sz="975" spc="-127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確保兒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少被傾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聽的權利有效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實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政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府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承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辦單位應試圖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找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適合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年齡兒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表達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與方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如邀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請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兒童畫出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目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共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間應有的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樣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貌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或是在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設置公共設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施前舉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辦公聽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少遊戲工作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坊的形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讓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從中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習如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何行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使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己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何表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達自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身的意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以便親身參與公共設施從無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到有的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過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068586" y="4890835"/>
            <a:ext cx="4278630" cy="18199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44C8F4"/>
                </a:solidFill>
                <a:latin typeface="MS UI Gothic"/>
                <a:cs typeface="MS UI Gothic"/>
              </a:rPr>
              <a:t>建議</a:t>
            </a:r>
            <a:endParaRPr sz="1500">
              <a:latin typeface="MS UI Gothic"/>
              <a:cs typeface="MS UI Gothic"/>
            </a:endParaRPr>
          </a:p>
          <a:p>
            <a:pPr marL="12700">
              <a:lnSpc>
                <a:spcPct val="100000"/>
              </a:lnSpc>
              <a:spcBef>
                <a:spcPts val="1040"/>
              </a:spcBef>
            </a:pPr>
            <a:r>
              <a:rPr dirty="0" sz="1200" spc="210">
                <a:solidFill>
                  <a:srgbClr val="44C8F4"/>
                </a:solidFill>
                <a:latin typeface="MS UI Gothic"/>
                <a:cs typeface="MS UI Gothic"/>
              </a:rPr>
              <a:t>1.</a:t>
            </a:r>
            <a:r>
              <a:rPr dirty="0" sz="1200" spc="-95">
                <a:solidFill>
                  <a:srgbClr val="44C8F4"/>
                </a:solidFill>
                <a:latin typeface="MS UI Gothic"/>
                <a:cs typeface="MS UI Gothic"/>
              </a:rPr>
              <a:t> </a:t>
            </a:r>
            <a:r>
              <a:rPr dirty="0" sz="1200" spc="15">
                <a:solidFill>
                  <a:srgbClr val="44C8F4"/>
                </a:solidFill>
                <a:latin typeface="MS UI Gothic"/>
                <a:cs typeface="MS UI Gothic"/>
              </a:rPr>
              <a:t>教育專業人</a:t>
            </a:r>
            <a:r>
              <a:rPr dirty="0" sz="1200">
                <a:solidFill>
                  <a:srgbClr val="44C8F4"/>
                </a:solidFill>
                <a:latin typeface="MS UI Gothic"/>
                <a:cs typeface="MS UI Gothic"/>
              </a:rPr>
              <a:t>員</a:t>
            </a:r>
            <a:endParaRPr sz="1200">
              <a:latin typeface="MS UI Gothic"/>
              <a:cs typeface="MS UI Gothic"/>
            </a:endParaRPr>
          </a:p>
          <a:p>
            <a:pPr algn="r" marL="500380" marR="6985" indent="-330200">
              <a:lnSpc>
                <a:spcPct val="132200"/>
              </a:lnSpc>
              <a:spcBef>
                <a:spcPts val="5"/>
              </a:spcBef>
            </a:pP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-10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教育專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業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員應鼓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勵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學校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檢視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校內學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會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及其他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治組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織的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架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構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任務是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否明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確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生自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治組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織</a:t>
            </a:r>
            <a:endParaRPr sz="1100">
              <a:latin typeface="SimSun"/>
              <a:cs typeface="SimSun"/>
            </a:endParaRPr>
          </a:p>
          <a:p>
            <a:pPr algn="r" marR="6350">
              <a:lnSpc>
                <a:spcPct val="100000"/>
              </a:lnSpc>
              <a:spcBef>
                <a:spcPts val="480"/>
              </a:spcBef>
            </a:pP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任務及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功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能不能被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局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限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舉辦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活動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而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已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也不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能因學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endParaRPr sz="1100">
              <a:latin typeface="SimSun"/>
              <a:cs typeface="SimSun"/>
            </a:endParaRPr>
          </a:p>
          <a:p>
            <a:pPr marL="15240">
              <a:lnSpc>
                <a:spcPts val="1255"/>
              </a:lnSpc>
              <a:spcBef>
                <a:spcPts val="400"/>
              </a:spcBef>
              <a:tabLst>
                <a:tab pos="929640" algn="l"/>
              </a:tabLst>
            </a:pPr>
            <a:r>
              <a:rPr dirty="0" u="sng" sz="110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	</a:t>
            </a:r>
            <a:endParaRPr sz="1100">
              <a:latin typeface="Times New Roman"/>
              <a:cs typeface="Times New Roman"/>
            </a:endParaRPr>
          </a:p>
          <a:p>
            <a:pPr marL="14604">
              <a:lnSpc>
                <a:spcPts val="894"/>
              </a:lnSpc>
            </a:pP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49</a:t>
            </a:r>
            <a:r>
              <a:rPr dirty="0" sz="80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10">
                <a:solidFill>
                  <a:srgbClr val="231F20"/>
                </a:solidFill>
                <a:latin typeface="Verdana"/>
                <a:cs typeface="Verdana"/>
              </a:rPr>
              <a:t>Gro</a:t>
            </a:r>
            <a:r>
              <a:rPr dirty="0" sz="80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Sandkjaer</a:t>
            </a:r>
            <a:r>
              <a:rPr dirty="0" sz="80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Hanssen,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40">
                <a:solidFill>
                  <a:srgbClr val="231F20"/>
                </a:solidFill>
                <a:latin typeface="Verdana"/>
                <a:cs typeface="Verdana"/>
              </a:rPr>
              <a:t>The</a:t>
            </a:r>
            <a:r>
              <a:rPr dirty="0" sz="80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Social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Sustainable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City:</a:t>
            </a:r>
            <a:r>
              <a:rPr dirty="0" sz="80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40">
                <a:solidFill>
                  <a:srgbClr val="231F20"/>
                </a:solidFill>
                <a:latin typeface="Verdana"/>
                <a:cs typeface="Verdana"/>
              </a:rPr>
              <a:t>The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Social</a:t>
            </a:r>
            <a:r>
              <a:rPr dirty="0" sz="80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Sustainable</a:t>
            </a:r>
            <a:r>
              <a:rPr dirty="0" sz="80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City:</a:t>
            </a:r>
            <a:endParaRPr sz="800">
              <a:latin typeface="Verdana"/>
              <a:cs typeface="Verdana"/>
            </a:endParaRPr>
          </a:p>
          <a:p>
            <a:pPr marL="176530" marR="6985">
              <a:lnSpc>
                <a:spcPct val="104200"/>
              </a:lnSpc>
            </a:pPr>
            <a:r>
              <a:rPr dirty="0" sz="800" spc="15">
                <a:solidFill>
                  <a:srgbClr val="231F20"/>
                </a:solidFill>
                <a:latin typeface="Verdana"/>
                <a:cs typeface="Verdana"/>
              </a:rPr>
              <a:t>How</a:t>
            </a:r>
            <a:r>
              <a:rPr dirty="0" sz="80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10">
                <a:solidFill>
                  <a:srgbClr val="231F20"/>
                </a:solidFill>
                <a:latin typeface="Verdana"/>
                <a:cs typeface="Verdana"/>
              </a:rPr>
              <a:t>to</a:t>
            </a:r>
            <a:r>
              <a:rPr dirty="0" sz="80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Involve</a:t>
            </a:r>
            <a:r>
              <a:rPr dirty="0" sz="80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15">
                <a:solidFill>
                  <a:srgbClr val="231F20"/>
                </a:solidFill>
                <a:latin typeface="Verdana"/>
                <a:cs typeface="Verdana"/>
              </a:rPr>
              <a:t>Children</a:t>
            </a:r>
            <a:r>
              <a:rPr dirty="0" sz="80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in</a:t>
            </a:r>
            <a:r>
              <a:rPr dirty="0" sz="80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5">
                <a:solidFill>
                  <a:srgbClr val="231F20"/>
                </a:solidFill>
                <a:latin typeface="Verdana"/>
                <a:cs typeface="Verdana"/>
              </a:rPr>
              <a:t>Designing</a:t>
            </a:r>
            <a:r>
              <a:rPr dirty="0" sz="80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50">
                <a:solidFill>
                  <a:srgbClr val="231F20"/>
                </a:solidFill>
                <a:latin typeface="Verdana"/>
                <a:cs typeface="Verdana"/>
              </a:rPr>
              <a:t>and</a:t>
            </a:r>
            <a:r>
              <a:rPr dirty="0" sz="80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15">
                <a:solidFill>
                  <a:srgbClr val="231F20"/>
                </a:solidFill>
                <a:latin typeface="Verdana"/>
                <a:cs typeface="Verdana"/>
              </a:rPr>
              <a:t>Planning</a:t>
            </a:r>
            <a:r>
              <a:rPr dirty="0" sz="80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for</a:t>
            </a:r>
            <a:r>
              <a:rPr dirty="0" sz="80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5">
                <a:solidFill>
                  <a:srgbClr val="231F20"/>
                </a:solidFill>
                <a:latin typeface="Verdana"/>
                <a:cs typeface="Verdana"/>
              </a:rPr>
              <a:t>Urban</a:t>
            </a:r>
            <a:r>
              <a:rPr dirty="0" sz="80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10">
                <a:solidFill>
                  <a:srgbClr val="231F20"/>
                </a:solidFill>
                <a:latin typeface="Verdana"/>
                <a:cs typeface="Verdana"/>
              </a:rPr>
              <a:t>Childhoods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baseline="3472" sz="1200" spc="-30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4 </a:t>
            </a:r>
            <a:r>
              <a:rPr dirty="0" sz="800" spc="-2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U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R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B</a:t>
            </a:r>
            <a:r>
              <a:rPr dirty="0" sz="800" spc="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N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P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L</a:t>
            </a:r>
            <a:r>
              <a:rPr dirty="0" sz="800" spc="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N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53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6</a:t>
            </a:r>
            <a:r>
              <a:rPr dirty="0" baseline="3472" sz="1200" spc="-127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baseline="3472" sz="1200" spc="-157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70238" y="4496838"/>
            <a:ext cx="4279900" cy="2311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8290">
              <a:lnSpc>
                <a:spcPct val="136400"/>
              </a:lnSpc>
              <a:spcBef>
                <a:spcPts val="100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小傑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經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驗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讓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許多公共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空間的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常沒有顧及兒少 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求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能因為兒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少還沒有投票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所以他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們的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見無法被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映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在政策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另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也可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能因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為兒少大部分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時間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都在學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校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理所當然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以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短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暫的休閒時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間不需要太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多的空間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被忽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略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加上兒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少發展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與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需求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常常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是家長或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幫忙決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對於兒少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想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像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通常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只著重在課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學習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是過去政府在構思與規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公共建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設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除了 學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校</a:t>
            </a:r>
            <a:r>
              <a:rPr dirty="0" sz="1100" spc="-1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博物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館</a:t>
            </a:r>
            <a:r>
              <a:rPr dirty="0" sz="1100" spc="-1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圖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書館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-1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較少考慮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兒少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除了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-1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還有其他生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活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遊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憩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發展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等需求與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空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使有些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城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劃有兒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休閒活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動的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共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但是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不一定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讓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少普遍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都知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悉且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易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於親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近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所以小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傑的朋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友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才會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我只知道學校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安親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班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⋯⋯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。」</a:t>
            </a:r>
            <a:endParaRPr sz="1100">
              <a:latin typeface="SimSun"/>
              <a:cs typeface="SimSun"/>
            </a:endParaRPr>
          </a:p>
        </p:txBody>
      </p:sp>
      <p:pic>
        <p:nvPicPr>
          <p:cNvPr id="71" name="object 7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86291" y="1060427"/>
            <a:ext cx="4439708" cy="3170463"/>
          </a:xfrm>
          <a:prstGeom prst="rect">
            <a:avLst/>
          </a:prstGeom>
        </p:spPr>
      </p:pic>
      <p:sp>
        <p:nvSpPr>
          <p:cNvPr id="72" name="object 72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96</a:t>
            </a:r>
            <a:endParaRPr sz="10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97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1016615" cy="7776209"/>
            </a:xfrm>
            <a:custGeom>
              <a:avLst/>
              <a:gdLst/>
              <a:ahLst/>
              <a:cxnLst/>
              <a:rect l="l" t="t" r="r" b="b"/>
              <a:pathLst>
                <a:path w="11016615" h="7776209">
                  <a:moveTo>
                    <a:pt x="11016005" y="0"/>
                  </a:moveTo>
                  <a:lnTo>
                    <a:pt x="5508002" y="0"/>
                  </a:lnTo>
                  <a:lnTo>
                    <a:pt x="0" y="0"/>
                  </a:lnTo>
                  <a:lnTo>
                    <a:pt x="0" y="7776007"/>
                  </a:lnTo>
                  <a:lnTo>
                    <a:pt x="5508002" y="7776007"/>
                  </a:lnTo>
                  <a:lnTo>
                    <a:pt x="11016005" y="7776007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80D2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9556536" y="402192"/>
            <a:ext cx="104076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44C8F4"/>
                </a:solidFill>
                <a:latin typeface="SimSun"/>
                <a:cs typeface="SimSun"/>
              </a:rPr>
              <a:t>傾聽我的聲音</a:t>
            </a:r>
            <a:endParaRPr sz="1300">
              <a:latin typeface="SimSun"/>
              <a:cs typeface="SimSu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78004" y="402371"/>
            <a:ext cx="10406380" cy="7016115"/>
            <a:chOff x="378004" y="402371"/>
            <a:chExt cx="10406380" cy="7016115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94381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9" name="object 69"/>
          <p:cNvSpPr txBox="1"/>
          <p:nvPr/>
        </p:nvSpPr>
        <p:spPr>
          <a:xfrm>
            <a:off x="6226969" y="950788"/>
            <a:ext cx="4126229" cy="3911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341630" marR="5715">
              <a:lnSpc>
                <a:spcPct val="136300"/>
              </a:lnSpc>
              <a:spcBef>
                <a:spcPts val="100"/>
              </a:spcBef>
            </a:pP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除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劃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人員可以邀請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不同年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齡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層的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少參與討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論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暸解他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對於公共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休閒空間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需求及想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才更能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夠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落實兒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被傾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聽的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342265" marR="6350" indent="-330200">
              <a:lnSpc>
                <a:spcPct val="135000"/>
              </a:lnSpc>
              <a:spcBef>
                <a:spcPts val="75"/>
              </a:spcBef>
              <a:buSzPct val="90909"/>
              <a:buAutoNum type="arabicPlain" startAt="2"/>
              <a:tabLst>
                <a:tab pos="342900" algn="l"/>
              </a:tabLst>
            </a:pP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在蒐集兒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要特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注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兒少群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需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求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例 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如年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紀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特別小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孩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或是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礙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專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業人員應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準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備符合該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齡或該群體可以理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解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容資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訊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協助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們有足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夠的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訊息進行議題討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論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341630" marR="7620" indent="-329565">
              <a:lnSpc>
                <a:spcPct val="135300"/>
              </a:lnSpc>
              <a:spcBef>
                <a:spcPts val="65"/>
              </a:spcBef>
              <a:buSzPct val="90909"/>
              <a:buAutoNum type="arabicPlain" startAt="2"/>
              <a:tabLst>
                <a:tab pos="342265" algn="l"/>
              </a:tabLst>
            </a:pP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專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業人員應體認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到不是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所有想參與討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論的兒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都需要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熟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悉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人的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議事規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-27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專業人員應該願意學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或找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合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適的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來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和不同年齡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階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段的兒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少對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話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傾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聽兒少的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想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暸解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童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的表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達並不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局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限於文字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語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言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也可以透過繪畫或遊戲來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傳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達他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喜好及想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341630" marR="5080" indent="-329565">
              <a:lnSpc>
                <a:spcPct val="135300"/>
              </a:lnSpc>
              <a:spcBef>
                <a:spcPts val="70"/>
              </a:spcBef>
              <a:buSzPct val="90909"/>
              <a:buAutoNum type="arabicPlain" startAt="2"/>
              <a:tabLst>
                <a:tab pos="342900" algn="l"/>
              </a:tabLst>
            </a:pP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政府邀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請兒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少參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避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免兒少意見的表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達流於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形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或只 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是出席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走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過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場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兒少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意見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獲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得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重視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回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是兒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少被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傾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聽的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利中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的重要要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素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若僅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僅因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兒少年紀小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流於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形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或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走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過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場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可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能帶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來無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感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也讓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兒少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失去再次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表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達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想法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的動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98</a:t>
            </a:r>
            <a:endParaRPr sz="10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99</a:t>
            </a:r>
            <a:endParaRPr sz="10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070602" y="5119435"/>
            <a:ext cx="4277995" cy="1013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44C8F4"/>
                </a:solidFill>
                <a:latin typeface="MS UI Gothic"/>
                <a:cs typeface="MS UI Gothic"/>
              </a:rPr>
              <a:t>延伸思考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7655">
              <a:lnSpc>
                <a:spcPct val="136400"/>
              </a:lnSpc>
              <a:spcBef>
                <a:spcPts val="575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本文著重於兒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少被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傾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聽的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權利之實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說明我國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少被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傾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聽的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權利所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面臨的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而這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困境通常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一個系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統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刻板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象</a:t>
            </a:r>
            <a:r>
              <a:rPr dirty="0" sz="1100" spc="660">
                <a:solidFill>
                  <a:srgbClr val="231F20"/>
                </a:solidFill>
                <a:latin typeface="SimSun"/>
                <a:cs typeface="SimSun"/>
              </a:rPr>
              <a:t>—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兒少不具備參與或表達意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見的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358811" y="6396547"/>
            <a:ext cx="399097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普遍認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年齡通常與能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度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經驗多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寡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成熟度等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相關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826964" y="943929"/>
            <a:ext cx="4126229" cy="4832985"/>
          </a:xfrm>
          <a:prstGeom prst="rect">
            <a:avLst/>
          </a:prstGeom>
        </p:spPr>
        <p:txBody>
          <a:bodyPr wrap="square" lIns="0" tIns="80645" rIns="0" bIns="0" rtlCol="0" vert="horz">
            <a:spAutoFit/>
          </a:bodyPr>
          <a:lstStyle/>
          <a:p>
            <a:pPr marL="342265">
              <a:lnSpc>
                <a:spcPct val="100000"/>
              </a:lnSpc>
              <a:spcBef>
                <a:spcPts val="635"/>
              </a:spcBef>
            </a:pP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齡而有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限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落實任何年齡階段學生都能參與校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園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治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342265" marR="12700" indent="-330200">
              <a:lnSpc>
                <a:spcPct val="135000"/>
              </a:lnSpc>
              <a:spcBef>
                <a:spcPts val="70"/>
              </a:spcBef>
              <a:buSzPct val="90909"/>
              <a:buAutoNum type="arabicPlain" startAt="2"/>
              <a:tabLst>
                <a:tab pos="342900" algn="l"/>
              </a:tabLst>
            </a:pP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學校透過校務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會議等機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讓學生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參與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校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園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治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教育專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業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人員在訂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校務會議組織及運作要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點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應考慮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學生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代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表席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次的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合理性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及學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生代表提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門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檻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若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生代表席次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過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低或提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門檻過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高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皆不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於學生參與校務會議之運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341630" marR="5080" indent="-329565">
              <a:lnSpc>
                <a:spcPct val="135500"/>
              </a:lnSpc>
              <a:spcBef>
                <a:spcPts val="65"/>
              </a:spcBef>
              <a:buSzPct val="90909"/>
              <a:buAutoNum type="arabicPlain" startAt="2"/>
              <a:tabLst>
                <a:tab pos="342900" algn="l"/>
              </a:tabLst>
            </a:pP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校務會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議的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關資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訊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決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策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透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明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清楚且容易取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得</a:t>
            </a:r>
            <a:r>
              <a:rPr dirty="0" baseline="2525" sz="165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會議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議案及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資料提供給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其他成員避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免有時間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差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須給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予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學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生代表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足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夠的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時間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準備及蒐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集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他同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論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哪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個年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齡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層的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生的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提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都應予以重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並且充分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說明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決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策的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形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成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學生的意見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何被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量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確保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學生意見的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表達不會流於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形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340995" marR="7620" indent="-328930">
              <a:lnSpc>
                <a:spcPct val="135300"/>
              </a:lnSpc>
              <a:spcBef>
                <a:spcPts val="70"/>
              </a:spcBef>
              <a:buSzPct val="90909"/>
              <a:buAutoNum type="arabicPlain" startAt="2"/>
              <a:tabLst>
                <a:tab pos="342900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生與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老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師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之間有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著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地位的不平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齡較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低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更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易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受到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影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響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教育專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業人員在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協助學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生自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治事項或提供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指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引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要敏感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察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覺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避免兒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少因為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覺得不安全而不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願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表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達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或是受到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過度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指引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講出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成年人所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但非兒少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本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身想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容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341630" marR="6350" indent="-329565">
              <a:lnSpc>
                <a:spcPct val="135300"/>
              </a:lnSpc>
              <a:spcBef>
                <a:spcPts val="70"/>
              </a:spcBef>
              <a:buSzPct val="90909"/>
              <a:buAutoNum type="arabicPlain" startAt="2"/>
              <a:tabLst>
                <a:tab pos="342900" algn="l"/>
              </a:tabLst>
            </a:pP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教育專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業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人員作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除了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家長以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兒少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處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時間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最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多的專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業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員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劃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相關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師培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職訓練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應該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兒童表意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被傾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聽的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必修課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唯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少被傾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聽的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利有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深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層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認識與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才能扭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轉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囝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仔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有耳無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嘴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根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深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柢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的舊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有觀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念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真正尊重兒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聲音並落實兒童權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70325" y="5979734"/>
            <a:ext cx="4279265" cy="711835"/>
          </a:xfrm>
          <a:prstGeom prst="rect">
            <a:avLst/>
          </a:prstGeom>
        </p:spPr>
        <p:txBody>
          <a:bodyPr wrap="square" lIns="0" tIns="7175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dirty="0" sz="1200" spc="275">
                <a:solidFill>
                  <a:srgbClr val="44C8F4"/>
                </a:solidFill>
                <a:latin typeface="MS UI Gothic"/>
                <a:cs typeface="MS UI Gothic"/>
              </a:rPr>
              <a:t>2</a:t>
            </a:r>
            <a:r>
              <a:rPr dirty="0" sz="1200" spc="175">
                <a:solidFill>
                  <a:srgbClr val="44C8F4"/>
                </a:solidFill>
                <a:latin typeface="MS UI Gothic"/>
                <a:cs typeface="MS UI Gothic"/>
              </a:rPr>
              <a:t>.</a:t>
            </a:r>
            <a:r>
              <a:rPr dirty="0" sz="1200" spc="-50">
                <a:solidFill>
                  <a:srgbClr val="44C8F4"/>
                </a:solidFill>
                <a:latin typeface="MS UI Gothic"/>
                <a:cs typeface="MS UI Gothic"/>
              </a:rPr>
              <a:t> </a:t>
            </a:r>
            <a:r>
              <a:rPr dirty="0" sz="1200" spc="20">
                <a:solidFill>
                  <a:srgbClr val="44C8F4"/>
                </a:solidFill>
                <a:latin typeface="MS UI Gothic"/>
                <a:cs typeface="MS UI Gothic"/>
              </a:rPr>
              <a:t>♛領域</a:t>
            </a:r>
            <a:r>
              <a:rPr dirty="0" sz="1200" spc="15">
                <a:solidFill>
                  <a:srgbClr val="44C8F4"/>
                </a:solidFill>
                <a:latin typeface="MS UI Gothic"/>
                <a:cs typeface="MS UI Gothic"/>
              </a:rPr>
              <a:t>專業人</a:t>
            </a:r>
            <a:r>
              <a:rPr dirty="0" sz="1200">
                <a:solidFill>
                  <a:srgbClr val="44C8F4"/>
                </a:solidFill>
                <a:latin typeface="MS UI Gothic"/>
                <a:cs typeface="MS UI Gothic"/>
              </a:rPr>
              <a:t>員</a:t>
            </a:r>
            <a:endParaRPr sz="1200">
              <a:latin typeface="MS UI Gothic"/>
              <a:cs typeface="MS UI Gothic"/>
            </a:endParaRPr>
          </a:p>
          <a:p>
            <a:pPr marL="498475" marR="5080" indent="-329565">
              <a:lnSpc>
                <a:spcPct val="132200"/>
              </a:lnSpc>
              <a:spcBef>
                <a:spcPts val="5"/>
              </a:spcBef>
            </a:pP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-10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近來越來越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多的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縣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市政府在打造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公園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遊戲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場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辦理所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謂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兒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童參與式設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計</a:t>
            </a:r>
            <a:r>
              <a:rPr dirty="0" sz="1100" spc="-3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讓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戲場有機會以兒童為主體進行規劃設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計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1016615" cy="7776209"/>
          </a:xfrm>
          <a:custGeom>
            <a:avLst/>
            <a:gdLst/>
            <a:ahLst/>
            <a:cxnLst/>
            <a:rect l="l" t="t" r="r" b="b"/>
            <a:pathLst>
              <a:path w="11016615" h="7776209">
                <a:moveTo>
                  <a:pt x="11016005" y="0"/>
                </a:moveTo>
                <a:lnTo>
                  <a:pt x="0" y="0"/>
                </a:lnTo>
                <a:lnTo>
                  <a:pt x="0" y="7776006"/>
                </a:lnTo>
                <a:lnTo>
                  <a:pt x="11016005" y="7776006"/>
                </a:lnTo>
                <a:lnTo>
                  <a:pt x="11016005" y="0"/>
                </a:lnTo>
                <a:close/>
              </a:path>
            </a:pathLst>
          </a:custGeom>
          <a:solidFill>
            <a:srgbClr val="A7A9A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" name="object 3"/>
          <p:cNvGrpSpPr/>
          <p:nvPr/>
        </p:nvGrpSpPr>
        <p:grpSpPr>
          <a:xfrm>
            <a:off x="-3492" y="0"/>
            <a:ext cx="11019790" cy="7776209"/>
            <a:chOff x="-3492" y="0"/>
            <a:chExt cx="11019790" cy="7776209"/>
          </a:xfrm>
        </p:grpSpPr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5508002" y="264083"/>
              <a:ext cx="5507990" cy="7050405"/>
            </a:xfrm>
            <a:custGeom>
              <a:avLst/>
              <a:gdLst/>
              <a:ahLst/>
              <a:cxnLst/>
              <a:rect l="l" t="t" r="r" b="b"/>
              <a:pathLst>
                <a:path w="5507990" h="7050405">
                  <a:moveTo>
                    <a:pt x="5507990" y="7042912"/>
                  </a:moveTo>
                  <a:lnTo>
                    <a:pt x="0" y="7042912"/>
                  </a:lnTo>
                  <a:lnTo>
                    <a:pt x="0" y="7049859"/>
                  </a:lnTo>
                  <a:lnTo>
                    <a:pt x="5507990" y="7049859"/>
                  </a:lnTo>
                  <a:lnTo>
                    <a:pt x="5507990" y="7042912"/>
                  </a:lnTo>
                  <a:close/>
                </a:path>
                <a:path w="5507990" h="7050405">
                  <a:moveTo>
                    <a:pt x="5507990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5507990" y="6946"/>
                  </a:lnTo>
                  <a:lnTo>
                    <a:pt x="5507990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0" y="0"/>
              <a:ext cx="5508625" cy="7776209"/>
            </a:xfrm>
            <a:custGeom>
              <a:avLst/>
              <a:gdLst/>
              <a:ahLst/>
              <a:cxnLst/>
              <a:rect l="l" t="t" r="r" b="b"/>
              <a:pathLst>
                <a:path w="5508625" h="7776209">
                  <a:moveTo>
                    <a:pt x="5508002" y="0"/>
                  </a:moveTo>
                  <a:lnTo>
                    <a:pt x="0" y="0"/>
                  </a:lnTo>
                  <a:lnTo>
                    <a:pt x="0" y="7776006"/>
                  </a:lnTo>
                  <a:lnTo>
                    <a:pt x="5508002" y="7776006"/>
                  </a:lnTo>
                  <a:lnTo>
                    <a:pt x="5508002" y="0"/>
                  </a:lnTo>
                  <a:close/>
                </a:path>
              </a:pathLst>
            </a:custGeom>
            <a:solidFill>
              <a:srgbClr val="80D2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0" y="7287396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8" name="object 1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55723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4" name="object 44"/>
          <p:cNvSpPr txBox="1"/>
          <p:nvPr/>
        </p:nvSpPr>
        <p:spPr>
          <a:xfrm>
            <a:off x="9556536" y="402192"/>
            <a:ext cx="104076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808285"/>
                </a:solidFill>
                <a:latin typeface="Microsoft YaHei"/>
                <a:cs typeface="Microsoft YaHei"/>
              </a:rPr>
              <a:t>兒童權利公約</a:t>
            </a:r>
            <a:endParaRPr sz="1300">
              <a:latin typeface="Microsoft YaHei"/>
              <a:cs typeface="Microsoft YaHei"/>
            </a:endParaRPr>
          </a:p>
        </p:txBody>
      </p:sp>
      <p:grpSp>
        <p:nvGrpSpPr>
          <p:cNvPr id="45" name="object 45"/>
          <p:cNvGrpSpPr/>
          <p:nvPr/>
        </p:nvGrpSpPr>
        <p:grpSpPr>
          <a:xfrm>
            <a:off x="5774472" y="720001"/>
            <a:ext cx="5009515" cy="6697980"/>
            <a:chOff x="5774472" y="720001"/>
            <a:chExt cx="5009515" cy="6697980"/>
          </a:xfrm>
        </p:grpSpPr>
        <p:pic>
          <p:nvPicPr>
            <p:cNvPr id="46" name="object 4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10094430" y="6782637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7353388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/>
            <p:cNvSpPr/>
            <p:nvPr/>
          </p:nvSpPr>
          <p:spPr>
            <a:xfrm>
              <a:off x="9721964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/>
            <p:cNvSpPr/>
            <p:nvPr/>
          </p:nvSpPr>
          <p:spPr>
            <a:xfrm>
              <a:off x="991770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/>
            <p:cNvSpPr/>
            <p:nvPr/>
          </p:nvSpPr>
          <p:spPr>
            <a:xfrm>
              <a:off x="10268368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/>
            <p:cNvSpPr/>
            <p:nvPr/>
          </p:nvSpPr>
          <p:spPr>
            <a:xfrm>
              <a:off x="10467136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6" name="object 76"/>
          <p:cNvSpPr txBox="1"/>
          <p:nvPr/>
        </p:nvSpPr>
        <p:spPr>
          <a:xfrm>
            <a:off x="670657" y="950839"/>
            <a:ext cx="4280535" cy="939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36400"/>
              </a:lnSpc>
              <a:spcBef>
                <a:spcPts val="100"/>
              </a:spcBef>
            </a:pP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聯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為兒少有思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慮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與衝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這些刻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板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象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或不信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任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感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促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使社會不信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任兒少容易有能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思考其最佳利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使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許多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於兒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利的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剝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奪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或限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常常被當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好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或是有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管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教的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必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而被視為理所當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然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670810" y="2093838"/>
            <a:ext cx="4280535" cy="939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7655">
              <a:lnSpc>
                <a:spcPct val="136400"/>
              </a:lnSpc>
              <a:spcBef>
                <a:spcPts val="100"/>
              </a:spcBef>
            </a:pP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這些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護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限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或權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剝奪的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藉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口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真的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合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嗎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是否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能協助兒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少發展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使他可以透過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或準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備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為具有獨立思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考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與自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主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權的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呢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這些重要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覺察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與回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顧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為兒少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工作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我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不能不覺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察的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重大課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6069979" y="3623636"/>
            <a:ext cx="4315460" cy="30708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5895CF"/>
                </a:solidFill>
                <a:latin typeface="MS UI Gothic"/>
                <a:cs typeface="MS UI Gothic"/>
              </a:rPr>
              <a:t>前言</a:t>
            </a:r>
            <a:endParaRPr sz="1500">
              <a:latin typeface="MS UI Gothic"/>
              <a:cs typeface="MS UI Gothic"/>
            </a:endParaRPr>
          </a:p>
          <a:p>
            <a:pPr algn="just" marL="12700" marR="5080" indent="288290">
              <a:lnSpc>
                <a:spcPct val="136400"/>
              </a:lnSpc>
              <a:spcBef>
                <a:spcPts val="575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本公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合國憲章所揭示的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體認人類家庭 所有成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員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尊嚴及其平等與不可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剝奪的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正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義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平的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礎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銘記各國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人民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聯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合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憲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章中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申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本人權與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人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格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嚴及價值之信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念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並決心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更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廣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泛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促進社會進步及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提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升生活水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準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體認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聯合國在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世界人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權宣言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及國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際人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權公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約中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宣布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並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任何人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述宣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言及公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揭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之一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切權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不因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其種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膚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色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語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言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宗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政治或其他主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張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籍或社會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背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景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財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產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生或其他身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地位等而有任何區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回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顧聯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合國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在世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界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權宣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言中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宣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布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權享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照顧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及協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確信家庭為社會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之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本團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是所有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成員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特別是兒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童成長與福祉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之自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然環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故應獲得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必要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之保護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及協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充分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擔負其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於社會上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之責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任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體認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幸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福</a:t>
            </a:r>
            <a:r>
              <a:rPr dirty="0" sz="1100" spc="-25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愛與理解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氣氛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之家庭環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境中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長</a:t>
            </a:r>
            <a:r>
              <a:rPr dirty="0" sz="1100" spc="-2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使其人格充分而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諧地發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</p:txBody>
      </p:sp>
      <p:grpSp>
        <p:nvGrpSpPr>
          <p:cNvPr id="79" name="object 79"/>
          <p:cNvGrpSpPr/>
          <p:nvPr/>
        </p:nvGrpSpPr>
        <p:grpSpPr>
          <a:xfrm>
            <a:off x="5826874" y="1165061"/>
            <a:ext cx="5002530" cy="2624455"/>
            <a:chOff x="5826874" y="1165061"/>
            <a:chExt cx="5002530" cy="2624455"/>
          </a:xfrm>
        </p:grpSpPr>
        <p:pic>
          <p:nvPicPr>
            <p:cNvPr id="80" name="object 8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826874" y="1165061"/>
              <a:ext cx="5002153" cy="2623937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7003491" y="1412697"/>
              <a:ext cx="2691765" cy="1369060"/>
            </a:xfrm>
            <a:custGeom>
              <a:avLst/>
              <a:gdLst/>
              <a:ahLst/>
              <a:cxnLst/>
              <a:rect l="l" t="t" r="r" b="b"/>
              <a:pathLst>
                <a:path w="2691765" h="1369060">
                  <a:moveTo>
                    <a:pt x="2691383" y="0"/>
                  </a:moveTo>
                  <a:lnTo>
                    <a:pt x="0" y="0"/>
                  </a:lnTo>
                  <a:lnTo>
                    <a:pt x="0" y="1368552"/>
                  </a:lnTo>
                  <a:lnTo>
                    <a:pt x="2691383" y="1368552"/>
                  </a:lnTo>
                  <a:lnTo>
                    <a:pt x="2691383" y="0"/>
                  </a:lnTo>
                  <a:close/>
                </a:path>
              </a:pathLst>
            </a:custGeom>
            <a:solidFill>
              <a:srgbClr val="231F20">
                <a:alpha val="50000"/>
              </a:srgbClr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2" name="object 82"/>
          <p:cNvSpPr txBox="1"/>
          <p:nvPr/>
        </p:nvSpPr>
        <p:spPr>
          <a:xfrm>
            <a:off x="7628574" y="1242311"/>
            <a:ext cx="1416050" cy="83946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5350" spc="120">
                <a:solidFill>
                  <a:srgbClr val="FFEF00"/>
                </a:solidFill>
                <a:latin typeface="Microsoft YaHei"/>
                <a:cs typeface="Microsoft YaHei"/>
              </a:rPr>
              <a:t>兒童</a:t>
            </a:r>
            <a:endParaRPr sz="5350">
              <a:latin typeface="Microsoft YaHei"/>
              <a:cs typeface="Microsoft YaHei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271189" y="7444653"/>
            <a:ext cx="23876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100</a:t>
            </a:r>
            <a:endParaRPr sz="100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10445980" y="7444653"/>
            <a:ext cx="23876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101</a:t>
            </a:r>
            <a:endParaRPr sz="100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6933298" y="1984391"/>
            <a:ext cx="2806700" cy="83946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5350" spc="120">
                <a:solidFill>
                  <a:srgbClr val="FFEF00"/>
                </a:solidFill>
                <a:latin typeface="Microsoft YaHei"/>
                <a:cs typeface="Microsoft YaHei"/>
              </a:rPr>
              <a:t>權利公約</a:t>
            </a:r>
            <a:endParaRPr sz="5350">
              <a:latin typeface="Microsoft YaHei"/>
              <a:cs typeface="Microsoft YaHei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6515299" y="1228958"/>
            <a:ext cx="415925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FFFFFF"/>
                </a:solidFill>
                <a:latin typeface="MS UI Gothic"/>
                <a:cs typeface="MS UI Gothic"/>
              </a:rPr>
              <a:t>附錄</a:t>
            </a:r>
            <a:endParaRPr sz="1500">
              <a:latin typeface="MS UI Gothic"/>
              <a:cs typeface="MS UI Gothic"/>
            </a:endParaRP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1016615" cy="7776209"/>
          </a:xfrm>
          <a:custGeom>
            <a:avLst/>
            <a:gdLst/>
            <a:ahLst/>
            <a:cxnLst/>
            <a:rect l="l" t="t" r="r" b="b"/>
            <a:pathLst>
              <a:path w="11016615" h="7776209">
                <a:moveTo>
                  <a:pt x="11016005" y="0"/>
                </a:moveTo>
                <a:lnTo>
                  <a:pt x="0" y="0"/>
                </a:lnTo>
                <a:lnTo>
                  <a:pt x="0" y="7776006"/>
                </a:lnTo>
                <a:lnTo>
                  <a:pt x="11016005" y="7776006"/>
                </a:lnTo>
                <a:lnTo>
                  <a:pt x="11016005" y="0"/>
                </a:lnTo>
                <a:close/>
              </a:path>
            </a:pathLst>
          </a:custGeom>
          <a:solidFill>
            <a:srgbClr val="A7A9A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" name="object 3"/>
          <p:cNvGrpSpPr/>
          <p:nvPr/>
        </p:nvGrpSpPr>
        <p:grpSpPr>
          <a:xfrm>
            <a:off x="-3473" y="197789"/>
            <a:ext cx="11019790" cy="7220584"/>
            <a:chOff x="-3473" y="197789"/>
            <a:chExt cx="11019790" cy="7220584"/>
          </a:xfrm>
        </p:grpSpPr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5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7" name="object 67"/>
          <p:cNvSpPr txBox="1"/>
          <p:nvPr/>
        </p:nvSpPr>
        <p:spPr>
          <a:xfrm>
            <a:off x="665013" y="950839"/>
            <a:ext cx="4320540" cy="3683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7780" marR="37465">
              <a:lnSpc>
                <a:spcPct val="136300"/>
              </a:lnSpc>
              <a:spcBef>
                <a:spcPts val="100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考量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應充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分培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養兒童使其可在社會上獨立生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活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並在聯合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憲章所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揭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櫫理想之精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神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平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尊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嚴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寬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容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平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與團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結之精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神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下獲得養育成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長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銘記一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九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二四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瓦兒童權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宣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言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與聯合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國大會於一九五九年十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月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二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十日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通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過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之兒童權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宣言揭示兒童應獲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得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之必要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經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世界人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權宣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言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公民與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政治權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利國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際公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endParaRPr sz="1100">
              <a:latin typeface="SimSun"/>
              <a:cs typeface="SimSun"/>
            </a:endParaRPr>
          </a:p>
          <a:p>
            <a:pPr algn="just" marL="17780" marR="5080" indent="-5715">
              <a:lnSpc>
                <a:spcPct val="135900"/>
              </a:lnSpc>
              <a:spcBef>
                <a:spcPts val="60"/>
              </a:spcBef>
            </a:pP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8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條及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8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 spc="-254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經濟社會文化權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利國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際公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特別是 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7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110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 spc="-270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以及與兒童福利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各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專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門機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構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及國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際組織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之章程及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有關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文書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確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銘記兒童權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宣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言中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所揭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示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童因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心尚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未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成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熟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因此其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生後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需獲得特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之保護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顧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包括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適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當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之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律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護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回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顧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童保護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童福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和國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際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寄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收養辦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法的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社會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法律原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宣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言</a:t>
            </a:r>
            <a:r>
              <a:rPr dirty="0" sz="1100" spc="-170">
                <a:solidFill>
                  <a:srgbClr val="231F20"/>
                </a:solidFill>
                <a:latin typeface="SimSun"/>
                <a:cs typeface="SimSun"/>
              </a:rPr>
              <a:t>」、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合國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司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法最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低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限度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標準規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-18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北京規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在非常狀態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武裝衝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突中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保護婦女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和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宣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言</a:t>
            </a:r>
            <a:r>
              <a:rPr dirty="0" sz="1100" spc="-30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之規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2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體認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世界各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皆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生活在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極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端困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難情況之兒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對這些兒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需要給予特別之考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量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適度斟酌每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族之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傳統與文化價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值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對兒童之保護及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諧發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重要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體認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際合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作對於改善每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國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家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家兒童生活條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件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茲協議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271189" y="7444653"/>
            <a:ext cx="23876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102</a:t>
            </a:r>
            <a:endParaRPr sz="10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0445921" y="7444653"/>
            <a:ext cx="23876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103</a:t>
            </a:r>
            <a:endParaRPr sz="10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70477" y="4890835"/>
            <a:ext cx="4279265" cy="1255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5895CF"/>
                </a:solidFill>
                <a:latin typeface="MS UI Gothic"/>
                <a:cs typeface="MS UI Gothic"/>
              </a:rPr>
              <a:t>第一部分</a:t>
            </a:r>
            <a:endParaRPr sz="1500">
              <a:latin typeface="MS UI Gothic"/>
              <a:cs typeface="MS UI Gothic"/>
            </a:endParaRPr>
          </a:p>
          <a:p>
            <a:pPr marL="12700">
              <a:lnSpc>
                <a:spcPct val="100000"/>
              </a:lnSpc>
              <a:spcBef>
                <a:spcPts val="1040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6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60">
                <a:solidFill>
                  <a:srgbClr val="5895CF"/>
                </a:solidFill>
                <a:latin typeface="MS UI Gothic"/>
                <a:cs typeface="MS UI Gothic"/>
              </a:rPr>
              <a:t>1</a:t>
            </a:r>
            <a:r>
              <a:rPr dirty="0" sz="1200" spc="-7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  <a:p>
            <a:pPr marL="12700" marR="5080" indent="287655">
              <a:lnSpc>
                <a:spcPts val="1800"/>
              </a:lnSpc>
              <a:spcBef>
                <a:spcPts val="35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本公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目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童係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未滿十八歲之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但其所適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之法律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規定未滿十八歲為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不在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限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325"/>
              </a:spcBef>
            </a:pPr>
            <a:r>
              <a:rPr dirty="0" sz="1200" spc="390">
                <a:solidFill>
                  <a:srgbClr val="5895CF"/>
                </a:solidFill>
                <a:latin typeface="MS UI Gothic"/>
                <a:cs typeface="MS UI Gothic"/>
              </a:rPr>
              <a:t>第2</a:t>
            </a:r>
            <a:r>
              <a:rPr dirty="0" sz="1200" spc="105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850880" y="6121008"/>
            <a:ext cx="4095115" cy="697230"/>
          </a:xfrm>
          <a:prstGeom prst="rect">
            <a:avLst/>
          </a:prstGeom>
        </p:spPr>
        <p:txBody>
          <a:bodyPr wrap="square" lIns="0" tIns="8890" rIns="0" bIns="0" rtlCol="0" vert="horz">
            <a:spAutoFit/>
          </a:bodyPr>
          <a:lstStyle/>
          <a:p>
            <a:pPr algn="just" marL="227965" marR="5080" indent="-215900">
              <a:lnSpc>
                <a:spcPct val="134300"/>
              </a:lnSpc>
              <a:spcBef>
                <a:spcPts val="70"/>
              </a:spcBef>
            </a:pPr>
            <a:r>
              <a:rPr dirty="0" sz="1100" spc="-100">
                <a:solidFill>
                  <a:srgbClr val="231F20"/>
                </a:solidFill>
                <a:latin typeface="Verdana"/>
                <a:cs typeface="Verdana"/>
              </a:rPr>
              <a:t>1.</a:t>
            </a:r>
            <a:r>
              <a:rPr dirty="0" sz="110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國應尊重本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約所揭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櫫之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baseline="2525" sz="1650" spc="-67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確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保其管轄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範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圍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每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一 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兒童均享有此等權</a:t>
            </a:r>
            <a:r>
              <a:rPr dirty="0" sz="1100" spc="-4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4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不因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父母或法定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監護人之種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膚 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色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語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言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宗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政治或其他主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張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籍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族裔或社會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背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250811" y="943751"/>
            <a:ext cx="4100829" cy="946785"/>
          </a:xfrm>
          <a:prstGeom prst="rect">
            <a:avLst/>
          </a:prstGeom>
        </p:spPr>
        <p:txBody>
          <a:bodyPr wrap="square" lIns="0" tIns="80645" rIns="0" bIns="0" rtlCol="0" vert="horz">
            <a:spAutoFit/>
          </a:bodyPr>
          <a:lstStyle/>
          <a:p>
            <a:pPr marL="228600">
              <a:lnSpc>
                <a:spcPct val="100000"/>
              </a:lnSpc>
              <a:spcBef>
                <a:spcPts val="635"/>
              </a:spcBef>
            </a:pP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景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財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產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礙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生或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身分地位之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而有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所歧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7965" marR="5080" indent="-215900">
              <a:lnSpc>
                <a:spcPct val="134300"/>
              </a:lnSpc>
              <a:spcBef>
                <a:spcPts val="80"/>
              </a:spcBef>
            </a:pP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2.</a:t>
            </a:r>
            <a:r>
              <a:rPr dirty="0" sz="110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國應採取所有適當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措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施確保兒童得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護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免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於因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兒童父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母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法定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監護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人或家庭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成員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意見或信念之關係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遭受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切形式之歧視或懲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罰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070477" y="1924370"/>
            <a:ext cx="56134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390">
                <a:solidFill>
                  <a:srgbClr val="5895CF"/>
                </a:solidFill>
                <a:latin typeface="MS UI Gothic"/>
                <a:cs typeface="MS UI Gothic"/>
              </a:rPr>
              <a:t>第3</a:t>
            </a:r>
            <a:r>
              <a:rPr dirty="0" sz="1200" spc="105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250811" y="2107811"/>
            <a:ext cx="4100829" cy="18402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228600" marR="10795" indent="-216535">
              <a:lnSpc>
                <a:spcPct val="132200"/>
              </a:lnSpc>
              <a:spcBef>
                <a:spcPts val="100"/>
              </a:spcBef>
              <a:buFont typeface="Verdana"/>
              <a:buAutoNum type="arabicPeriod"/>
              <a:tabLst>
                <a:tab pos="228600" algn="l"/>
              </a:tabLst>
            </a:pP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所有關係兒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童之事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論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是由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公私社會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福利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構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院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行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政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機關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或立法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機關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均應以兒童最佳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益為優先考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量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8600" marR="6985" indent="-216535">
              <a:lnSpc>
                <a:spcPct val="134300"/>
              </a:lnSpc>
              <a:spcBef>
                <a:spcPts val="8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承諾為確保兒童福祉所必要之保護與照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顧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應考量其父 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母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法定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監護人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其他對其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負有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律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責任者之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權利及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義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並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採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取一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切適當之立法及行政措施達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7965" marR="5080" indent="-215900">
              <a:lnSpc>
                <a:spcPct val="134300"/>
              </a:lnSpc>
              <a:spcBef>
                <a:spcPts val="85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應確保負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責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照顧與保護兒童之機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構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服務與設施符合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主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管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關所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訂之標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準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特別在安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全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健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工作人員數量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資格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及有效監督等方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面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070477" y="3929954"/>
            <a:ext cx="4283075" cy="2317750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dirty="0" sz="1200" spc="390">
                <a:solidFill>
                  <a:srgbClr val="5895CF"/>
                </a:solidFill>
                <a:latin typeface="MS UI Gothic"/>
                <a:cs typeface="MS UI Gothic"/>
              </a:rPr>
              <a:t>第4</a:t>
            </a:r>
            <a:r>
              <a:rPr dirty="0" sz="1200" spc="105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endParaRPr sz="1200">
              <a:latin typeface="MS UI Gothic"/>
              <a:cs typeface="MS UI Gothic"/>
            </a:endParaRPr>
          </a:p>
          <a:p>
            <a:pPr algn="just" marL="12700" marR="8890" indent="287655">
              <a:lnSpc>
                <a:spcPts val="1800"/>
              </a:lnSpc>
              <a:spcBef>
                <a:spcPts val="35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國應採取所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適當之立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政及其他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措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實現本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所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承認之各項權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於經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濟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社會及文化權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方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面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應運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用其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本國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最大可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之資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源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在國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際合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作架構下採取該等措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325"/>
              </a:spcBef>
            </a:pPr>
            <a:r>
              <a:rPr dirty="0" sz="1200" spc="390">
                <a:solidFill>
                  <a:srgbClr val="5895CF"/>
                </a:solidFill>
                <a:latin typeface="MS UI Gothic"/>
                <a:cs typeface="MS UI Gothic"/>
              </a:rPr>
              <a:t>第5</a:t>
            </a:r>
            <a:r>
              <a:rPr dirty="0" sz="1200" spc="105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endParaRPr sz="1200">
              <a:latin typeface="MS UI Gothic"/>
              <a:cs typeface="MS UI Gothic"/>
            </a:endParaRPr>
          </a:p>
          <a:p>
            <a:pPr algn="just" marL="12700" marR="5080" indent="287655">
              <a:lnSpc>
                <a:spcPts val="1800"/>
              </a:lnSpc>
              <a:spcBef>
                <a:spcPts val="35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應尊重兒童之父母或於其他適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情形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依地方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俗所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規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定之大家庭或社區成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員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其法定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監護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人或其他對兒童負有法律責任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以符合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童各發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階段之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的方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提供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適當指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導與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指引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童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行使本公約確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權利之責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任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及義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325"/>
              </a:spcBef>
            </a:pPr>
            <a:r>
              <a:rPr dirty="0" sz="1200" spc="390">
                <a:solidFill>
                  <a:srgbClr val="5895CF"/>
                </a:solidFill>
                <a:latin typeface="MS UI Gothic"/>
                <a:cs typeface="MS UI Gothic"/>
              </a:rPr>
              <a:t>第6</a:t>
            </a:r>
            <a:r>
              <a:rPr dirty="0" sz="1200" spc="105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250811" y="6215572"/>
            <a:ext cx="3060065" cy="482600"/>
          </a:xfrm>
          <a:prstGeom prst="rect">
            <a:avLst/>
          </a:prstGeom>
        </p:spPr>
        <p:txBody>
          <a:bodyPr wrap="square" lIns="0" tIns="73660" rIns="0" bIns="0" rtlCol="0" vert="horz">
            <a:spAutoFit/>
          </a:bodyPr>
          <a:lstStyle/>
          <a:p>
            <a:pPr marL="228600" indent="-216535">
              <a:lnSpc>
                <a:spcPct val="100000"/>
              </a:lnSpc>
              <a:spcBef>
                <a:spcPts val="58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承認兒童有與生俱來之生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命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2525" sz="1650">
              <a:latin typeface="SimSun"/>
              <a:cs typeface="SimSun"/>
            </a:endParaRPr>
          </a:p>
          <a:p>
            <a:pPr marL="228600" indent="-216535">
              <a:lnSpc>
                <a:spcPct val="100000"/>
              </a:lnSpc>
              <a:spcBef>
                <a:spcPts val="48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應盡最大可能確保兒童之生存及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baseline="2525" sz="1650" spc="-15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2525" sz="1650">
              <a:latin typeface="SimSun"/>
              <a:cs typeface="SimSu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9556536" y="402192"/>
            <a:ext cx="104076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808285"/>
                </a:solidFill>
                <a:latin typeface="Microsoft YaHei"/>
                <a:cs typeface="Microsoft YaHei"/>
              </a:rPr>
              <a:t>兒童權利公約</a:t>
            </a:r>
            <a:endParaRPr sz="1300">
              <a:latin typeface="Microsoft YaHei"/>
              <a:cs typeface="Microsoft YaHei"/>
            </a:endParaRP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1016615" cy="7776209"/>
          </a:xfrm>
          <a:custGeom>
            <a:avLst/>
            <a:gdLst/>
            <a:ahLst/>
            <a:cxnLst/>
            <a:rect l="l" t="t" r="r" b="b"/>
            <a:pathLst>
              <a:path w="11016615" h="7776209">
                <a:moveTo>
                  <a:pt x="11016005" y="0"/>
                </a:moveTo>
                <a:lnTo>
                  <a:pt x="0" y="0"/>
                </a:lnTo>
                <a:lnTo>
                  <a:pt x="0" y="7776006"/>
                </a:lnTo>
                <a:lnTo>
                  <a:pt x="11016005" y="7776006"/>
                </a:lnTo>
                <a:lnTo>
                  <a:pt x="11016005" y="0"/>
                </a:lnTo>
                <a:close/>
              </a:path>
            </a:pathLst>
          </a:custGeom>
          <a:solidFill>
            <a:srgbClr val="A7A9A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" name="object 3"/>
          <p:cNvGrpSpPr/>
          <p:nvPr/>
        </p:nvGrpSpPr>
        <p:grpSpPr>
          <a:xfrm>
            <a:off x="-3473" y="197789"/>
            <a:ext cx="11019790" cy="7220584"/>
            <a:chOff x="-3473" y="197789"/>
            <a:chExt cx="11019790" cy="7220584"/>
          </a:xfrm>
        </p:grpSpPr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5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7" name="object 67"/>
          <p:cNvSpPr txBox="1"/>
          <p:nvPr/>
        </p:nvSpPr>
        <p:spPr>
          <a:xfrm>
            <a:off x="670477" y="1009970"/>
            <a:ext cx="56134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390">
                <a:solidFill>
                  <a:srgbClr val="5895CF"/>
                </a:solidFill>
                <a:latin typeface="MS UI Gothic"/>
                <a:cs typeface="MS UI Gothic"/>
              </a:rPr>
              <a:t>第7</a:t>
            </a:r>
            <a:r>
              <a:rPr dirty="0" sz="1200" spc="105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271189" y="7444653"/>
            <a:ext cx="23876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104</a:t>
            </a:r>
            <a:endParaRPr sz="100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0445921" y="7444653"/>
            <a:ext cx="23876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105</a:t>
            </a:r>
            <a:endParaRPr sz="10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850811" y="1193411"/>
            <a:ext cx="4095115" cy="1154430"/>
          </a:xfrm>
          <a:prstGeom prst="rect">
            <a:avLst/>
          </a:prstGeom>
        </p:spPr>
        <p:txBody>
          <a:bodyPr wrap="square" lIns="0" tIns="8890" rIns="0" bIns="0" rtlCol="0" vert="horz">
            <a:spAutoFit/>
          </a:bodyPr>
          <a:lstStyle/>
          <a:p>
            <a:pPr algn="just" marL="227965" marR="5080" indent="-215900">
              <a:lnSpc>
                <a:spcPct val="134300"/>
              </a:lnSpc>
              <a:spcBef>
                <a:spcPts val="70"/>
              </a:spcBef>
              <a:buFont typeface="Verdana"/>
              <a:buAutoNum type="arabicPeriod"/>
              <a:tabLst>
                <a:tab pos="228600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兒童於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生後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應立即被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登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記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生起即應有取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得姓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國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籍之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並於儘可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有知其父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受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父母照顧的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權 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7965" marR="5080" indent="-215900">
              <a:lnSpc>
                <a:spcPct val="132200"/>
              </a:lnSpc>
              <a:spcBef>
                <a:spcPts val="11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應確保依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據本國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法律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其於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相關國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際文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件中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所負之義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務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實踐兒童前項權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尤其若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非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兒童將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國籍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70477" y="2381570"/>
            <a:ext cx="56134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390">
                <a:solidFill>
                  <a:srgbClr val="5895CF"/>
                </a:solidFill>
                <a:latin typeface="MS UI Gothic"/>
                <a:cs typeface="MS UI Gothic"/>
              </a:rPr>
              <a:t>第8</a:t>
            </a:r>
            <a:r>
              <a:rPr dirty="0" sz="1200" spc="105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850811" y="2565011"/>
            <a:ext cx="4100829" cy="9258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28600" marR="10160" indent="-216535">
              <a:lnSpc>
                <a:spcPct val="132200"/>
              </a:lnSpc>
              <a:spcBef>
                <a:spcPts val="10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國承諾尊重兒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維護其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包括法律所承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國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籍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姓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與親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屬關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係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不受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非法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侵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害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227965" marR="5080" indent="-215900">
              <a:lnSpc>
                <a:spcPct val="132200"/>
              </a:lnSpc>
              <a:spcBef>
                <a:spcPts val="11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國於兒童之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不論全部或一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部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遭非法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剝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奪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應給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予適當之協助及保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護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俾能迅速恢復其身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70477" y="3524570"/>
            <a:ext cx="56070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390">
                <a:solidFill>
                  <a:srgbClr val="5895CF"/>
                </a:solidFill>
                <a:latin typeface="MS UI Gothic"/>
                <a:cs typeface="MS UI Gothic"/>
              </a:rPr>
              <a:t>第9</a:t>
            </a:r>
            <a:r>
              <a:rPr dirty="0" sz="1200" spc="105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850728" y="3708011"/>
            <a:ext cx="4106545" cy="2983230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algn="just" marL="227965" marR="15875" indent="-215900">
              <a:lnSpc>
                <a:spcPct val="135300"/>
              </a:lnSpc>
              <a:spcBef>
                <a:spcPts val="55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應確保不違背兒童父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母的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意願而使兒童與父母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離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但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主管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關依據所適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之法律及程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序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經司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法審查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後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判定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童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其父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母分離係屬維護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兒童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最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佳利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益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所必要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不在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限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於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童受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父母虐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疏忽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或因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父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母分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居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而必須決定兒童居所之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特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定情況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前開判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即屬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必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7965" indent="-215900">
              <a:lnSpc>
                <a:spcPct val="100000"/>
              </a:lnSpc>
              <a:spcBef>
                <a:spcPts val="540"/>
              </a:spcBef>
              <a:buFont typeface="Verdana"/>
              <a:buAutoNum type="arabicPeriod"/>
              <a:tabLst>
                <a:tab pos="228600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前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項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序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應給予所有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利害關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係人參與並陳述意見之機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2525" sz="1650">
              <a:latin typeface="SimSun"/>
              <a:cs typeface="SimSun"/>
            </a:endParaRPr>
          </a:p>
          <a:p>
            <a:pPr algn="just" marL="228600" marR="5080" indent="-215900">
              <a:lnSpc>
                <a:spcPct val="134300"/>
              </a:lnSpc>
              <a:spcBef>
                <a:spcPts val="25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尊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重與父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母一方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或雙方分離之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童與父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母固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持 </a:t>
            </a:r>
            <a:r>
              <a:rPr dirty="0" sz="1100" spc="85">
                <a:solidFill>
                  <a:srgbClr val="231F20"/>
                </a:solidFill>
                <a:latin typeface="SimSun"/>
                <a:cs typeface="SimSun"/>
              </a:rPr>
              <a:t>私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人關</a:t>
            </a:r>
            <a:r>
              <a:rPr dirty="0" sz="1100" spc="85">
                <a:solidFill>
                  <a:srgbClr val="231F20"/>
                </a:solidFill>
                <a:latin typeface="SimSun"/>
                <a:cs typeface="SimSun"/>
              </a:rPr>
              <a:t>係及直接聯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繫的</a:t>
            </a:r>
            <a:r>
              <a:rPr dirty="0" sz="1100" spc="8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5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85">
                <a:solidFill>
                  <a:srgbClr val="231F20"/>
                </a:solidFill>
                <a:latin typeface="SimSun"/>
                <a:cs typeface="SimSun"/>
              </a:rPr>
              <a:t>但違反兒童最佳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85">
                <a:solidFill>
                  <a:srgbClr val="231F20"/>
                </a:solidFill>
                <a:latin typeface="SimSun"/>
                <a:cs typeface="SimSun"/>
              </a:rPr>
              <a:t>益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-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85">
                <a:solidFill>
                  <a:srgbClr val="231F20"/>
                </a:solidFill>
                <a:latin typeface="SimSun"/>
                <a:cs typeface="SimSun"/>
              </a:rPr>
              <a:t>不在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限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7965" marR="9525" indent="-215265">
              <a:lnSpc>
                <a:spcPct val="135000"/>
              </a:lnSpc>
              <a:spcBef>
                <a:spcPts val="75"/>
              </a:spcBef>
              <a:buFont typeface="Verdana"/>
              <a:buAutoNum type="arabicPeriod"/>
              <a:tabLst>
                <a:tab pos="228600" algn="l"/>
              </a:tabLst>
            </a:pP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當前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開分離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係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對父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母一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方或雙方或對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童所採取之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行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諸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如拘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留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監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禁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驅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逐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遣送或死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亡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包括該人在該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國拘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禁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任何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原因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死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亡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該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國於受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請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求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應將該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家庭 成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員下落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必要資訊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告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知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父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母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其情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節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告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知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其他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070477" y="950761"/>
            <a:ext cx="4280535" cy="7251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408305" marR="5080">
              <a:lnSpc>
                <a:spcPct val="136400"/>
              </a:lnSpc>
              <a:spcBef>
                <a:spcPts val="100"/>
              </a:spcBef>
            </a:pP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家庭成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員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除非該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等資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訊之提供對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童之福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祉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造成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損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害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締約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國並應確保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關人員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不因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該請求而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蒙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受不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465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6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50">
                <a:solidFill>
                  <a:srgbClr val="5895CF"/>
                </a:solidFill>
                <a:latin typeface="MS UI Gothic"/>
                <a:cs typeface="MS UI Gothic"/>
              </a:rPr>
              <a:t>1</a:t>
            </a:r>
            <a:r>
              <a:rPr dirty="0" sz="1200" spc="260">
                <a:solidFill>
                  <a:srgbClr val="5895CF"/>
                </a:solidFill>
                <a:latin typeface="MS UI Gothic"/>
                <a:cs typeface="MS UI Gothic"/>
              </a:rPr>
              <a:t>0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250811" y="1643626"/>
            <a:ext cx="4103370" cy="230441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just" marL="227965" marR="13335" indent="-215900">
              <a:lnSpc>
                <a:spcPct val="134300"/>
              </a:lnSpc>
              <a:spcBef>
                <a:spcPts val="125"/>
              </a:spcBef>
              <a:buFont typeface="Verdana"/>
              <a:buAutoNum type="arabicPeriod"/>
              <a:tabLst>
                <a:tab pos="228600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兒童或其父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母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團聚而請求進入或離開締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依 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照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8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8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項之義務以積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極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人道與迅速之方式處理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締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國並應確保請求人及其家庭成員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不因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該請求而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蒙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受不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7965" marR="5080" indent="-215900">
              <a:lnSpc>
                <a:spcPct val="135700"/>
              </a:lnSpc>
              <a:spcBef>
                <a:spcPts val="65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與父母分住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家之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除情況特殊者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應有權與其父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母雙方定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保持私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人關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係及直接聯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繫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利前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開目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之達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並依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據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9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8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項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所規定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之義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國應尊重兒童及其父 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母得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離開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包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括自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己國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家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在內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任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何國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家及進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入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己國家的權 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離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開任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何國家的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僅受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限於法律之規定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且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該等規定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係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為保護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家安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全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共秩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序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公共衛生或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道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德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或他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人之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權利 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所必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需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並應與本公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所承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之其他權利不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牴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觸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6070477" y="3981770"/>
            <a:ext cx="62230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6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35">
                <a:solidFill>
                  <a:srgbClr val="5895CF"/>
                </a:solidFill>
                <a:latin typeface="MS UI Gothic"/>
                <a:cs typeface="MS UI Gothic"/>
              </a:rPr>
              <a:t>1</a:t>
            </a:r>
            <a:r>
              <a:rPr dirty="0" sz="1200" spc="260">
                <a:solidFill>
                  <a:srgbClr val="5895CF"/>
                </a:solidFill>
                <a:latin typeface="MS UI Gothic"/>
                <a:cs typeface="MS UI Gothic"/>
              </a:rPr>
              <a:t>1</a:t>
            </a:r>
            <a:r>
              <a:rPr dirty="0" sz="1200" spc="-7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6250811" y="4165210"/>
            <a:ext cx="4094479" cy="9258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28600" marR="5080" indent="-215900">
              <a:lnSpc>
                <a:spcPct val="132200"/>
              </a:lnSpc>
              <a:spcBef>
                <a:spcPts val="10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應採取措施遏止非法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移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送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兒童至國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外或令其無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回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之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227965" marR="5080" indent="-215900">
              <a:lnSpc>
                <a:spcPct val="132200"/>
              </a:lnSpc>
              <a:spcBef>
                <a:spcPts val="11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應致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締結雙邊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或多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邊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協定或加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入現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有協定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以達成前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項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遏止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目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6070477" y="5124770"/>
            <a:ext cx="6273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6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50">
                <a:solidFill>
                  <a:srgbClr val="5895CF"/>
                </a:solidFill>
                <a:latin typeface="MS UI Gothic"/>
                <a:cs typeface="MS UI Gothic"/>
              </a:rPr>
              <a:t>1</a:t>
            </a:r>
            <a:r>
              <a:rPr dirty="0" sz="1200" spc="260">
                <a:solidFill>
                  <a:srgbClr val="5895CF"/>
                </a:solidFill>
                <a:latin typeface="MS UI Gothic"/>
                <a:cs typeface="MS UI Gothic"/>
              </a:rPr>
              <a:t>2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6250811" y="5308208"/>
            <a:ext cx="4099560" cy="1383030"/>
          </a:xfrm>
          <a:prstGeom prst="rect">
            <a:avLst/>
          </a:prstGeom>
        </p:spPr>
        <p:txBody>
          <a:bodyPr wrap="square" lIns="0" tIns="8890" rIns="0" bIns="0" rtlCol="0" vert="horz">
            <a:spAutoFit/>
          </a:bodyPr>
          <a:lstStyle/>
          <a:p>
            <a:pPr algn="just" marL="227965" marR="5715" indent="-215900">
              <a:lnSpc>
                <a:spcPct val="134300"/>
              </a:lnSpc>
              <a:spcBef>
                <a:spcPts val="7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應確保有形成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己意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見能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童有權就影響其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本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身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之所有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物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表示其意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其所表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之意見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依其年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齡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及成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熟度予以權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衡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7965" marR="5080" indent="-215900">
              <a:lnSpc>
                <a:spcPct val="134300"/>
              </a:lnSpc>
              <a:spcBef>
                <a:spcPts val="85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據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應特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給予兒童在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己有影響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之司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法及行政程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序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能夠依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照國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家法律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程序規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其本人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直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接或透過代表或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適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當之組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織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表達意見之機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9556536" y="402192"/>
            <a:ext cx="104076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808285"/>
                </a:solidFill>
                <a:latin typeface="Microsoft YaHei"/>
                <a:cs typeface="Microsoft YaHei"/>
              </a:rPr>
              <a:t>兒童權利公約</a:t>
            </a:r>
            <a:endParaRPr sz="1300">
              <a:latin typeface="Microsoft YaHei"/>
              <a:cs typeface="Microsoft YaHei"/>
            </a:endParaRP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1016615" cy="7776209"/>
          </a:xfrm>
          <a:custGeom>
            <a:avLst/>
            <a:gdLst/>
            <a:ahLst/>
            <a:cxnLst/>
            <a:rect l="l" t="t" r="r" b="b"/>
            <a:pathLst>
              <a:path w="11016615" h="7776209">
                <a:moveTo>
                  <a:pt x="11016005" y="0"/>
                </a:moveTo>
                <a:lnTo>
                  <a:pt x="0" y="0"/>
                </a:lnTo>
                <a:lnTo>
                  <a:pt x="0" y="7776006"/>
                </a:lnTo>
                <a:lnTo>
                  <a:pt x="11016005" y="7776006"/>
                </a:lnTo>
                <a:lnTo>
                  <a:pt x="11016005" y="0"/>
                </a:lnTo>
                <a:close/>
              </a:path>
            </a:pathLst>
          </a:custGeom>
          <a:solidFill>
            <a:srgbClr val="A7A9A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" name="object 3"/>
          <p:cNvGrpSpPr/>
          <p:nvPr/>
        </p:nvGrpSpPr>
        <p:grpSpPr>
          <a:xfrm>
            <a:off x="-3473" y="197789"/>
            <a:ext cx="11019790" cy="7220584"/>
            <a:chOff x="-3473" y="197789"/>
            <a:chExt cx="11019790" cy="7220584"/>
          </a:xfrm>
        </p:grpSpPr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5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7" name="object 67"/>
          <p:cNvSpPr txBox="1"/>
          <p:nvPr/>
        </p:nvSpPr>
        <p:spPr>
          <a:xfrm>
            <a:off x="670477" y="1009970"/>
            <a:ext cx="6273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6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50">
                <a:solidFill>
                  <a:srgbClr val="5895CF"/>
                </a:solidFill>
                <a:latin typeface="MS UI Gothic"/>
                <a:cs typeface="MS UI Gothic"/>
              </a:rPr>
              <a:t>1</a:t>
            </a:r>
            <a:r>
              <a:rPr dirty="0" sz="1200" spc="260">
                <a:solidFill>
                  <a:srgbClr val="5895CF"/>
                </a:solidFill>
                <a:latin typeface="MS UI Gothic"/>
                <a:cs typeface="MS UI Gothic"/>
              </a:rPr>
              <a:t>3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271189" y="7444653"/>
            <a:ext cx="23876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106</a:t>
            </a:r>
            <a:endParaRPr sz="100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10445921" y="7444653"/>
            <a:ext cx="23876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107</a:t>
            </a:r>
            <a:endParaRPr sz="10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850811" y="1193411"/>
            <a:ext cx="4100195" cy="1618615"/>
          </a:xfrm>
          <a:prstGeom prst="rect">
            <a:avLst/>
          </a:prstGeom>
        </p:spPr>
        <p:txBody>
          <a:bodyPr wrap="square" lIns="0" tIns="8890" rIns="0" bIns="0" rtlCol="0" vert="horz">
            <a:spAutoFit/>
          </a:bodyPr>
          <a:lstStyle/>
          <a:p>
            <a:pPr algn="just" marL="227965" marR="5080" indent="-215900">
              <a:lnSpc>
                <a:spcPct val="134300"/>
              </a:lnSpc>
              <a:spcBef>
                <a:spcPts val="70"/>
              </a:spcBef>
              <a:buFont typeface="Verdana"/>
              <a:buAutoNum type="arabicPeriod"/>
              <a:tabLst>
                <a:tab pos="228600" algn="l"/>
              </a:tabLst>
            </a:pP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兒童應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表示意見之權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此項權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應包括以言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詞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書面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刷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藝術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形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式或透過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童所選擇之其他媒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介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受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國境限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地尋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求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接收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傳達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種資訊與思想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7965" marR="8890" indent="-215900">
              <a:lnSpc>
                <a:spcPct val="132200"/>
              </a:lnSpc>
              <a:spcBef>
                <a:spcPts val="11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該項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權利之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使得予以限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惟應以法律規定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且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達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列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目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所必要者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限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endParaRPr sz="1100">
              <a:latin typeface="SimSun"/>
              <a:cs typeface="SimSun"/>
            </a:endParaRPr>
          </a:p>
          <a:p>
            <a:pPr lvl="1" marL="567690" indent="-345440">
              <a:lnSpc>
                <a:spcPct val="100000"/>
              </a:lnSpc>
              <a:spcBef>
                <a:spcPts val="535"/>
              </a:spcBef>
              <a:buSzPct val="90909"/>
              <a:buAutoNum type="alphaLcPeriod"/>
              <a:tabLst>
                <a:tab pos="56832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為尊重他人之權利與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譽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endParaRPr baseline="2525" sz="1650">
              <a:latin typeface="SimSun"/>
              <a:cs typeface="SimSun"/>
            </a:endParaRPr>
          </a:p>
          <a:p>
            <a:pPr lvl="1" marL="567690" indent="-345440">
              <a:lnSpc>
                <a:spcPct val="100000"/>
              </a:lnSpc>
              <a:spcBef>
                <a:spcPts val="480"/>
              </a:spcBef>
              <a:buSzPct val="90909"/>
              <a:buAutoNum type="alphaLcPeriod"/>
              <a:tabLst>
                <a:tab pos="56832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保障國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家安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全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公共秩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序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公共衛生與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道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德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2525" sz="1650">
              <a:latin typeface="SimSun"/>
              <a:cs typeface="SimSu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70477" y="2838770"/>
            <a:ext cx="62801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6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50">
                <a:solidFill>
                  <a:srgbClr val="5895CF"/>
                </a:solidFill>
                <a:latin typeface="MS UI Gothic"/>
                <a:cs typeface="MS UI Gothic"/>
              </a:rPr>
              <a:t>1</a:t>
            </a:r>
            <a:r>
              <a:rPr dirty="0" sz="1200" spc="260">
                <a:solidFill>
                  <a:srgbClr val="5895CF"/>
                </a:solidFill>
                <a:latin typeface="MS UI Gothic"/>
                <a:cs typeface="MS UI Gothic"/>
              </a:rPr>
              <a:t>4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850811" y="3015174"/>
            <a:ext cx="4104004" cy="1618615"/>
          </a:xfrm>
          <a:prstGeom prst="rect">
            <a:avLst/>
          </a:prstGeom>
        </p:spPr>
        <p:txBody>
          <a:bodyPr wrap="square" lIns="0" tIns="73660" rIns="0" bIns="0" rtlCol="0" vert="horz">
            <a:spAutoFit/>
          </a:bodyPr>
          <a:lstStyle/>
          <a:p>
            <a:pPr algn="just" marL="228600" indent="-216535">
              <a:lnSpc>
                <a:spcPct val="100000"/>
              </a:lnSpc>
              <a:spcBef>
                <a:spcPts val="58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應尊重兒童思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想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我意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識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與宗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之權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2525" sz="1650">
              <a:latin typeface="SimSun"/>
              <a:cs typeface="SimSun"/>
            </a:endParaRPr>
          </a:p>
          <a:p>
            <a:pPr algn="just" marL="227965" marR="5080" indent="-215900">
              <a:lnSpc>
                <a:spcPct val="134300"/>
              </a:lnSpc>
              <a:spcBef>
                <a:spcPts val="25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國應尊重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父母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於其他適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情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形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下之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法定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監護人之權利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與義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以符合兒童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各發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展階段能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方式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導兒童行使其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權 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7965" marR="13970" indent="-215900">
              <a:lnSpc>
                <a:spcPct val="134300"/>
              </a:lnSpc>
              <a:spcBef>
                <a:spcPts val="85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表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明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其宗教或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信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仰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僅受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律規定之限制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且該等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規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定係為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護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共安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全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秩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序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衛生或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道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德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他人之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基本權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利 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所必要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70477" y="4667570"/>
            <a:ext cx="6273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6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50">
                <a:solidFill>
                  <a:srgbClr val="5895CF"/>
                </a:solidFill>
                <a:latin typeface="MS UI Gothic"/>
                <a:cs typeface="MS UI Gothic"/>
              </a:rPr>
              <a:t>1</a:t>
            </a:r>
            <a:r>
              <a:rPr dirty="0" sz="1200" spc="260">
                <a:solidFill>
                  <a:srgbClr val="5895CF"/>
                </a:solidFill>
                <a:latin typeface="MS UI Gothic"/>
                <a:cs typeface="MS UI Gothic"/>
              </a:rPr>
              <a:t>5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850811" y="4843972"/>
            <a:ext cx="4095115" cy="932815"/>
          </a:xfrm>
          <a:prstGeom prst="rect">
            <a:avLst/>
          </a:prstGeom>
        </p:spPr>
        <p:txBody>
          <a:bodyPr wrap="square" lIns="0" tIns="73660" rIns="0" bIns="0" rtlCol="0" vert="horz">
            <a:spAutoFit/>
          </a:bodyPr>
          <a:lstStyle/>
          <a:p>
            <a:pPr algn="just" marL="228600" indent="-216535">
              <a:lnSpc>
                <a:spcPct val="100000"/>
              </a:lnSpc>
              <a:spcBef>
                <a:spcPts val="58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國確認兒童享有結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平集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之權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2525" sz="1650">
              <a:latin typeface="SimSun"/>
              <a:cs typeface="SimSun"/>
            </a:endParaRPr>
          </a:p>
          <a:p>
            <a:pPr algn="just" marL="227329" marR="5080" indent="-215265">
              <a:lnSpc>
                <a:spcPct val="134300"/>
              </a:lnSpc>
              <a:spcBef>
                <a:spcPts val="25"/>
              </a:spcBef>
              <a:buFont typeface="Verdana"/>
              <a:buAutoNum type="arabicPeriod"/>
              <a:tabLst>
                <a:tab pos="228600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前項權利之行使不得加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限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惟符合法律規定並在民主社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會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中為保障國家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安全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公共安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全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公共秩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序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公共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衛生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或道德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或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他人之權利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所必要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不在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限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70477" y="5810570"/>
            <a:ext cx="6273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6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50">
                <a:solidFill>
                  <a:srgbClr val="5895CF"/>
                </a:solidFill>
                <a:latin typeface="MS UI Gothic"/>
                <a:cs typeface="MS UI Gothic"/>
              </a:rPr>
              <a:t>1</a:t>
            </a:r>
            <a:r>
              <a:rPr dirty="0" sz="1200" spc="260">
                <a:solidFill>
                  <a:srgbClr val="5895CF"/>
                </a:solidFill>
                <a:latin typeface="MS UI Gothic"/>
                <a:cs typeface="MS UI Gothic"/>
              </a:rPr>
              <a:t>6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850880" y="5994008"/>
            <a:ext cx="4094479" cy="4686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27965" marR="5080" indent="-215900">
              <a:lnSpc>
                <a:spcPct val="132200"/>
              </a:lnSpc>
              <a:spcBef>
                <a:spcPts val="100"/>
              </a:spcBef>
            </a:pP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1.</a:t>
            </a:r>
            <a:r>
              <a:rPr dirty="0" sz="1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隱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私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家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庭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住家或通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訊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不得遭受恣意或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非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法干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預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其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榮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譽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譽亦不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可受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非法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侵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害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850811" y="6505133"/>
            <a:ext cx="2996565" cy="19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100" spc="-11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7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11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兒童對此等干預或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侵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害有依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法受保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障之權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2525" sz="1650">
              <a:latin typeface="SimSun"/>
              <a:cs typeface="SimSu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6070158" y="958154"/>
            <a:ext cx="4281805" cy="3460750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6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50">
                <a:solidFill>
                  <a:srgbClr val="5895CF"/>
                </a:solidFill>
                <a:latin typeface="MS UI Gothic"/>
                <a:cs typeface="MS UI Gothic"/>
              </a:rPr>
              <a:t>1</a:t>
            </a:r>
            <a:r>
              <a:rPr dirty="0" sz="1200" spc="260">
                <a:solidFill>
                  <a:srgbClr val="5895CF"/>
                </a:solidFill>
                <a:latin typeface="MS UI Gothic"/>
                <a:cs typeface="MS UI Gothic"/>
              </a:rPr>
              <a:t>7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  <a:p>
            <a:pPr algn="just" marL="12700" marR="6985" indent="288290">
              <a:lnSpc>
                <a:spcPts val="1800"/>
              </a:lnSpc>
              <a:spcBef>
                <a:spcPts val="35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大眾傳播媒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之重要功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故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確保兒童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可自國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與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際各種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源獲得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料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尤其是為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升兒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童之社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精神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道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德福祉及其身心健康之資訊與資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料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300990">
              <a:lnSpc>
                <a:spcPct val="100000"/>
              </a:lnSpc>
              <a:spcBef>
                <a:spcPts val="340"/>
              </a:spcBef>
            </a:pP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為此締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endParaRPr sz="1100">
              <a:latin typeface="SimSun"/>
              <a:cs typeface="SimSun"/>
            </a:endParaRPr>
          </a:p>
          <a:p>
            <a:pPr marL="498475" marR="11430" indent="-330200">
              <a:lnSpc>
                <a:spcPct val="132200"/>
              </a:lnSpc>
              <a:spcBef>
                <a:spcPts val="110"/>
              </a:spcBef>
              <a:buSzPct val="90909"/>
              <a:buAutoNum type="alphaLcPeriod"/>
              <a:tabLst>
                <a:tab pos="514984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鼓勵大眾傳播媒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依據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9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11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之精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神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傳播在社會與文化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方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面有益於兒童之資訊及資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料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  <a:p>
            <a:pPr marL="499109" marR="10795" indent="-330200">
              <a:lnSpc>
                <a:spcPct val="132200"/>
              </a:lnSpc>
              <a:spcBef>
                <a:spcPts val="110"/>
              </a:spcBef>
              <a:buSzPct val="90909"/>
              <a:buAutoNum type="alphaLcPeriod"/>
              <a:tabLst>
                <a:tab pos="515620" algn="l"/>
              </a:tabLst>
            </a:pP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鼓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勵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源自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文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家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際的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資訊及資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料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等資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訊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之產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製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交流與散播上進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行國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際合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  <a:p>
            <a:pPr marL="509905" indent="-340995">
              <a:lnSpc>
                <a:spcPct val="100000"/>
              </a:lnSpc>
              <a:spcBef>
                <a:spcPts val="535"/>
              </a:spcBef>
              <a:buSzPct val="90909"/>
              <a:buAutoNum type="alphaLcPeriod"/>
              <a:tabLst>
                <a:tab pos="510540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鼓勵兒童讀物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之出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版及散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播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baseline="2525" sz="1650">
              <a:latin typeface="SimSun"/>
              <a:cs typeface="SimSun"/>
            </a:endParaRPr>
          </a:p>
          <a:p>
            <a:pPr marL="498475" marR="10795" indent="-329565">
              <a:lnSpc>
                <a:spcPct val="132200"/>
              </a:lnSpc>
              <a:spcBef>
                <a:spcPts val="55"/>
              </a:spcBef>
              <a:buSzPct val="90909"/>
              <a:buAutoNum type="alphaLcPeriod"/>
              <a:tabLst>
                <a:tab pos="514984" algn="l"/>
              </a:tabLst>
            </a:pP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鼓勵大眾傳播媒體對少數族群或原住民兒童在語言方面之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需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予以特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別關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注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  <a:p>
            <a:pPr marL="499109" marR="5080" indent="-329565">
              <a:lnSpc>
                <a:spcPct val="132200"/>
              </a:lnSpc>
              <a:spcBef>
                <a:spcPts val="110"/>
              </a:spcBef>
              <a:buSzPct val="90909"/>
              <a:buAutoNum type="alphaLcPeriod"/>
              <a:tabLst>
                <a:tab pos="510540" algn="l"/>
              </a:tabLst>
            </a:pP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參考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7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7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條之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鼓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勵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發展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適當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準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以保護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兒童免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於受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有損其福祉之資訊及資料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傷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害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470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6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50">
                <a:solidFill>
                  <a:srgbClr val="5895CF"/>
                </a:solidFill>
                <a:latin typeface="MS UI Gothic"/>
                <a:cs typeface="MS UI Gothic"/>
              </a:rPr>
              <a:t>1</a:t>
            </a:r>
            <a:r>
              <a:rPr dirty="0" sz="1200" spc="260">
                <a:solidFill>
                  <a:srgbClr val="5895CF"/>
                </a:solidFill>
                <a:latin typeface="MS UI Gothic"/>
                <a:cs typeface="MS UI Gothic"/>
              </a:rPr>
              <a:t>8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6250811" y="4393808"/>
            <a:ext cx="4098925" cy="2068830"/>
          </a:xfrm>
          <a:prstGeom prst="rect">
            <a:avLst/>
          </a:prstGeom>
        </p:spPr>
        <p:txBody>
          <a:bodyPr wrap="square" lIns="0" tIns="7620" rIns="0" bIns="0" rtlCol="0" vert="horz">
            <a:spAutoFit/>
          </a:bodyPr>
          <a:lstStyle/>
          <a:p>
            <a:pPr algn="just" marL="227965" marR="5080" indent="-215900">
              <a:lnSpc>
                <a:spcPct val="135000"/>
              </a:lnSpc>
              <a:spcBef>
                <a:spcPts val="6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應盡其最大努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確保父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母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雙方對兒童之養育及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負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共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責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任的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獲得確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父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母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或視情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況而定的法定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監護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人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對兒童之養育及發展負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擔主要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責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任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兒童之最佳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益應為其基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本考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量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8600" marR="8890" indent="-216535">
              <a:lnSpc>
                <a:spcPct val="134300"/>
              </a:lnSpc>
              <a:spcBef>
                <a:spcPts val="85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為保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證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與促進本公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所揭示之權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應於父母及法定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監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護人在擔負養育兒童責任時給予適當之協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確保照顧兒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童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之機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構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設施與服務業務之發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7965" marR="5715" indent="-215900">
              <a:lnSpc>
                <a:spcPct val="132200"/>
              </a:lnSpc>
              <a:spcBef>
                <a:spcPts val="11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採取一切適當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措施確保就業父母之子女有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權享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有依其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資格應有之托兒服務及設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9556536" y="402192"/>
            <a:ext cx="104076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808285"/>
                </a:solidFill>
                <a:latin typeface="Microsoft YaHei"/>
                <a:cs typeface="Microsoft YaHei"/>
              </a:rPr>
              <a:t>兒童權利公約</a:t>
            </a:r>
            <a:endParaRPr sz="1300">
              <a:latin typeface="Microsoft YaHei"/>
              <a:cs typeface="Microsoft YaHei"/>
            </a:endParaRP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1016615" cy="7776209"/>
          </a:xfrm>
          <a:custGeom>
            <a:avLst/>
            <a:gdLst/>
            <a:ahLst/>
            <a:cxnLst/>
            <a:rect l="l" t="t" r="r" b="b"/>
            <a:pathLst>
              <a:path w="11016615" h="7776209">
                <a:moveTo>
                  <a:pt x="11016005" y="0"/>
                </a:moveTo>
                <a:lnTo>
                  <a:pt x="0" y="0"/>
                </a:lnTo>
                <a:lnTo>
                  <a:pt x="0" y="7776006"/>
                </a:lnTo>
                <a:lnTo>
                  <a:pt x="11016005" y="7776006"/>
                </a:lnTo>
                <a:lnTo>
                  <a:pt x="11016005" y="0"/>
                </a:lnTo>
                <a:close/>
              </a:path>
            </a:pathLst>
          </a:custGeom>
          <a:solidFill>
            <a:srgbClr val="A7A9A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" name="object 3"/>
          <p:cNvGrpSpPr/>
          <p:nvPr/>
        </p:nvGrpSpPr>
        <p:grpSpPr>
          <a:xfrm>
            <a:off x="-3473" y="197789"/>
            <a:ext cx="11019790" cy="7220584"/>
            <a:chOff x="-3473" y="197789"/>
            <a:chExt cx="11019790" cy="7220584"/>
          </a:xfrm>
        </p:grpSpPr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5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7" name="object 67"/>
          <p:cNvSpPr txBox="1"/>
          <p:nvPr/>
        </p:nvSpPr>
        <p:spPr>
          <a:xfrm>
            <a:off x="670477" y="1009970"/>
            <a:ext cx="6273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6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50">
                <a:solidFill>
                  <a:srgbClr val="5895CF"/>
                </a:solidFill>
                <a:latin typeface="MS UI Gothic"/>
                <a:cs typeface="MS UI Gothic"/>
              </a:rPr>
              <a:t>1</a:t>
            </a:r>
            <a:r>
              <a:rPr dirty="0" sz="1200" spc="260">
                <a:solidFill>
                  <a:srgbClr val="5895CF"/>
                </a:solidFill>
                <a:latin typeface="MS UI Gothic"/>
                <a:cs typeface="MS UI Gothic"/>
              </a:rPr>
              <a:t>9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271189" y="7444653"/>
            <a:ext cx="23876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108</a:t>
            </a:r>
            <a:endParaRPr sz="10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0445921" y="7444653"/>
            <a:ext cx="23876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109</a:t>
            </a:r>
            <a:endParaRPr sz="10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850811" y="1193411"/>
            <a:ext cx="4102100" cy="1840230"/>
          </a:xfrm>
          <a:prstGeom prst="rect">
            <a:avLst/>
          </a:prstGeom>
        </p:spPr>
        <p:txBody>
          <a:bodyPr wrap="square" lIns="0" tIns="7620" rIns="0" bIns="0" rtlCol="0" vert="horz">
            <a:spAutoFit/>
          </a:bodyPr>
          <a:lstStyle/>
          <a:p>
            <a:pPr algn="just" marL="227965" marR="5715" indent="-215265">
              <a:lnSpc>
                <a:spcPct val="135000"/>
              </a:lnSpc>
              <a:spcBef>
                <a:spcPts val="6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國應採取一切適當之立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政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社會與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教育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措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保護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於受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其父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母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法定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監護人或其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照顧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童之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照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不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受到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任何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形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心暴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傷害或虐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疏忽或疏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失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不當對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待或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剝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削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包括性虐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7965" marR="5080" indent="-215900">
              <a:lnSpc>
                <a:spcPct val="135000"/>
              </a:lnSpc>
              <a:spcBef>
                <a:spcPts val="75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等保護措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適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當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包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括有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效程序以建置社會規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劃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對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兒童及其照顧者提供必要之支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持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並對前述兒童不當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待事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件 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採取其他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預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防方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指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報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告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轉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介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調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查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處理與後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續追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蹤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如適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當的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話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以司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法介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入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70477" y="3067370"/>
            <a:ext cx="6318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9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65">
                <a:solidFill>
                  <a:srgbClr val="5895CF"/>
                </a:solidFill>
                <a:latin typeface="MS UI Gothic"/>
                <a:cs typeface="MS UI Gothic"/>
              </a:rPr>
              <a:t>20</a:t>
            </a:r>
            <a:r>
              <a:rPr dirty="0" sz="1200" spc="-9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850811" y="3250811"/>
            <a:ext cx="4101465" cy="2068830"/>
          </a:xfrm>
          <a:prstGeom prst="rect">
            <a:avLst/>
          </a:prstGeom>
        </p:spPr>
        <p:txBody>
          <a:bodyPr wrap="square" lIns="0" tIns="8890" rIns="0" bIns="0" rtlCol="0" vert="horz">
            <a:spAutoFit/>
          </a:bodyPr>
          <a:lstStyle/>
          <a:p>
            <a:pPr algn="just" marL="228600" marR="10795" indent="-215900">
              <a:lnSpc>
                <a:spcPct val="134300"/>
              </a:lnSpc>
              <a:spcBef>
                <a:spcPts val="7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針對暫時或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永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久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剝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奪其家庭環境之兒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或因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顧及其最佳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益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無法使其繼續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留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在家庭環境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應給予特別之保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護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協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8600" marR="11430" indent="-216535">
              <a:lnSpc>
                <a:spcPct val="132200"/>
              </a:lnSpc>
              <a:spcBef>
                <a:spcPts val="11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應依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其國家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法律確保該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等兒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童獲得其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替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代方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照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顧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7965" marR="5080" indent="-215900">
              <a:lnSpc>
                <a:spcPct val="135000"/>
              </a:lnSpc>
              <a:spcBef>
                <a:spcPts val="75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此等照顧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包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括安排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寄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養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依伊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斯蘭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法之監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護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收養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或於必要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時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安置其於適當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照顧機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構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當考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量處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理方式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考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量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必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要使兒童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養育具有持續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並考量兒童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之種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宗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文化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與語言背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景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予以妥適處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70477" y="5293933"/>
            <a:ext cx="4277995" cy="1397635"/>
          </a:xfrm>
          <a:prstGeom prst="rect">
            <a:avLst/>
          </a:prstGeom>
        </p:spPr>
        <p:txBody>
          <a:bodyPr wrap="square" lIns="0" tIns="7175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60">
                <a:solidFill>
                  <a:srgbClr val="5895CF"/>
                </a:solidFill>
                <a:latin typeface="MS UI Gothic"/>
                <a:cs typeface="MS UI Gothic"/>
              </a:rPr>
              <a:t>21</a:t>
            </a:r>
            <a:r>
              <a:rPr dirty="0" sz="1200" spc="-7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  <a:p>
            <a:pPr algn="just" marL="12700" marR="7620" indent="287655">
              <a:lnSpc>
                <a:spcPct val="132200"/>
              </a:lnSpc>
              <a:spcBef>
                <a:spcPts val="5"/>
              </a:spcBef>
            </a:pP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承認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baseline="2525" sz="1650" spc="-39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(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baseline="2525" sz="1650" spc="-39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)</a:t>
            </a:r>
            <a:r>
              <a:rPr dirty="0" sz="11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允許收養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度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應確保以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童之最佳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益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為最大考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量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endParaRPr sz="1100">
              <a:latin typeface="SimSun"/>
              <a:cs typeface="SimSun"/>
            </a:endParaRPr>
          </a:p>
          <a:p>
            <a:pPr algn="just" marL="498475" marR="5080" indent="-330200">
              <a:lnSpc>
                <a:spcPct val="134300"/>
              </a:lnSpc>
              <a:spcBef>
                <a:spcPts val="85"/>
              </a:spcBef>
            </a:pP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確保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童之收養僅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得由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主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管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機關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許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可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該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機關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應依據適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之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律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及程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序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並根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據所有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且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可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靠之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訊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據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以判定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基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於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兒童與其父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母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親屬及法定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監護人之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情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況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認可該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收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養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且如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070477" y="950761"/>
            <a:ext cx="4281170" cy="27825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499109" marR="10795" indent="-635">
              <a:lnSpc>
                <a:spcPct val="136400"/>
              </a:lnSpc>
              <a:spcBef>
                <a:spcPts val="100"/>
              </a:spcBef>
            </a:pP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為必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認為該等諮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詢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可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能有必要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應取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得關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係人經過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充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分瞭解而對該收養所表示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之同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後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方得認可該收養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係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  <a:p>
            <a:pPr marL="498475" marR="5080" indent="-330200">
              <a:lnSpc>
                <a:spcPct val="132200"/>
              </a:lnSpc>
              <a:spcBef>
                <a:spcPts val="110"/>
              </a:spcBef>
              <a:buSzPct val="90909"/>
              <a:buAutoNum type="alphaLcPeriod" startAt="2"/>
              <a:tabLst>
                <a:tab pos="514350" algn="l"/>
              </a:tabLst>
            </a:pP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在無法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為兒童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安排寄養或收養家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庭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或無法在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生國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給予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適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當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照顧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承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跨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國境收養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照顧兒童之一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替代辦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  <a:p>
            <a:pPr marL="498475" marR="5080" indent="-330200">
              <a:lnSpc>
                <a:spcPct val="132200"/>
              </a:lnSpc>
              <a:spcBef>
                <a:spcPts val="110"/>
              </a:spcBef>
              <a:buSzPct val="90909"/>
              <a:buAutoNum type="alphaLcPeriod" startAt="2"/>
              <a:tabLst>
                <a:tab pos="509905" algn="l"/>
              </a:tabLst>
            </a:pP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確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跨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國境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收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養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享有與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內被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收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養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兒童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當之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障及標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準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  <a:p>
            <a:pPr marL="498475" marR="5080" indent="-330200">
              <a:lnSpc>
                <a:spcPct val="132200"/>
              </a:lnSpc>
              <a:spcBef>
                <a:spcPts val="110"/>
              </a:spcBef>
              <a:buSzPct val="90909"/>
              <a:buAutoNum type="alphaLcPeriod" startAt="2"/>
              <a:tabLst>
                <a:tab pos="514984" algn="l"/>
              </a:tabLst>
            </a:pP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採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取一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切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適當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措施確保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跨國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境收養之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安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排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不致使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涉之人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士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獲得不正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當的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財務上收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益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  <a:p>
            <a:pPr algn="just" marL="497840" marR="8890" indent="-329565">
              <a:lnSpc>
                <a:spcPct val="134300"/>
              </a:lnSpc>
              <a:spcBef>
                <a:spcPts val="80"/>
              </a:spcBef>
              <a:buSzPct val="90909"/>
              <a:buAutoNum type="alphaLcPeriod" startAt="2"/>
              <a:tabLst>
                <a:tab pos="510540" algn="l"/>
              </a:tabLst>
            </a:pP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適當情況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結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雙邊或多邊協議或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協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定以促進本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目 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並在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此一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架構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努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確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主管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機關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或機構負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責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安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排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兒童於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國之收養事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宜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470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0">
                <a:solidFill>
                  <a:srgbClr val="5895CF"/>
                </a:solidFill>
                <a:latin typeface="MS UI Gothic"/>
                <a:cs typeface="MS UI Gothic"/>
              </a:rPr>
              <a:t>2</a:t>
            </a:r>
            <a:r>
              <a:rPr dirty="0" sz="1200" spc="400">
                <a:solidFill>
                  <a:srgbClr val="5895CF"/>
                </a:solidFill>
                <a:latin typeface="MS UI Gothic"/>
                <a:cs typeface="MS UI Gothic"/>
              </a:rPr>
              <a:t>2</a:t>
            </a:r>
            <a:r>
              <a:rPr dirty="0" sz="1200" spc="175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250811" y="3708011"/>
            <a:ext cx="4103370" cy="2526030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algn="just" marL="227965" marR="10160" indent="-215900">
              <a:lnSpc>
                <a:spcPct val="135300"/>
              </a:lnSpc>
              <a:spcBef>
                <a:spcPts val="55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國應採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取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適當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措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確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申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請難民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身分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依應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適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際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法律或程序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被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視為難民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不論是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否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與其父母或其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隨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均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能獲得適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當的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保護及人道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協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以享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本公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及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該締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所締結之其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際人權公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或人道文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書中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揭示的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相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關權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7965" marR="5080" indent="-215900">
              <a:lnSpc>
                <a:spcPct val="135500"/>
              </a:lnSpc>
              <a:spcBef>
                <a:spcPts val="7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國應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配合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聯合國及其他政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府間的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權責組織或與聯合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作關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係之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非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政府組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織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之努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並提供其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為適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當的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合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以保護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援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該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等兒童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並追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蹤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難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民兒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之父母或其他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家庭成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員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以獲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得必要的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資訊使其家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庭團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聚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尋獲其父母或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其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他家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屬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應給予該兒童與本公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所揭示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之永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久或暫時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剝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奪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家庭環境兒童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之保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護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070477" y="6208334"/>
            <a:ext cx="4275455" cy="490220"/>
          </a:xfrm>
          <a:prstGeom prst="rect">
            <a:avLst/>
          </a:prstGeom>
        </p:spPr>
        <p:txBody>
          <a:bodyPr wrap="square" lIns="0" tIns="7175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8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0">
                <a:solidFill>
                  <a:srgbClr val="5895CF"/>
                </a:solidFill>
                <a:latin typeface="MS UI Gothic"/>
                <a:cs typeface="MS UI Gothic"/>
              </a:rPr>
              <a:t>23</a:t>
            </a:r>
            <a:r>
              <a:rPr dirty="0" sz="1200" spc="-8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  <a:p>
            <a:pPr marL="193040">
              <a:lnSpc>
                <a:spcPct val="100000"/>
              </a:lnSpc>
              <a:spcBef>
                <a:spcPts val="430"/>
              </a:spcBef>
            </a:pP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1.</a:t>
            </a:r>
            <a:r>
              <a:rPr dirty="0" sz="1100" spc="3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體認身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障礙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應於確保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其尊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嚴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促進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其自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立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endParaRPr baseline="2525" sz="1650">
              <a:latin typeface="SimSun"/>
              <a:cs typeface="SimSu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9556536" y="402192"/>
            <a:ext cx="104076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808285"/>
                </a:solidFill>
                <a:latin typeface="Microsoft YaHei"/>
                <a:cs typeface="Microsoft YaHei"/>
              </a:rPr>
              <a:t>兒童權利公約</a:t>
            </a:r>
            <a:endParaRPr sz="1300">
              <a:latin typeface="Microsoft YaHei"/>
              <a:cs typeface="Microsoft YaHei"/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1016615" cy="7776209"/>
          </a:xfrm>
          <a:custGeom>
            <a:avLst/>
            <a:gdLst/>
            <a:ahLst/>
            <a:cxnLst/>
            <a:rect l="l" t="t" r="r" b="b"/>
            <a:pathLst>
              <a:path w="11016615" h="7776209">
                <a:moveTo>
                  <a:pt x="11016005" y="0"/>
                </a:moveTo>
                <a:lnTo>
                  <a:pt x="0" y="0"/>
                </a:lnTo>
                <a:lnTo>
                  <a:pt x="0" y="7776006"/>
                </a:lnTo>
                <a:lnTo>
                  <a:pt x="11016005" y="7776006"/>
                </a:lnTo>
                <a:lnTo>
                  <a:pt x="11016005" y="0"/>
                </a:lnTo>
                <a:close/>
              </a:path>
            </a:pathLst>
          </a:custGeom>
          <a:solidFill>
            <a:srgbClr val="A7A9A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" name="object 3"/>
          <p:cNvGrpSpPr/>
          <p:nvPr/>
        </p:nvGrpSpPr>
        <p:grpSpPr>
          <a:xfrm>
            <a:off x="-3473" y="197789"/>
            <a:ext cx="11019790" cy="7220584"/>
            <a:chOff x="-3473" y="197789"/>
            <a:chExt cx="11019790" cy="7220584"/>
          </a:xfrm>
        </p:grpSpPr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5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7" name="object 67"/>
          <p:cNvSpPr txBox="1"/>
          <p:nvPr/>
        </p:nvSpPr>
        <p:spPr>
          <a:xfrm>
            <a:off x="850728" y="943802"/>
            <a:ext cx="4101465" cy="3461385"/>
          </a:xfrm>
          <a:prstGeom prst="rect">
            <a:avLst/>
          </a:prstGeom>
        </p:spPr>
        <p:txBody>
          <a:bodyPr wrap="square" lIns="0" tIns="80645" rIns="0" bIns="0" rtlCol="0" vert="horz">
            <a:spAutoFit/>
          </a:bodyPr>
          <a:lstStyle/>
          <a:p>
            <a:pPr marL="228600">
              <a:lnSpc>
                <a:spcPct val="100000"/>
              </a:lnSpc>
              <a:spcBef>
                <a:spcPts val="635"/>
              </a:spcBef>
            </a:pP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於其積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極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社會環境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享有完整與一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般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之生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活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8600" marR="10795" indent="-215900">
              <a:lnSpc>
                <a:spcPct val="134300"/>
              </a:lnSpc>
              <a:spcBef>
                <a:spcPts val="80"/>
              </a:spcBef>
              <a:buFont typeface="Verdana"/>
              <a:buAutoNum type="arabicPeriod" startAt="2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國承認身心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礙兒童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受特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照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顧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之權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且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鼓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勵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確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保在現有資源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圍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依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據申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請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兒童與其父母或其他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照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顧人之情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況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對符合資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格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之兒童及其照顧者提供協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8600" marR="5080" indent="-215900">
              <a:lnSpc>
                <a:spcPct val="135500"/>
              </a:lnSpc>
              <a:spcBef>
                <a:spcPts val="70"/>
              </a:spcBef>
              <a:buFont typeface="Verdana"/>
              <a:buAutoNum type="arabicPeriod" startAt="2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有鑒於身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礙兒童之特殊需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求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並考慮兒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童的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父母或其他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照 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顧者之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經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濟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情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況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盡可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能免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費提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供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本條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8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項之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協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應用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以確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礙兒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能有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效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地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獲得與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接受教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訓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練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健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康照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顧服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復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健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服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職前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準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備以及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休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閒機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促進該兒童盡可 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充分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地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融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入社會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與實現個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人發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包括其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文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化及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精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神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發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8600" marR="5080" indent="-216535">
              <a:lnSpc>
                <a:spcPct val="135300"/>
              </a:lnSpc>
              <a:spcBef>
                <a:spcPts val="65"/>
              </a:spcBef>
              <a:buFont typeface="Verdana"/>
              <a:buAutoNum type="arabicPeriod" startAt="2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國應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本國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際合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作精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神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促進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預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防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健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康照顧以及身心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礙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兒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童的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醫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療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心理與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功能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治療領域交換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適當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訊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包括散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播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取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得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有關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復健方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育以及就業服務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料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以使締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能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夠增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進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該等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領域之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技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術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並擴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大其經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驗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尤應特別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考慮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家之需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271189" y="7444653"/>
            <a:ext cx="23876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110</a:t>
            </a:r>
            <a:endParaRPr sz="10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0445921" y="7444653"/>
            <a:ext cx="23876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111</a:t>
            </a:r>
            <a:endParaRPr sz="10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70477" y="4438970"/>
            <a:ext cx="63246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5">
                <a:solidFill>
                  <a:srgbClr val="5895CF"/>
                </a:solidFill>
                <a:latin typeface="MS UI Gothic"/>
                <a:cs typeface="MS UI Gothic"/>
              </a:rPr>
              <a:t>2</a:t>
            </a:r>
            <a:r>
              <a:rPr dirty="0" sz="1200" spc="260">
                <a:solidFill>
                  <a:srgbClr val="5895CF"/>
                </a:solidFill>
                <a:latin typeface="MS UI Gothic"/>
                <a:cs typeface="MS UI Gothic"/>
              </a:rPr>
              <a:t>4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850811" y="4622408"/>
            <a:ext cx="4097654" cy="2075814"/>
          </a:xfrm>
          <a:prstGeom prst="rect">
            <a:avLst/>
          </a:prstGeom>
        </p:spPr>
        <p:txBody>
          <a:bodyPr wrap="square" lIns="0" tIns="8890" rIns="0" bIns="0" rtlCol="0" vert="horz">
            <a:spAutoFit/>
          </a:bodyPr>
          <a:lstStyle/>
          <a:p>
            <a:pPr algn="just" marL="228600" marR="7620" indent="-216535">
              <a:lnSpc>
                <a:spcPct val="134300"/>
              </a:lnSpc>
              <a:spcBef>
                <a:spcPts val="7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國確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兒童有權享有最高可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達水準之健康與促進疾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病治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療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以及恢復健康之權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應努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確保所有兒童享有健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康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照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護服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之權利不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遭受剝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奪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8600" marR="7620" indent="-216535">
              <a:lnSpc>
                <a:spcPct val="132200"/>
              </a:lnSpc>
              <a:spcBef>
                <a:spcPts val="11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應致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充分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執行此權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並應特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針對下列事項採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取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適當之措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endParaRPr sz="1100">
              <a:latin typeface="SimSun"/>
              <a:cs typeface="SimSun"/>
            </a:endParaRPr>
          </a:p>
          <a:p>
            <a:pPr lvl="1" marL="549910" indent="-346075">
              <a:lnSpc>
                <a:spcPct val="100000"/>
              </a:lnSpc>
              <a:spcBef>
                <a:spcPts val="535"/>
              </a:spcBef>
              <a:buSzPct val="90909"/>
              <a:buAutoNum type="alphaLcPeriod"/>
              <a:tabLst>
                <a:tab pos="55054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降低嬰幼兒之死亡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率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baseline="2525" sz="1650">
              <a:latin typeface="SimSun"/>
              <a:cs typeface="SimSun"/>
            </a:endParaRPr>
          </a:p>
          <a:p>
            <a:pPr lvl="1" marL="534670" marR="5080" indent="-330200">
              <a:lnSpc>
                <a:spcPct val="132200"/>
              </a:lnSpc>
              <a:spcBef>
                <a:spcPts val="55"/>
              </a:spcBef>
              <a:buSzPct val="90909"/>
              <a:buAutoNum type="alphaLcPeriod"/>
              <a:tabLst>
                <a:tab pos="549910" algn="l"/>
              </a:tabLst>
            </a:pP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確保提供所有兒童必須之醫療協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及健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康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照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顧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並強調基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礎健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康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照顧之發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  <a:p>
            <a:pPr lvl="1" marL="544830" indent="-340995">
              <a:lnSpc>
                <a:spcPct val="100000"/>
              </a:lnSpc>
              <a:spcBef>
                <a:spcPts val="535"/>
              </a:spcBef>
              <a:buSzPct val="90909"/>
              <a:buAutoNum type="alphaLcPeriod"/>
              <a:tabLst>
                <a:tab pos="54546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消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除疾病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與營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養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不良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象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包括在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基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礎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健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康照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顧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之架構</a:t>
            </a:r>
            <a:endParaRPr baseline="2525" sz="1650">
              <a:latin typeface="SimSun"/>
              <a:cs typeface="SimSu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250727" y="950761"/>
            <a:ext cx="4100195" cy="2768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34670" marR="10160" indent="-635">
              <a:lnSpc>
                <a:spcPct val="136400"/>
              </a:lnSpc>
              <a:spcBef>
                <a:spcPts val="100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下運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現行技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術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以及透過提供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適當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營養食物及清潔之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飲 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水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並應考量環境污染之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危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險與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風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險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  <a:p>
            <a:pPr marL="549910" indent="-346075">
              <a:lnSpc>
                <a:spcPct val="100000"/>
              </a:lnSpc>
              <a:spcBef>
                <a:spcPts val="535"/>
              </a:spcBef>
              <a:buSzPct val="90909"/>
              <a:buAutoNum type="alphaLcPeriod" startAt="4"/>
              <a:tabLst>
                <a:tab pos="55054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確保母親得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適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當的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產前及產後健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康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照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顧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baseline="2525" sz="1650">
              <a:latin typeface="SimSun"/>
              <a:cs typeface="SimSun"/>
            </a:endParaRPr>
          </a:p>
          <a:p>
            <a:pPr algn="just" marL="534035" marR="5715" indent="-330200">
              <a:lnSpc>
                <a:spcPct val="134300"/>
              </a:lnSpc>
              <a:spcBef>
                <a:spcPts val="25"/>
              </a:spcBef>
              <a:buSzPct val="90909"/>
              <a:buAutoNum type="alphaLcPeriod" startAt="4"/>
              <a:tabLst>
                <a:tab pos="546100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確保社會各階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層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尤其是父母及兒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獲得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有關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兒童健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康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營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養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乳育嬰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優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點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人與環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境衛生以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防止意外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事故之基本知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識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之教育並協助該等知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識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之運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  <a:p>
            <a:pPr marL="534035" marR="5080" indent="-330200">
              <a:lnSpc>
                <a:spcPct val="132200"/>
              </a:lnSpc>
              <a:spcBef>
                <a:spcPts val="110"/>
              </a:spcBef>
              <a:buSzPct val="90909"/>
              <a:buAutoNum type="alphaLcPeriod" startAt="4"/>
              <a:tabLst>
                <a:tab pos="499745" algn="l"/>
              </a:tabLst>
            </a:pP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預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防健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康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照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顧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針對父母與家庭計畫教育及服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之指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導方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針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227965" marR="10160" indent="-215900">
              <a:lnSpc>
                <a:spcPct val="132200"/>
              </a:lnSpc>
              <a:spcBef>
                <a:spcPts val="110"/>
              </a:spcBef>
              <a:buFont typeface="Verdana"/>
              <a:buAutoNum type="arabicPeriod" startAt="3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應致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採取所有有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效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及適當之措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以革除對兒童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健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康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害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傳統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俗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227965" marR="10160" indent="-215900">
              <a:lnSpc>
                <a:spcPct val="132200"/>
              </a:lnSpc>
              <a:spcBef>
                <a:spcPts val="110"/>
              </a:spcBef>
              <a:buFont typeface="Verdana"/>
              <a:buAutoNum type="arabicPeriod" startAt="3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承諾促進並鼓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勵國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際合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逐步完全實現本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權 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尤應特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考慮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家之需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069891" y="3701354"/>
            <a:ext cx="4279900" cy="1174750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0">
                <a:solidFill>
                  <a:srgbClr val="5895CF"/>
                </a:solidFill>
                <a:latin typeface="MS UI Gothic"/>
                <a:cs typeface="MS UI Gothic"/>
              </a:rPr>
              <a:t>2</a:t>
            </a:r>
            <a:r>
              <a:rPr dirty="0" sz="1200" spc="400">
                <a:solidFill>
                  <a:srgbClr val="5895CF"/>
                </a:solidFill>
                <a:latin typeface="MS UI Gothic"/>
                <a:cs typeface="MS UI Gothic"/>
              </a:rPr>
              <a:t>5</a:t>
            </a:r>
            <a:r>
              <a:rPr dirty="0" sz="1200" spc="175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endParaRPr sz="1200">
              <a:latin typeface="MS UI Gothic"/>
              <a:cs typeface="MS UI Gothic"/>
            </a:endParaRPr>
          </a:p>
          <a:p>
            <a:pPr algn="just" marL="12700" marR="5080" indent="288925">
              <a:lnSpc>
                <a:spcPts val="1800"/>
              </a:lnSpc>
              <a:spcBef>
                <a:spcPts val="35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體認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照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顧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保護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治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療兒童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身體或心理健康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目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而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責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單位安置之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有權對於其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所受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之待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遇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及所受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安置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有關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之其他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切情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況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要求定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評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估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325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5">
                <a:solidFill>
                  <a:srgbClr val="5895CF"/>
                </a:solidFill>
                <a:latin typeface="MS UI Gothic"/>
                <a:cs typeface="MS UI Gothic"/>
              </a:rPr>
              <a:t>2</a:t>
            </a:r>
            <a:r>
              <a:rPr dirty="0" sz="1200" spc="400">
                <a:solidFill>
                  <a:srgbClr val="5895CF"/>
                </a:solidFill>
                <a:latin typeface="MS UI Gothic"/>
                <a:cs typeface="MS UI Gothic"/>
              </a:rPr>
              <a:t>6</a:t>
            </a:r>
            <a:r>
              <a:rPr dirty="0" sz="1200" spc="175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250811" y="4851008"/>
            <a:ext cx="4095115" cy="1383030"/>
          </a:xfrm>
          <a:prstGeom prst="rect">
            <a:avLst/>
          </a:prstGeom>
        </p:spPr>
        <p:txBody>
          <a:bodyPr wrap="square" lIns="0" tIns="8890" rIns="0" bIns="0" rtlCol="0" vert="horz">
            <a:spAutoFit/>
          </a:bodyPr>
          <a:lstStyle/>
          <a:p>
            <a:pPr algn="just" marL="227965" marR="5080" indent="-215900">
              <a:lnSpc>
                <a:spcPct val="134300"/>
              </a:lnSpc>
              <a:spcBef>
                <a:spcPts val="7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應承認每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個兒童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皆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受有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包括社會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險之社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會安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全給付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之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並應根據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律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採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取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必要措施以充分實現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此一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權 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7965" marR="5080" indent="-215900">
              <a:lnSpc>
                <a:spcPct val="134300"/>
              </a:lnSpc>
              <a:spcBef>
                <a:spcPts val="85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該項給付應依其情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節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並考慮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童與負有扶養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童義務者之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資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源及環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以及兒童本人或代其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申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關之其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他因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素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作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為決定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給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付之參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考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070477" y="6208334"/>
            <a:ext cx="4274820" cy="490220"/>
          </a:xfrm>
          <a:prstGeom prst="rect">
            <a:avLst/>
          </a:prstGeom>
        </p:spPr>
        <p:txBody>
          <a:bodyPr wrap="square" lIns="0" tIns="7175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8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0">
                <a:solidFill>
                  <a:srgbClr val="5895CF"/>
                </a:solidFill>
                <a:latin typeface="MS UI Gothic"/>
                <a:cs typeface="MS UI Gothic"/>
              </a:rPr>
              <a:t>27</a:t>
            </a:r>
            <a:r>
              <a:rPr dirty="0" sz="1200" spc="-8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  <a:p>
            <a:pPr marL="193040">
              <a:lnSpc>
                <a:spcPct val="100000"/>
              </a:lnSpc>
              <a:spcBef>
                <a:spcPts val="430"/>
              </a:spcBef>
            </a:pP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1.</a:t>
            </a:r>
            <a:r>
              <a:rPr dirty="0" sz="1100" spc="3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承認每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兒童均有權享有適於其生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精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神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道</a:t>
            </a:r>
            <a:endParaRPr baseline="2525" sz="165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9556536" y="402192"/>
            <a:ext cx="104076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808285"/>
                </a:solidFill>
                <a:latin typeface="Microsoft YaHei"/>
                <a:cs typeface="Microsoft YaHei"/>
              </a:rPr>
              <a:t>兒童權利公約</a:t>
            </a:r>
            <a:endParaRPr sz="1300">
              <a:latin typeface="Microsoft YaHei"/>
              <a:cs typeface="Microsoft YaHei"/>
            </a:endParaRP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1016615" cy="7776209"/>
          </a:xfrm>
          <a:custGeom>
            <a:avLst/>
            <a:gdLst/>
            <a:ahLst/>
            <a:cxnLst/>
            <a:rect l="l" t="t" r="r" b="b"/>
            <a:pathLst>
              <a:path w="11016615" h="7776209">
                <a:moveTo>
                  <a:pt x="11016005" y="0"/>
                </a:moveTo>
                <a:lnTo>
                  <a:pt x="0" y="0"/>
                </a:lnTo>
                <a:lnTo>
                  <a:pt x="0" y="7776006"/>
                </a:lnTo>
                <a:lnTo>
                  <a:pt x="11016005" y="7776006"/>
                </a:lnTo>
                <a:lnTo>
                  <a:pt x="11016005" y="0"/>
                </a:lnTo>
                <a:close/>
              </a:path>
            </a:pathLst>
          </a:custGeom>
          <a:solidFill>
            <a:srgbClr val="A7A9A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" name="object 3"/>
          <p:cNvGrpSpPr/>
          <p:nvPr/>
        </p:nvGrpSpPr>
        <p:grpSpPr>
          <a:xfrm>
            <a:off x="-3473" y="197789"/>
            <a:ext cx="11019790" cy="7220584"/>
            <a:chOff x="-3473" y="197789"/>
            <a:chExt cx="11019790" cy="7220584"/>
          </a:xfrm>
        </p:grpSpPr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5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7" name="object 67"/>
          <p:cNvSpPr txBox="1"/>
          <p:nvPr/>
        </p:nvSpPr>
        <p:spPr>
          <a:xfrm>
            <a:off x="850728" y="943802"/>
            <a:ext cx="4100195" cy="2546985"/>
          </a:xfrm>
          <a:prstGeom prst="rect">
            <a:avLst/>
          </a:prstGeom>
        </p:spPr>
        <p:txBody>
          <a:bodyPr wrap="square" lIns="0" tIns="80645" rIns="0" bIns="0" rtlCol="0" vert="horz">
            <a:spAutoFit/>
          </a:bodyPr>
          <a:lstStyle/>
          <a:p>
            <a:pPr marL="228600">
              <a:lnSpc>
                <a:spcPct val="100000"/>
              </a:lnSpc>
              <a:spcBef>
                <a:spcPts val="635"/>
              </a:spcBef>
            </a:pP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德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社會發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之生活水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準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7329" marR="9525" indent="-215265">
              <a:lnSpc>
                <a:spcPct val="132200"/>
              </a:lnSpc>
              <a:spcBef>
                <a:spcPts val="110"/>
              </a:spcBef>
              <a:buFont typeface="Verdana"/>
              <a:buAutoNum type="arabicPeriod" startAt="2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父母或其他對兒童負有責任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於其能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及經濟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件許可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範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圍 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負有確保兒童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展所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需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生活條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件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之主要責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任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7965" marR="10160" indent="-215900">
              <a:lnSpc>
                <a:spcPct val="134300"/>
              </a:lnSpc>
              <a:spcBef>
                <a:spcPts val="80"/>
              </a:spcBef>
              <a:buFont typeface="Verdana"/>
              <a:buAutoNum type="arabicPeriod" startAt="2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國按照本國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條件並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力範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圍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應採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取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適當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措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施協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助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父母或其他對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童負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責任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實施此項權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並於必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提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供物質協助與支援方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是針對營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養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衣物及住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7965" marR="5080" indent="-215900">
              <a:lnSpc>
                <a:spcPct val="135300"/>
              </a:lnSpc>
              <a:spcBef>
                <a:spcPts val="70"/>
              </a:spcBef>
              <a:buFont typeface="Verdana"/>
              <a:buAutoNum type="arabicPeriod" startAt="2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採取一切適當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措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在本國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境內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或境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之兒童父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母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其他對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負有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財務責任之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追索兒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童養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育費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之償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還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。 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特別是當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負有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財務責任之人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居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住在與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不同之國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家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應促成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際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協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定之加入或締結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此等國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際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協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以及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作成其他適當安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排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271189" y="7444653"/>
            <a:ext cx="23876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112</a:t>
            </a:r>
            <a:endParaRPr sz="10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0445921" y="7444653"/>
            <a:ext cx="23876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113</a:t>
            </a:r>
            <a:endParaRPr sz="10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70477" y="3524570"/>
            <a:ext cx="63246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5">
                <a:solidFill>
                  <a:srgbClr val="5895CF"/>
                </a:solidFill>
                <a:latin typeface="MS UI Gothic"/>
                <a:cs typeface="MS UI Gothic"/>
              </a:rPr>
              <a:t>2</a:t>
            </a:r>
            <a:r>
              <a:rPr dirty="0" sz="1200" spc="260">
                <a:solidFill>
                  <a:srgbClr val="5895CF"/>
                </a:solidFill>
                <a:latin typeface="MS UI Gothic"/>
                <a:cs typeface="MS UI Gothic"/>
              </a:rPr>
              <a:t>8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850811" y="3708011"/>
            <a:ext cx="4134485" cy="29902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28600" marR="44450" indent="-215900">
              <a:lnSpc>
                <a:spcPct val="132200"/>
              </a:lnSpc>
              <a:spcBef>
                <a:spcPts val="10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國確認兒童有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接受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教育之權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為使此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項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權利能於機會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平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等之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基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礎上逐步實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尤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endParaRPr sz="1100">
              <a:latin typeface="SimSun"/>
              <a:cs typeface="SimSun"/>
            </a:endParaRPr>
          </a:p>
          <a:p>
            <a:pPr lvl="1" marL="549910" indent="-346075">
              <a:lnSpc>
                <a:spcPct val="100000"/>
              </a:lnSpc>
              <a:spcBef>
                <a:spcPts val="535"/>
              </a:spcBef>
              <a:buSzPct val="90909"/>
              <a:buAutoNum type="alphaLcPeriod"/>
              <a:tabLst>
                <a:tab pos="55054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實現全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面的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免費義務小學教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baseline="2525" sz="1650">
              <a:latin typeface="SimSun"/>
              <a:cs typeface="SimSun"/>
            </a:endParaRPr>
          </a:p>
          <a:p>
            <a:pPr algn="just" lvl="1" marL="534035" marR="5080" indent="-330200">
              <a:lnSpc>
                <a:spcPct val="134300"/>
              </a:lnSpc>
              <a:spcBef>
                <a:spcPts val="25"/>
              </a:spcBef>
              <a:buSzPct val="90909"/>
              <a:buAutoNum type="alphaLcPeriod"/>
              <a:tabLst>
                <a:tab pos="549910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鼓勵發展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不同形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態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之中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等教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baseline="2525" sz="1650" spc="-6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包括普通教育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職業教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育 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使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所有兒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均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能進入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讀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並採取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適當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措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實行 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費教育以及對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需求者提供財務協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  <a:p>
            <a:pPr lvl="1" marL="534035" marR="41275" indent="-329565">
              <a:lnSpc>
                <a:spcPct val="132200"/>
              </a:lnSpc>
              <a:spcBef>
                <a:spcPts val="110"/>
              </a:spcBef>
              <a:buSzPct val="90909"/>
              <a:buAutoNum type="alphaLcPeriod"/>
              <a:tabLst>
                <a:tab pos="545465" algn="l"/>
              </a:tabLst>
            </a:pP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以一切適當方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使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所有兒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依照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都能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接受高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等教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  <a:p>
            <a:pPr lvl="1" marL="549910" indent="-346075">
              <a:lnSpc>
                <a:spcPct val="100000"/>
              </a:lnSpc>
              <a:spcBef>
                <a:spcPts val="535"/>
              </a:spcBef>
              <a:buSzPct val="90909"/>
              <a:buAutoNum type="alphaLcPeriod"/>
              <a:tabLst>
                <a:tab pos="55054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使所有兒童均能獲得教育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職業方面之訊息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及引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baseline="2525" sz="1650">
              <a:latin typeface="SimSun"/>
              <a:cs typeface="SimSun"/>
            </a:endParaRPr>
          </a:p>
          <a:p>
            <a:pPr lvl="1" marL="545465" indent="-341630">
              <a:lnSpc>
                <a:spcPct val="100000"/>
              </a:lnSpc>
              <a:spcBef>
                <a:spcPts val="480"/>
              </a:spcBef>
              <a:buSzPct val="90909"/>
              <a:buAutoNum type="alphaLcPeriod"/>
              <a:tabLst>
                <a:tab pos="546100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採取措施鼓勵正常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校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並降低輟學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率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2525" sz="1650">
              <a:latin typeface="SimSun"/>
              <a:cs typeface="SimSun"/>
            </a:endParaRPr>
          </a:p>
          <a:p>
            <a:pPr marL="228600" marR="39370" indent="-216535">
              <a:lnSpc>
                <a:spcPct val="132200"/>
              </a:lnSpc>
              <a:spcBef>
                <a:spcPts val="55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應採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取一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切適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當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措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確保學校執行紀律之方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係符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合兒童之人格尊嚴及本公約規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228600" indent="-216535">
              <a:lnSpc>
                <a:spcPct val="100000"/>
              </a:lnSpc>
              <a:spcBef>
                <a:spcPts val="535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國應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促進與鼓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勵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有關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教育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事項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際合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著眼於消</a:t>
            </a:r>
            <a:endParaRPr baseline="2525" sz="1650">
              <a:latin typeface="SimSun"/>
              <a:cs typeface="SimSu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070477" y="950711"/>
            <a:ext cx="4279265" cy="7251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408305" marR="5080" indent="-635">
              <a:lnSpc>
                <a:spcPct val="136400"/>
              </a:lnSpc>
              <a:spcBef>
                <a:spcPts val="100"/>
              </a:spcBef>
            </a:pP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除全世界無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知及文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盲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並促進使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科技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知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識及現代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方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。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尤應特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考慮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家之需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465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5">
                <a:solidFill>
                  <a:srgbClr val="5895CF"/>
                </a:solidFill>
                <a:latin typeface="MS UI Gothic"/>
                <a:cs typeface="MS UI Gothic"/>
              </a:rPr>
              <a:t>2</a:t>
            </a:r>
            <a:r>
              <a:rPr dirty="0" sz="1200" spc="400">
                <a:solidFill>
                  <a:srgbClr val="5895CF"/>
                </a:solidFill>
                <a:latin typeface="MS UI Gothic"/>
                <a:cs typeface="MS UI Gothic"/>
              </a:rPr>
              <a:t>9</a:t>
            </a:r>
            <a:r>
              <a:rPr dirty="0" sz="1200" spc="175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250811" y="1643574"/>
            <a:ext cx="4134485" cy="3676015"/>
          </a:xfrm>
          <a:prstGeom prst="rect">
            <a:avLst/>
          </a:prstGeom>
        </p:spPr>
        <p:txBody>
          <a:bodyPr wrap="square" lIns="0" tIns="73660" rIns="0" bIns="0" rtlCol="0" vert="horz">
            <a:spAutoFit/>
          </a:bodyPr>
          <a:lstStyle/>
          <a:p>
            <a:pPr marL="228600" indent="-216535">
              <a:lnSpc>
                <a:spcPct val="100000"/>
              </a:lnSpc>
              <a:spcBef>
                <a:spcPts val="58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約國一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致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為兒童教育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之目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標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endParaRPr baseline="2525" sz="1650">
              <a:latin typeface="SimSun"/>
              <a:cs typeface="SimSun"/>
            </a:endParaRPr>
          </a:p>
          <a:p>
            <a:pPr lvl="1" marL="534670" marR="44450" indent="-330200">
              <a:lnSpc>
                <a:spcPct val="132200"/>
              </a:lnSpc>
              <a:spcBef>
                <a:spcPts val="55"/>
              </a:spcBef>
              <a:buSzPct val="90909"/>
              <a:buAutoNum type="alphaLcPeriod"/>
              <a:tabLst>
                <a:tab pos="550545" algn="l"/>
              </a:tabLst>
            </a:pP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使兒童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之人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格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才能以及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精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神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潛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能獲得最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大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度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之發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  <a:p>
            <a:pPr lvl="1" marL="552450" marR="45085" indent="-330200">
              <a:lnSpc>
                <a:spcPct val="132200"/>
              </a:lnSpc>
              <a:spcBef>
                <a:spcPts val="110"/>
              </a:spcBef>
              <a:buSzPct val="90909"/>
              <a:buAutoNum type="alphaLcPeriod"/>
              <a:tabLst>
                <a:tab pos="56832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培養對人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基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本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以及聯合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憲章所揭櫫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項原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之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  <a:p>
            <a:pPr algn="just" lvl="1" marL="551815" marR="5080" indent="-329565">
              <a:lnSpc>
                <a:spcPct val="134300"/>
              </a:lnSpc>
              <a:spcBef>
                <a:spcPts val="80"/>
              </a:spcBef>
              <a:buSzPct val="90909"/>
              <a:buAutoNum type="alphaLcPeriod"/>
              <a:tabLst>
                <a:tab pos="563880" algn="l"/>
              </a:tabLst>
            </a:pP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培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養對兒童之父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母</a:t>
            </a:r>
            <a:r>
              <a:rPr dirty="0" baseline="2525" sz="1650" spc="-42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童自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身的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文化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baseline="2525" sz="1650" spc="-42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語言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價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值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觀 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兒童所居住國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家之民族價值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觀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籍國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及不同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其 本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國文明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之尊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  <a:p>
            <a:pPr algn="just" lvl="1" marL="552450" marR="5080" indent="-330200">
              <a:lnSpc>
                <a:spcPct val="134300"/>
              </a:lnSpc>
              <a:spcBef>
                <a:spcPts val="85"/>
              </a:spcBef>
              <a:buSzPct val="90909"/>
              <a:buAutoNum type="alphaLcPeriod"/>
              <a:tabLst>
                <a:tab pos="568325" algn="l"/>
              </a:tabLst>
            </a:pP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培養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兒童本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著理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解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和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平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寬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容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平等與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有人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種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1100" spc="-1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1100" spc="-1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宗教及原住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間友好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精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神</a:t>
            </a:r>
            <a:r>
              <a:rPr dirty="0" sz="1100" spc="-2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過負責任之生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活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  <a:p>
            <a:pPr lvl="1" marL="563245" indent="-340995">
              <a:lnSpc>
                <a:spcPct val="100000"/>
              </a:lnSpc>
              <a:spcBef>
                <a:spcPts val="535"/>
              </a:spcBef>
              <a:buSzPct val="90909"/>
              <a:buAutoNum type="alphaLcPeriod"/>
              <a:tabLst>
                <a:tab pos="563880" algn="l"/>
              </a:tabLst>
            </a:pP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培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養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對自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然環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境的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尊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2525" sz="1650">
              <a:latin typeface="SimSun"/>
              <a:cs typeface="SimSun"/>
            </a:endParaRPr>
          </a:p>
          <a:p>
            <a:pPr algn="just" marL="227965" marR="40005" indent="-215900">
              <a:lnSpc>
                <a:spcPct val="135000"/>
              </a:lnSpc>
              <a:spcBef>
                <a:spcPts val="15"/>
              </a:spcBef>
              <a:buFont typeface="Verdana"/>
              <a:buAutoNum type="arabicPeriod"/>
              <a:tabLst>
                <a:tab pos="228600" algn="l"/>
              </a:tabLst>
            </a:pP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本條或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7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之所有規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皆不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得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被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解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釋為干涉個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團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體 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設置及管理教育機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構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惟須完全遵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守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本條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8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項所規定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之原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並符合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家就該等機構所實施之教育所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定之最低標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準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070477" y="5301553"/>
            <a:ext cx="4279900" cy="1161415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8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0">
                <a:solidFill>
                  <a:srgbClr val="5895CF"/>
                </a:solidFill>
                <a:latin typeface="MS UI Gothic"/>
                <a:cs typeface="MS UI Gothic"/>
              </a:rPr>
              <a:t>30</a:t>
            </a:r>
            <a:r>
              <a:rPr dirty="0" sz="1200" spc="-8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  <a:p>
            <a:pPr algn="just" marL="12700" marR="5080" indent="287655">
              <a:lnSpc>
                <a:spcPts val="1800"/>
              </a:lnSpc>
            </a:pP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在種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宗教或語言上有少數人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或有原住民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之國家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這些 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少數人民或原住民之兒童應有與其群體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其他成員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共同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享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己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文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信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己的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宗教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舉行宗教儀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使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己的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語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言之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此等權利不得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遭受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否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9556536" y="402192"/>
            <a:ext cx="104076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808285"/>
                </a:solidFill>
                <a:latin typeface="Microsoft YaHei"/>
                <a:cs typeface="Microsoft YaHei"/>
              </a:rPr>
              <a:t>兒童權利公約</a:t>
            </a:r>
            <a:endParaRPr sz="1300">
              <a:latin typeface="Microsoft YaHei"/>
              <a:cs typeface="Microsoft YaHei"/>
            </a:endParaRP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1016615" cy="7776209"/>
          </a:xfrm>
          <a:custGeom>
            <a:avLst/>
            <a:gdLst/>
            <a:ahLst/>
            <a:cxnLst/>
            <a:rect l="l" t="t" r="r" b="b"/>
            <a:pathLst>
              <a:path w="11016615" h="7776209">
                <a:moveTo>
                  <a:pt x="11016005" y="0"/>
                </a:moveTo>
                <a:lnTo>
                  <a:pt x="0" y="0"/>
                </a:lnTo>
                <a:lnTo>
                  <a:pt x="0" y="7776006"/>
                </a:lnTo>
                <a:lnTo>
                  <a:pt x="11016005" y="7776006"/>
                </a:lnTo>
                <a:lnTo>
                  <a:pt x="11016005" y="0"/>
                </a:lnTo>
                <a:close/>
              </a:path>
            </a:pathLst>
          </a:custGeom>
          <a:solidFill>
            <a:srgbClr val="A7A9A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" name="object 3"/>
          <p:cNvGrpSpPr/>
          <p:nvPr/>
        </p:nvGrpSpPr>
        <p:grpSpPr>
          <a:xfrm>
            <a:off x="-3473" y="197789"/>
            <a:ext cx="11019790" cy="7220584"/>
            <a:chOff x="-3473" y="197789"/>
            <a:chExt cx="11019790" cy="7220584"/>
          </a:xfrm>
        </p:grpSpPr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5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7" name="object 67"/>
          <p:cNvSpPr txBox="1"/>
          <p:nvPr/>
        </p:nvSpPr>
        <p:spPr>
          <a:xfrm>
            <a:off x="670477" y="1009970"/>
            <a:ext cx="6273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60">
                <a:solidFill>
                  <a:srgbClr val="5895CF"/>
                </a:solidFill>
                <a:latin typeface="MS UI Gothic"/>
                <a:cs typeface="MS UI Gothic"/>
              </a:rPr>
              <a:t>31</a:t>
            </a:r>
            <a:r>
              <a:rPr dirty="0" sz="1200" spc="-7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271189" y="7444653"/>
            <a:ext cx="23876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114</a:t>
            </a:r>
            <a:endParaRPr sz="10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0445921" y="7444653"/>
            <a:ext cx="23876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115</a:t>
            </a:r>
            <a:endParaRPr sz="10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850811" y="1193411"/>
            <a:ext cx="4099560" cy="1383030"/>
          </a:xfrm>
          <a:prstGeom prst="rect">
            <a:avLst/>
          </a:prstGeom>
        </p:spPr>
        <p:txBody>
          <a:bodyPr wrap="square" lIns="0" tIns="8890" rIns="0" bIns="0" rtlCol="0" vert="horz">
            <a:spAutoFit/>
          </a:bodyPr>
          <a:lstStyle/>
          <a:p>
            <a:pPr algn="just" marL="228600" marR="9525" indent="-215900">
              <a:lnSpc>
                <a:spcPct val="134300"/>
              </a:lnSpc>
              <a:spcBef>
                <a:spcPts val="7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承認兒童享有休息及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休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閒之權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有從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事適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合其年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齡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之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遊戲與娛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樂活動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參加文化生活與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藝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術活動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之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8600" marR="5080" indent="-216535">
              <a:lnSpc>
                <a:spcPct val="134300"/>
              </a:lnSpc>
              <a:spcBef>
                <a:spcPts val="85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112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112">
                <a:solidFill>
                  <a:srgbClr val="231F20"/>
                </a:solidFill>
                <a:latin typeface="SimSun"/>
                <a:cs typeface="SimSun"/>
              </a:rPr>
              <a:t>國應尊重</a:t>
            </a:r>
            <a:r>
              <a:rPr dirty="0" baseline="2525" sz="1650" spc="120">
                <a:solidFill>
                  <a:srgbClr val="231F20"/>
                </a:solidFill>
                <a:latin typeface="SimSun"/>
                <a:cs typeface="SimSun"/>
              </a:rPr>
              <a:t>並促</a:t>
            </a:r>
            <a:r>
              <a:rPr dirty="0" baseline="2525" sz="1650" spc="112">
                <a:solidFill>
                  <a:srgbClr val="231F20"/>
                </a:solidFill>
                <a:latin typeface="SimSun"/>
                <a:cs typeface="SimSun"/>
              </a:rPr>
              <a:t>進兒童</a:t>
            </a:r>
            <a:r>
              <a:rPr dirty="0" baseline="2525" sz="1650" spc="120">
                <a:solidFill>
                  <a:srgbClr val="231F20"/>
                </a:solidFill>
                <a:latin typeface="SimSun"/>
                <a:cs typeface="SimSun"/>
              </a:rPr>
              <a:t>充分</a:t>
            </a:r>
            <a:r>
              <a:rPr dirty="0" baseline="2525" sz="1650" spc="112">
                <a:solidFill>
                  <a:srgbClr val="231F20"/>
                </a:solidFill>
                <a:latin typeface="SimSun"/>
                <a:cs typeface="SimSun"/>
              </a:rPr>
              <a:t>參加</a:t>
            </a:r>
            <a:r>
              <a:rPr dirty="0" baseline="2525" sz="1650" spc="120">
                <a:solidFill>
                  <a:srgbClr val="231F20"/>
                </a:solidFill>
                <a:latin typeface="SimSun"/>
                <a:cs typeface="SimSun"/>
              </a:rPr>
              <a:t>文化</a:t>
            </a:r>
            <a:r>
              <a:rPr dirty="0" baseline="2525" sz="1650" spc="112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baseline="2525" sz="1650" spc="120">
                <a:solidFill>
                  <a:srgbClr val="231F20"/>
                </a:solidFill>
                <a:latin typeface="SimSun"/>
                <a:cs typeface="SimSun"/>
              </a:rPr>
              <a:t>藝</a:t>
            </a:r>
            <a:r>
              <a:rPr dirty="0" baseline="2525" sz="1650" spc="112">
                <a:solidFill>
                  <a:srgbClr val="231F20"/>
                </a:solidFill>
                <a:latin typeface="SimSun"/>
                <a:cs typeface="SimSun"/>
              </a:rPr>
              <a:t>術生活</a:t>
            </a:r>
            <a:r>
              <a:rPr dirty="0" baseline="2525" sz="1650" spc="12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baseline="2525" sz="1650" spc="112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85">
                <a:solidFill>
                  <a:srgbClr val="231F20"/>
                </a:solidFill>
                <a:latin typeface="SimSun"/>
                <a:cs typeface="SimSun"/>
              </a:rPr>
              <a:t>並應鼓勵提供適當之文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sz="1100" spc="-6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85">
                <a:solidFill>
                  <a:srgbClr val="231F20"/>
                </a:solidFill>
                <a:latin typeface="SimSun"/>
                <a:cs typeface="SimSun"/>
              </a:rPr>
              <a:t>藝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術</a:t>
            </a:r>
            <a:r>
              <a:rPr dirty="0" sz="1100" spc="-5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85">
                <a:solidFill>
                  <a:srgbClr val="231F20"/>
                </a:solidFill>
                <a:latin typeface="SimSun"/>
                <a:cs typeface="SimSun"/>
              </a:rPr>
              <a:t>娛樂以及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休閒</a:t>
            </a:r>
            <a:r>
              <a:rPr dirty="0" sz="1100" spc="85">
                <a:solidFill>
                  <a:srgbClr val="231F20"/>
                </a:solidFill>
                <a:latin typeface="SimSun"/>
                <a:cs typeface="SimSun"/>
              </a:rPr>
              <a:t>活動之平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等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70477" y="2610170"/>
            <a:ext cx="63246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5">
                <a:solidFill>
                  <a:srgbClr val="5895CF"/>
                </a:solidFill>
                <a:latin typeface="MS UI Gothic"/>
                <a:cs typeface="MS UI Gothic"/>
              </a:rPr>
              <a:t>3</a:t>
            </a:r>
            <a:r>
              <a:rPr dirty="0" sz="1200" spc="260">
                <a:solidFill>
                  <a:srgbClr val="5895CF"/>
                </a:solidFill>
                <a:latin typeface="MS UI Gothic"/>
                <a:cs typeface="MS UI Gothic"/>
              </a:rPr>
              <a:t>2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850811" y="2793611"/>
            <a:ext cx="4134485" cy="1847214"/>
          </a:xfrm>
          <a:prstGeom prst="rect">
            <a:avLst/>
          </a:prstGeom>
        </p:spPr>
        <p:txBody>
          <a:bodyPr wrap="square" lIns="0" tIns="8890" rIns="0" bIns="0" rtlCol="0" vert="horz">
            <a:spAutoFit/>
          </a:bodyPr>
          <a:lstStyle/>
          <a:p>
            <a:pPr algn="just" marL="228600" marR="40005" indent="-215900">
              <a:lnSpc>
                <a:spcPct val="134300"/>
              </a:lnSpc>
              <a:spcBef>
                <a:spcPts val="7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國承認兒童有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免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受經濟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剝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削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及避免從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任何可能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妨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礙或影響其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接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受教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或對其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健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康或身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精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神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道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德或社會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害之工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7965" marR="5080" indent="-215900">
              <a:lnSpc>
                <a:spcPct val="132200"/>
              </a:lnSpc>
              <a:spcBef>
                <a:spcPts val="11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採取立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政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社會與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教育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措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確保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本條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規定之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實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此目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並參照其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他國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際文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件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尤</a:t>
            </a:r>
            <a:r>
              <a:rPr dirty="0" sz="1100" spc="-40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endParaRPr sz="1100">
              <a:latin typeface="SimSun"/>
              <a:cs typeface="SimSun"/>
            </a:endParaRPr>
          </a:p>
          <a:p>
            <a:pPr lvl="1" marL="567690" indent="-346075">
              <a:lnSpc>
                <a:spcPct val="100000"/>
              </a:lnSpc>
              <a:spcBef>
                <a:spcPts val="535"/>
              </a:spcBef>
              <a:buSzPct val="90909"/>
              <a:buAutoNum type="alphaLcPeriod"/>
              <a:tabLst>
                <a:tab pos="56832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定單一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或二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以上之最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低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受僱年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齡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baseline="2525" sz="1650">
              <a:latin typeface="SimSun"/>
              <a:cs typeface="SimSun"/>
            </a:endParaRPr>
          </a:p>
          <a:p>
            <a:pPr lvl="1" marL="567690" indent="-345440">
              <a:lnSpc>
                <a:spcPct val="100000"/>
              </a:lnSpc>
              <a:spcBef>
                <a:spcPts val="480"/>
              </a:spcBef>
              <a:buSzPct val="90909"/>
              <a:buAutoNum type="alphaLcPeriod"/>
              <a:tabLst>
                <a:tab pos="56832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規定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有關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工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作時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間及工作條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件之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適當規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baseline="2525" sz="1650">
              <a:latin typeface="SimSun"/>
              <a:cs typeface="SimSun"/>
            </a:endParaRPr>
          </a:p>
          <a:p>
            <a:pPr lvl="1" marL="563245" indent="-341630">
              <a:lnSpc>
                <a:spcPct val="100000"/>
              </a:lnSpc>
              <a:spcBef>
                <a:spcPts val="480"/>
              </a:spcBef>
              <a:buSzPct val="90909"/>
              <a:buAutoNum type="alphaLcPeriod"/>
              <a:tabLst>
                <a:tab pos="563880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規定適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當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罰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或其他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裁措施以確保本條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款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之有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效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執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2525" sz="1650">
              <a:latin typeface="SimSun"/>
              <a:cs typeface="SimSu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70219" y="4615753"/>
            <a:ext cx="4315460" cy="2082800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5">
                <a:solidFill>
                  <a:srgbClr val="5895CF"/>
                </a:solidFill>
                <a:latin typeface="MS UI Gothic"/>
                <a:cs typeface="MS UI Gothic"/>
              </a:rPr>
              <a:t>3</a:t>
            </a:r>
            <a:r>
              <a:rPr dirty="0" sz="1200" spc="400">
                <a:solidFill>
                  <a:srgbClr val="5895CF"/>
                </a:solidFill>
                <a:latin typeface="MS UI Gothic"/>
                <a:cs typeface="MS UI Gothic"/>
              </a:rPr>
              <a:t>3</a:t>
            </a:r>
            <a:r>
              <a:rPr dirty="0" sz="1200" spc="175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endParaRPr sz="1200">
              <a:latin typeface="MS UI Gothic"/>
              <a:cs typeface="MS UI Gothic"/>
            </a:endParaRPr>
          </a:p>
          <a:p>
            <a:pPr algn="just" marL="12700" marR="5080" indent="287655">
              <a:lnSpc>
                <a:spcPts val="1800"/>
              </a:lnSpc>
              <a:spcBef>
                <a:spcPts val="35"/>
              </a:spcBef>
            </a:pP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應採取所有適當措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-2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包括立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政</a:t>
            </a:r>
            <a:r>
              <a:rPr dirty="0" sz="1100" spc="-1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社會與教育措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護兒童不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致非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法使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有關國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際條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約所訂定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麻醉藥品及精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神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藥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-54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並防止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兒童從事非法製造及販運此類藥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325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8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0">
                <a:solidFill>
                  <a:srgbClr val="5895CF"/>
                </a:solidFill>
                <a:latin typeface="MS UI Gothic"/>
                <a:cs typeface="MS UI Gothic"/>
              </a:rPr>
              <a:t>34</a:t>
            </a:r>
            <a:r>
              <a:rPr dirty="0" sz="1200" spc="-8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  <a:p>
            <a:pPr marL="12700" marR="5080" indent="288290">
              <a:lnSpc>
                <a:spcPts val="1800"/>
              </a:lnSpc>
              <a:spcBef>
                <a:spcPts val="35"/>
              </a:spcBef>
            </a:pP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承諾保護兒童免於所有形式之性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剝削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及性虐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此目 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6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應採取包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括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-15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雙邊與多邊措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防止下列情事發</a:t>
            </a:r>
            <a:r>
              <a:rPr dirty="0" sz="1100" spc="-5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endParaRPr sz="1100">
              <a:latin typeface="SimSun"/>
              <a:cs typeface="SimSun"/>
            </a:endParaRPr>
          </a:p>
          <a:p>
            <a:pPr marL="748030" indent="-345440">
              <a:lnSpc>
                <a:spcPct val="100000"/>
              </a:lnSpc>
              <a:spcBef>
                <a:spcPts val="395"/>
              </a:spcBef>
              <a:buSzPct val="90909"/>
              <a:buAutoNum type="alphaLcPeriod"/>
              <a:tabLst>
                <a:tab pos="748665" algn="l"/>
              </a:tabLst>
            </a:pP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引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誘或強迫兒童從事非法之性活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baseline="2525" sz="1650">
              <a:latin typeface="SimSun"/>
              <a:cs typeface="SimSun"/>
            </a:endParaRPr>
          </a:p>
          <a:p>
            <a:pPr marL="748030" indent="-345440">
              <a:lnSpc>
                <a:spcPct val="100000"/>
              </a:lnSpc>
              <a:spcBef>
                <a:spcPts val="480"/>
              </a:spcBef>
              <a:buSzPct val="90909"/>
              <a:buAutoNum type="alphaLcPeriod"/>
              <a:tabLst>
                <a:tab pos="748665" algn="l"/>
              </a:tabLst>
            </a:pP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剝削利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兒童從事賣淫或其他非法之性行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baseline="2525" sz="165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070477" y="970887"/>
            <a:ext cx="4314190" cy="5276850"/>
          </a:xfrm>
          <a:prstGeom prst="rect">
            <a:avLst/>
          </a:prstGeom>
        </p:spPr>
        <p:txBody>
          <a:bodyPr wrap="square" lIns="0" tIns="60325" rIns="0" bIns="0" rtlCol="0" vert="horz">
            <a:spAutoFit/>
          </a:bodyPr>
          <a:lstStyle/>
          <a:p>
            <a:pPr marL="403225">
              <a:lnSpc>
                <a:spcPct val="100000"/>
              </a:lnSpc>
              <a:spcBef>
                <a:spcPts val="475"/>
              </a:spcBef>
            </a:pPr>
            <a:r>
              <a:rPr dirty="0" baseline="2525" sz="1650" spc="-67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-45">
                <a:solidFill>
                  <a:srgbClr val="231F20"/>
                </a:solidFill>
                <a:latin typeface="Verdana"/>
                <a:cs typeface="Verdana"/>
              </a:rPr>
              <a:t>c</a:t>
            </a:r>
            <a:r>
              <a:rPr dirty="0" baseline="2525" sz="1650" spc="-67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剝削利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兒童從事色情表演或作為色情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材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2525" sz="165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409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8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0">
                <a:solidFill>
                  <a:srgbClr val="5895CF"/>
                </a:solidFill>
                <a:latin typeface="MS UI Gothic"/>
                <a:cs typeface="MS UI Gothic"/>
              </a:rPr>
              <a:t>35</a:t>
            </a:r>
            <a:r>
              <a:rPr dirty="0" sz="1200" spc="-8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  <a:p>
            <a:pPr marL="12700" marR="40005" indent="287655">
              <a:lnSpc>
                <a:spcPts val="1800"/>
              </a:lnSpc>
              <a:spcBef>
                <a:spcPts val="35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採取所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適當之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雙邊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與多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邊措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防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止兒童受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任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何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目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或以任何形式之誘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拐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買賣或販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運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325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8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0">
                <a:solidFill>
                  <a:srgbClr val="5895CF"/>
                </a:solidFill>
                <a:latin typeface="MS UI Gothic"/>
                <a:cs typeface="MS UI Gothic"/>
              </a:rPr>
              <a:t>36</a:t>
            </a:r>
            <a:r>
              <a:rPr dirty="0" sz="1200" spc="-8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  <a:p>
            <a:pPr marL="300990">
              <a:lnSpc>
                <a:spcPct val="100000"/>
              </a:lnSpc>
              <a:spcBef>
                <a:spcPts val="375"/>
              </a:spcBef>
            </a:pP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應保護兒童免於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遭受有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害其福祉之任何其他形式之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剝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削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465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5">
                <a:solidFill>
                  <a:srgbClr val="5895CF"/>
                </a:solidFill>
                <a:latin typeface="MS UI Gothic"/>
                <a:cs typeface="MS UI Gothic"/>
              </a:rPr>
              <a:t>3</a:t>
            </a:r>
            <a:r>
              <a:rPr dirty="0" sz="1200" spc="400">
                <a:solidFill>
                  <a:srgbClr val="5895CF"/>
                </a:solidFill>
                <a:latin typeface="MS UI Gothic"/>
                <a:cs typeface="MS UI Gothic"/>
              </a:rPr>
              <a:t>7</a:t>
            </a:r>
            <a:r>
              <a:rPr dirty="0" sz="1200" spc="175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endParaRPr sz="1200">
              <a:latin typeface="MS UI Gothic"/>
              <a:cs typeface="MS UI Gothic"/>
            </a:endParaRPr>
          </a:p>
          <a:p>
            <a:pPr marL="300990">
              <a:lnSpc>
                <a:spcPct val="100000"/>
              </a:lnSpc>
              <a:spcBef>
                <a:spcPts val="375"/>
              </a:spcBef>
            </a:pP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應確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endParaRPr sz="1100">
              <a:latin typeface="SimSun"/>
              <a:cs typeface="SimSun"/>
            </a:endParaRPr>
          </a:p>
          <a:p>
            <a:pPr algn="just" marL="732790" marR="40005" indent="-330200">
              <a:lnSpc>
                <a:spcPct val="134300"/>
              </a:lnSpc>
              <a:spcBef>
                <a:spcPts val="80"/>
              </a:spcBef>
              <a:buSzPct val="90909"/>
              <a:buAutoNum type="alphaLcPeriod"/>
              <a:tabLst>
                <a:tab pos="74866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所有兒童均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不受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酷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刑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或其他形式之殘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忍</a:t>
            </a:r>
            <a:r>
              <a:rPr dirty="0" baseline="2525" sz="1650" spc="-21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不人道或有辱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人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格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之待遇或處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罰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對未滿十八歲之人所犯罪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不得處以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死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或無釋放可能之無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徒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刑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  <a:p>
            <a:pPr algn="just" marL="732155" marR="43180" indent="-329565">
              <a:lnSpc>
                <a:spcPct val="134300"/>
              </a:lnSpc>
              <a:spcBef>
                <a:spcPts val="85"/>
              </a:spcBef>
              <a:buSzPct val="90909"/>
              <a:buAutoNum type="alphaLcPeriod"/>
              <a:tabLst>
                <a:tab pos="748665" algn="l"/>
              </a:tabLst>
            </a:pP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不得非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法或恣意剝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奪任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何兒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對兒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童之逮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捕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拘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留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監禁應符合法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律規定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並僅應作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後手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且應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最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短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適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當時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限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  <a:p>
            <a:pPr algn="just" marL="731520" marR="42545" indent="-328930">
              <a:lnSpc>
                <a:spcPct val="135300"/>
              </a:lnSpc>
              <a:spcBef>
                <a:spcPts val="70"/>
              </a:spcBef>
              <a:buSzPct val="90909"/>
              <a:buAutoNum type="alphaLcPeriod"/>
              <a:tabLst>
                <a:tab pos="744220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被剝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奪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之兒童應受到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人道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遇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其人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性尊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嚴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受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應考慮其年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之需要加以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被剝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奪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自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童應與成年人分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隔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離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除非係基於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最佳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益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而不隔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離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除有特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情況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此等兒童有權透過通訊及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探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視與家人保持聯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繫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  <a:p>
            <a:pPr algn="just" marL="732790" marR="5080" indent="-330200">
              <a:lnSpc>
                <a:spcPct val="134300"/>
              </a:lnSpc>
              <a:spcBef>
                <a:spcPts val="80"/>
              </a:spcBef>
              <a:buSzPct val="90909"/>
              <a:buAutoNum type="alphaLcPeriod"/>
              <a:tabLst>
                <a:tab pos="74866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所有被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剝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奪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之兒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有迅速獲得法律及其他適當協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助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之權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並有權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就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剝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奪之合法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院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其他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責</a:t>
            </a:r>
            <a:r>
              <a:rPr dirty="0" sz="1100" spc="-2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獨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立</a:t>
            </a:r>
            <a:r>
              <a:rPr dirty="0" sz="1100" spc="-21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公正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提出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2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並要求獲得迅速之決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470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5">
                <a:solidFill>
                  <a:srgbClr val="5895CF"/>
                </a:solidFill>
                <a:latin typeface="MS UI Gothic"/>
                <a:cs typeface="MS UI Gothic"/>
              </a:rPr>
              <a:t>3</a:t>
            </a:r>
            <a:r>
              <a:rPr dirty="0" sz="1200" spc="400">
                <a:solidFill>
                  <a:srgbClr val="5895CF"/>
                </a:solidFill>
                <a:latin typeface="MS UI Gothic"/>
                <a:cs typeface="MS UI Gothic"/>
              </a:rPr>
              <a:t>8</a:t>
            </a:r>
            <a:r>
              <a:rPr dirty="0" sz="1200" spc="175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250881" y="6222608"/>
            <a:ext cx="4095115" cy="4686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27965" marR="5080" indent="-215900">
              <a:lnSpc>
                <a:spcPct val="132200"/>
              </a:lnSpc>
              <a:spcBef>
                <a:spcPts val="100"/>
              </a:spcBef>
            </a:pP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1.</a:t>
            </a:r>
            <a:r>
              <a:rPr dirty="0" sz="110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發生武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裝衝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突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應尊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重國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際人道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中適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於本國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兒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童之規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並保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證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確實遵守此等規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9556536" y="402192"/>
            <a:ext cx="104076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808285"/>
                </a:solidFill>
                <a:latin typeface="Microsoft YaHei"/>
                <a:cs typeface="Microsoft YaHei"/>
              </a:rPr>
              <a:t>兒童權利公約</a:t>
            </a:r>
            <a:endParaRPr sz="1300">
              <a:latin typeface="Microsoft YaHei"/>
              <a:cs typeface="Microsoft YaHei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1016615" cy="7776209"/>
          </a:xfrm>
          <a:custGeom>
            <a:avLst/>
            <a:gdLst/>
            <a:ahLst/>
            <a:cxnLst/>
            <a:rect l="l" t="t" r="r" b="b"/>
            <a:pathLst>
              <a:path w="11016615" h="7776209">
                <a:moveTo>
                  <a:pt x="11016005" y="0"/>
                </a:moveTo>
                <a:lnTo>
                  <a:pt x="0" y="0"/>
                </a:lnTo>
                <a:lnTo>
                  <a:pt x="0" y="7776006"/>
                </a:lnTo>
                <a:lnTo>
                  <a:pt x="11016005" y="7776006"/>
                </a:lnTo>
                <a:lnTo>
                  <a:pt x="11016005" y="0"/>
                </a:lnTo>
                <a:close/>
              </a:path>
            </a:pathLst>
          </a:custGeom>
          <a:solidFill>
            <a:srgbClr val="A7A9A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" name="object 3"/>
          <p:cNvGrpSpPr/>
          <p:nvPr/>
        </p:nvGrpSpPr>
        <p:grpSpPr>
          <a:xfrm>
            <a:off x="-3473" y="197789"/>
            <a:ext cx="11019790" cy="7220584"/>
            <a:chOff x="-3473" y="197789"/>
            <a:chExt cx="11019790" cy="7220584"/>
          </a:xfrm>
        </p:grpSpPr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5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7" name="object 67"/>
          <p:cNvSpPr txBox="1"/>
          <p:nvPr/>
        </p:nvSpPr>
        <p:spPr>
          <a:xfrm>
            <a:off x="6070706" y="1301838"/>
            <a:ext cx="4279265" cy="939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36400"/>
              </a:lnSpc>
              <a:spcBef>
                <a:spcPts val="100"/>
              </a:spcBef>
            </a:pP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期待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公民能各盡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其才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貢獻於社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若兒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成長過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未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能有機會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透過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方式表達意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且因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年齡而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未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被成年人傾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聽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那麼我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何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能期待兒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達成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年年齡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便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能有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地履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行公民義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參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與公共事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271189" y="7444653"/>
            <a:ext cx="97155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b="1">
                <a:solidFill>
                  <a:srgbClr val="FFFFFF"/>
                </a:solidFill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0588288" y="7444653"/>
            <a:ext cx="97155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b="1">
                <a:solidFill>
                  <a:srgbClr val="FFFFFF"/>
                </a:solidFill>
                <a:latin typeface="Arial"/>
                <a:cs typeface="Arial"/>
              </a:rPr>
              <a:t>9</a:t>
            </a:r>
            <a:endParaRPr sz="10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070753" y="2444838"/>
            <a:ext cx="4277995" cy="1168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7655">
              <a:lnSpc>
                <a:spcPct val="136400"/>
              </a:lnSpc>
              <a:spcBef>
                <a:spcPts val="100"/>
              </a:spcBef>
            </a:pP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儘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管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已有法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律明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確禁止歧視行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但歧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視的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思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維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做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俗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往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是長久累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積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且已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深植於社會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因此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除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透過法律規範來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消除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須加強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從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事兒少專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業服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務的人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員對於歧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識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包括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如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何辨識歧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視的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存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能帶來的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響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才能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更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地根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除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歧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30161" y="1004636"/>
            <a:ext cx="4356100" cy="23850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L="4445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5895CF"/>
                </a:solidFill>
                <a:latin typeface="MS UI Gothic"/>
                <a:cs typeface="MS UI Gothic"/>
              </a:rPr>
              <a:t>導讀</a:t>
            </a:r>
            <a:endParaRPr sz="1500">
              <a:latin typeface="MS UI Gothic"/>
              <a:cs typeface="MS UI Gothic"/>
            </a:endParaRPr>
          </a:p>
          <a:p>
            <a:pPr algn="just" marL="53340" marR="5080" indent="286385">
              <a:lnSpc>
                <a:spcPct val="138400"/>
              </a:lnSpc>
              <a:spcBef>
                <a:spcPts val="550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於兒童仰賴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年人生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存的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們的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活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需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求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精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神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滿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足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社會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參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與等基本需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求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常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受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年人意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志的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響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時有時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時好時 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壞</a:t>
            </a:r>
            <a:r>
              <a:rPr dirty="0" baseline="2525" sz="1650" spc="-60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比起權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-60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更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像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種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予</a:t>
            </a:r>
            <a:r>
              <a:rPr dirty="0" baseline="2525" sz="1650" spc="-592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198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1100" spc="-2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2525" sz="1650" spc="-60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聯合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通</a:t>
            </a:r>
            <a:r>
              <a:rPr dirty="0" baseline="2525" sz="1650" spc="-450">
                <a:solidFill>
                  <a:srgbClr val="231F20"/>
                </a:solidFill>
                <a:latin typeface="SimSun"/>
                <a:cs typeface="SimSun"/>
              </a:rPr>
              <a:t>過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兒童權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endParaRPr baseline="2525" sz="1650">
              <a:latin typeface="SimSun"/>
              <a:cs typeface="SimSun"/>
            </a:endParaRPr>
          </a:p>
          <a:p>
            <a:pPr algn="just" marL="52705" marR="40640" indent="-40640">
              <a:lnSpc>
                <a:spcPct val="135500"/>
              </a:lnSpc>
              <a:spcBef>
                <a:spcPts val="10"/>
              </a:spcBef>
            </a:pPr>
            <a:r>
              <a:rPr dirty="0" baseline="2525" sz="1650" spc="-104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-70">
                <a:solidFill>
                  <a:srgbClr val="231F20"/>
                </a:solidFill>
                <a:latin typeface="Verdana"/>
                <a:cs typeface="Verdana"/>
              </a:rPr>
              <a:t>The</a:t>
            </a:r>
            <a:r>
              <a:rPr dirty="0" sz="11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100" spc="10">
                <a:solidFill>
                  <a:srgbClr val="231F20"/>
                </a:solidFill>
                <a:latin typeface="Verdana"/>
                <a:cs typeface="Verdana"/>
              </a:rPr>
              <a:t>Convention</a:t>
            </a:r>
            <a:r>
              <a:rPr dirty="0" sz="11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100" spc="15">
                <a:solidFill>
                  <a:srgbClr val="231F20"/>
                </a:solidFill>
                <a:latin typeface="Verdana"/>
                <a:cs typeface="Verdana"/>
              </a:rPr>
              <a:t>on</a:t>
            </a:r>
            <a:r>
              <a:rPr dirty="0" sz="110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100" spc="-5">
                <a:solidFill>
                  <a:srgbClr val="231F20"/>
                </a:solidFill>
                <a:latin typeface="Verdana"/>
                <a:cs typeface="Verdana"/>
              </a:rPr>
              <a:t>the</a:t>
            </a:r>
            <a:r>
              <a:rPr dirty="0" sz="110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100" spc="-50">
                <a:solidFill>
                  <a:srgbClr val="231F20"/>
                </a:solidFill>
                <a:latin typeface="Verdana"/>
                <a:cs typeface="Verdana"/>
              </a:rPr>
              <a:t>Rights</a:t>
            </a:r>
            <a:r>
              <a:rPr dirty="0" sz="11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100" spc="10">
                <a:solidFill>
                  <a:srgbClr val="231F20"/>
                </a:solidFill>
                <a:latin typeface="Verdana"/>
                <a:cs typeface="Verdana"/>
              </a:rPr>
              <a:t>of</a:t>
            </a:r>
            <a:r>
              <a:rPr dirty="0" sz="11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100" spc="-5">
                <a:solidFill>
                  <a:srgbClr val="231F20"/>
                </a:solidFill>
                <a:latin typeface="Verdana"/>
                <a:cs typeface="Verdana"/>
              </a:rPr>
              <a:t>the</a:t>
            </a:r>
            <a:r>
              <a:rPr dirty="0" sz="11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100" spc="-70">
                <a:solidFill>
                  <a:srgbClr val="231F20"/>
                </a:solidFill>
                <a:latin typeface="Verdana"/>
                <a:cs typeface="Verdana"/>
              </a:rPr>
              <a:t>Child</a:t>
            </a:r>
            <a:r>
              <a:rPr dirty="0" baseline="2525" sz="1650" spc="-10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以下簡</a:t>
            </a:r>
            <a:r>
              <a:rPr dirty="0" baseline="2525" sz="1650" spc="-457">
                <a:solidFill>
                  <a:srgbClr val="231F20"/>
                </a:solidFill>
                <a:latin typeface="SimSun"/>
                <a:cs typeface="SimSun"/>
              </a:rPr>
              <a:t>稱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-660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 spc="-682">
                <a:solidFill>
                  <a:srgbClr val="231F20"/>
                </a:solidFill>
                <a:latin typeface="SimSun"/>
                <a:cs typeface="SimSun"/>
              </a:rPr>
              <a:t>）， </a:t>
            </a:r>
            <a:r>
              <a:rPr dirty="0" baseline="2525" sz="1650" spc="-67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透過法律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確立兒童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是權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的主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成年人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享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生俱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來的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而且他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必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須受到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政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府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成年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社會全體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的尊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並透過各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種措施加以實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baseline="2525" sz="1650" spc="-569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我國</a:t>
            </a:r>
            <a:r>
              <a:rPr dirty="0" baseline="2525" sz="1650" spc="247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1100" spc="-2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年通過並施</a:t>
            </a:r>
            <a:r>
              <a:rPr dirty="0" baseline="2525" sz="1650" spc="-419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兒童權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公約施行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baseline="2525" sz="1650" spc="-622">
                <a:solidFill>
                  <a:srgbClr val="231F20"/>
                </a:solidFill>
                <a:latin typeface="SimSun"/>
                <a:cs typeface="SimSun"/>
              </a:rPr>
              <a:t>》，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賦予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政府落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實兒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童權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責任與義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時也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大眾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監督政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府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兒童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人權實現與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否的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依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據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70191" y="3592517"/>
            <a:ext cx="4314190" cy="1625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just" marL="12700" marR="5080" indent="288290">
              <a:lnSpc>
                <a:spcPct val="136400"/>
              </a:lnSpc>
              <a:spcBef>
                <a:spcPts val="95"/>
              </a:spcBef>
            </a:pP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兒童權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中有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四項一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般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性原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不歧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兒童最佳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益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生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存及發展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被傾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聽的權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們如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何理解與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落實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約中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條文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具有原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地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位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四項原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不歧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強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調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中保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障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所有權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都必須平等地適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於所有兒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-3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能因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為種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1100" spc="-2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社會背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景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財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產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出生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⋯⋯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而有差別待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遇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為協助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各領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域專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業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員提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供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兒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少一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平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等的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成長環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1100" spc="-4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兒少反歧視案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彙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編</a:t>
            </a:r>
            <a:r>
              <a:rPr dirty="0" sz="1100" spc="-455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以下簡</a:t>
            </a:r>
            <a:r>
              <a:rPr dirty="0" sz="1100" spc="-165">
                <a:solidFill>
                  <a:srgbClr val="231F20"/>
                </a:solidFill>
                <a:latin typeface="SimSun"/>
                <a:cs typeface="SimSun"/>
              </a:rPr>
              <a:t>稱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彙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編</a:t>
            </a:r>
            <a:r>
              <a:rPr dirty="0" sz="1100" spc="-300">
                <a:solidFill>
                  <a:srgbClr val="231F20"/>
                </a:solidFill>
                <a:latin typeface="SimSun"/>
                <a:cs typeface="SimSun"/>
              </a:rPr>
              <a:t>》） </a:t>
            </a:r>
            <a:r>
              <a:rPr dirty="0" sz="1100" spc="-54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乃針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不歧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而編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撰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045089" y="3830411"/>
            <a:ext cx="4365625" cy="2757805"/>
          </a:xfrm>
          <a:prstGeom prst="rect">
            <a:avLst/>
          </a:prstGeom>
        </p:spPr>
        <p:txBody>
          <a:bodyPr wrap="square" lIns="0" tIns="6350" rIns="0" bIns="0" rtlCol="0" vert="horz">
            <a:spAutoFit/>
          </a:bodyPr>
          <a:lstStyle/>
          <a:p>
            <a:pPr algn="just" marL="38100" marR="30480" indent="288290">
              <a:lnSpc>
                <a:spcPct val="135900"/>
              </a:lnSpc>
              <a:spcBef>
                <a:spcPts val="50"/>
              </a:spcBef>
            </a:pP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2525" sz="1650" spc="-104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年生活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狀況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調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查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報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告</a:t>
            </a:r>
            <a:r>
              <a:rPr dirty="0" baseline="2525" sz="1650" spc="1417">
                <a:solidFill>
                  <a:srgbClr val="231F20"/>
                </a:solidFill>
                <a:latin typeface="SimSun"/>
                <a:cs typeface="SimSun"/>
              </a:rPr>
              <a:t>—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少年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篇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47008" sz="975" spc="-89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baseline="47008" sz="975" spc="8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顯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示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少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覺受到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素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意見或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主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張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容貌或膚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色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遭受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歧 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視的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比率最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高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均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占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130">
                <a:solidFill>
                  <a:srgbClr val="231F20"/>
                </a:solidFill>
                <a:latin typeface="Verdana"/>
                <a:cs typeface="Verdana"/>
              </a:rPr>
              <a:t>34.7%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其次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為性</a:t>
            </a:r>
            <a:r>
              <a:rPr dirty="0" baseline="2525" sz="1650" spc="-52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占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130">
                <a:solidFill>
                  <a:srgbClr val="231F20"/>
                </a:solidFill>
                <a:latin typeface="Verdana"/>
                <a:cs typeface="Verdana"/>
              </a:rPr>
              <a:t>22.4%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歧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按比率排序分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傾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sz="1100" spc="-170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口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音腔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調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家庭背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景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礙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經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宗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種族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-17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彙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編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藉由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述調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查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縣市兒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少代表在生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活中感受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觀察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視議題反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饋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時也納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較易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遭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受 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邊緣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化及權利剝奪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兒少所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面臨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篩選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baseline="2525" sz="1650" spc="-39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待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能引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領各領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域專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業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人員看見兒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場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域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情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境中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可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面臨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兒少帶來的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響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並提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供專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業人員遇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到相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似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議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題時的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處理建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這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份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彙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編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也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藉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案例反思傳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達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對於兒少來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endParaRPr sz="1100">
              <a:latin typeface="SimSun"/>
              <a:cs typeface="SimSun"/>
            </a:endParaRPr>
          </a:p>
          <a:p>
            <a:pPr marL="38735">
              <a:lnSpc>
                <a:spcPts val="1235"/>
              </a:lnSpc>
              <a:spcBef>
                <a:spcPts val="515"/>
              </a:spcBef>
              <a:tabLst>
                <a:tab pos="953135" algn="l"/>
              </a:tabLst>
            </a:pPr>
            <a:r>
              <a:rPr dirty="0" u="sng" sz="110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	</a:t>
            </a:r>
            <a:endParaRPr sz="1100">
              <a:latin typeface="Times New Roman"/>
              <a:cs typeface="Times New Roman"/>
            </a:endParaRPr>
          </a:p>
          <a:p>
            <a:pPr marL="38100">
              <a:lnSpc>
                <a:spcPts val="875"/>
              </a:lnSpc>
            </a:pP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1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1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衛</a:t>
            </a:r>
            <a:r>
              <a:rPr dirty="0" baseline="3472" sz="1200" spc="44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福利部統</a:t>
            </a:r>
            <a:r>
              <a:rPr dirty="0" baseline="3472" sz="1200" spc="44">
                <a:solidFill>
                  <a:srgbClr val="231F20"/>
                </a:solidFill>
                <a:latin typeface="SimSun"/>
                <a:cs typeface="SimSun"/>
              </a:rPr>
              <a:t>計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處</a:t>
            </a:r>
            <a:r>
              <a:rPr dirty="0" baseline="3472" sz="1200" spc="-4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https://dep.mohw.gov.tw/dos/cp-1771-43369-113.html</a:t>
            </a:r>
            <a:r>
              <a:rPr dirty="0" baseline="3472" sz="1200" spc="-44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baseline="3472" sz="1200" spc="37">
                <a:solidFill>
                  <a:srgbClr val="231F20"/>
                </a:solidFill>
                <a:latin typeface="SimSun"/>
                <a:cs typeface="SimSun"/>
              </a:rPr>
              <a:t>最</a:t>
            </a:r>
            <a:r>
              <a:rPr dirty="0" baseline="3472" sz="1200" spc="44">
                <a:solidFill>
                  <a:srgbClr val="231F20"/>
                </a:solidFill>
                <a:latin typeface="SimSun"/>
                <a:cs typeface="SimSun"/>
              </a:rPr>
              <a:t>後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瀏</a:t>
            </a:r>
            <a:endParaRPr baseline="3472" sz="1200">
              <a:latin typeface="SimSun"/>
              <a:cs typeface="SimSun"/>
            </a:endParaRPr>
          </a:p>
          <a:p>
            <a:pPr marL="200025">
              <a:lnSpc>
                <a:spcPct val="100000"/>
              </a:lnSpc>
              <a:spcBef>
                <a:spcPts val="40"/>
              </a:spcBef>
            </a:pP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覽</a:t>
            </a:r>
            <a:r>
              <a:rPr dirty="0" baseline="3472" sz="1200" spc="-37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baseline="3472" sz="1200" spc="-142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3472" sz="1200" spc="-30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月</a:t>
            </a:r>
            <a:r>
              <a:rPr dirty="0" baseline="3472" sz="1200" spc="-29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22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baseline="3472" sz="1200" spc="-187">
                <a:solidFill>
                  <a:srgbClr val="231F20"/>
                </a:solidFill>
                <a:latin typeface="SimSun"/>
                <a:cs typeface="SimSun"/>
              </a:rPr>
              <a:t>）。</a:t>
            </a:r>
            <a:endParaRPr baseline="3472" sz="12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70267" y="5421238"/>
            <a:ext cx="4279900" cy="1168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288290">
              <a:lnSpc>
                <a:spcPct val="136400"/>
              </a:lnSpc>
              <a:spcBef>
                <a:spcPts val="100"/>
              </a:spcBef>
            </a:pP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有關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種歧視議題可能帶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來的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負面影響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層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面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大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只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侵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害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個別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少的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從長遠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來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看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可能導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致國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家在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領域發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阻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礙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以女孩面對性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歧視為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不僅會對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個別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兒童帶來傷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害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也因為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性別歧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視的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思維與行為持續在社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會中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長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進而影響未來女性在職場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上的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參與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領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域的代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表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響國家的經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濟發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當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們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0233445" y="402192"/>
            <a:ext cx="36385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808285"/>
                </a:solidFill>
                <a:latin typeface="Microsoft YaHei"/>
                <a:cs typeface="Microsoft YaHei"/>
              </a:rPr>
              <a:t>導讀</a:t>
            </a:r>
            <a:endParaRPr sz="1300">
              <a:latin typeface="Microsoft YaHei"/>
              <a:cs typeface="Microsoft YaHei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1016615" cy="7776209"/>
          </a:xfrm>
          <a:custGeom>
            <a:avLst/>
            <a:gdLst/>
            <a:ahLst/>
            <a:cxnLst/>
            <a:rect l="l" t="t" r="r" b="b"/>
            <a:pathLst>
              <a:path w="11016615" h="7776209">
                <a:moveTo>
                  <a:pt x="11016005" y="0"/>
                </a:moveTo>
                <a:lnTo>
                  <a:pt x="0" y="0"/>
                </a:lnTo>
                <a:lnTo>
                  <a:pt x="0" y="7776006"/>
                </a:lnTo>
                <a:lnTo>
                  <a:pt x="11016005" y="7776006"/>
                </a:lnTo>
                <a:lnTo>
                  <a:pt x="11016005" y="0"/>
                </a:lnTo>
                <a:close/>
              </a:path>
            </a:pathLst>
          </a:custGeom>
          <a:solidFill>
            <a:srgbClr val="A7A9A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" name="object 3"/>
          <p:cNvGrpSpPr/>
          <p:nvPr/>
        </p:nvGrpSpPr>
        <p:grpSpPr>
          <a:xfrm>
            <a:off x="-3473" y="197789"/>
            <a:ext cx="11019790" cy="7220584"/>
            <a:chOff x="-3473" y="197789"/>
            <a:chExt cx="11019790" cy="7220584"/>
          </a:xfrm>
        </p:grpSpPr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5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7" name="object 67"/>
          <p:cNvSpPr txBox="1"/>
          <p:nvPr/>
        </p:nvSpPr>
        <p:spPr>
          <a:xfrm>
            <a:off x="850728" y="964810"/>
            <a:ext cx="4135120" cy="16116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228600" marR="44450" indent="-215900">
              <a:lnSpc>
                <a:spcPct val="132200"/>
              </a:lnSpc>
              <a:spcBef>
                <a:spcPts val="100"/>
              </a:spcBef>
              <a:buFont typeface="Verdana"/>
              <a:buAutoNum type="arabicPeriod" startAt="2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應採取所有可行措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確保未滿十五歲之人不會直接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參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加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戰鬥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8600" marR="41275" indent="-215900">
              <a:lnSpc>
                <a:spcPct val="132200"/>
              </a:lnSpc>
              <a:spcBef>
                <a:spcPts val="110"/>
              </a:spcBef>
              <a:buFont typeface="Verdana"/>
              <a:buAutoNum type="arabicPeriod" startAt="2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應避免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招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募任何未滿十五歲之人加入武裝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部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隊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招募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年滿十五歲但未滿十八歲之人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應優先考慮年齡最大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7965" marR="5080" indent="-215900">
              <a:lnSpc>
                <a:spcPct val="134300"/>
              </a:lnSpc>
              <a:spcBef>
                <a:spcPts val="80"/>
              </a:spcBef>
              <a:buFont typeface="Verdana"/>
              <a:buAutoNum type="arabicPeriod" startAt="2"/>
              <a:tabLst>
                <a:tab pos="22923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依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據國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際人道法之規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baseline="2525" sz="1650" spc="-6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於武裝衝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突中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有義務保護平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並應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採取一切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可行之措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保護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照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顧受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武裝衝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突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影響之兒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271189" y="7444653"/>
            <a:ext cx="23876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116</a:t>
            </a:r>
            <a:endParaRPr sz="10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0445921" y="7444653"/>
            <a:ext cx="23876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117</a:t>
            </a:r>
            <a:endParaRPr sz="10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70477" y="2558354"/>
            <a:ext cx="4314190" cy="1403350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8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0">
                <a:solidFill>
                  <a:srgbClr val="5895CF"/>
                </a:solidFill>
                <a:latin typeface="MS UI Gothic"/>
                <a:cs typeface="MS UI Gothic"/>
              </a:rPr>
              <a:t>39</a:t>
            </a:r>
            <a:r>
              <a:rPr dirty="0" sz="1200" spc="-8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  <a:p>
            <a:pPr algn="just" marL="12700" marR="5080" indent="287655">
              <a:lnSpc>
                <a:spcPts val="1800"/>
              </a:lnSpc>
              <a:spcBef>
                <a:spcPts val="35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應採取所有適當措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使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遭受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下述情況之兒童身心得以康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復並重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返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sz="1100" spc="-60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65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任何形式之疏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忽</a:t>
            </a:r>
            <a:r>
              <a:rPr dirty="0" sz="1100" spc="-16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剝削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或虐</a:t>
            </a:r>
            <a:r>
              <a:rPr dirty="0" sz="1100" spc="-60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17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酷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或任何其他殘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忍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不人道或有辱人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格之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待遇或處罰方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遭遇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武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裝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衝突之兒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此種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康復與重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返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應於能促進兒童健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康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尊及尊嚴之環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境中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進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325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8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0">
                <a:solidFill>
                  <a:srgbClr val="5895CF"/>
                </a:solidFill>
                <a:latin typeface="MS UI Gothic"/>
                <a:cs typeface="MS UI Gothic"/>
              </a:rPr>
              <a:t>40</a:t>
            </a:r>
            <a:r>
              <a:rPr dirty="0" sz="1200" spc="-8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850811" y="3936611"/>
            <a:ext cx="4103370" cy="2754630"/>
          </a:xfrm>
          <a:prstGeom prst="rect">
            <a:avLst/>
          </a:prstGeom>
        </p:spPr>
        <p:txBody>
          <a:bodyPr wrap="square" lIns="0" tIns="7620" rIns="0" bIns="0" rtlCol="0" vert="horz">
            <a:spAutoFit/>
          </a:bodyPr>
          <a:lstStyle/>
          <a:p>
            <a:pPr algn="just" marL="227965" marR="7620" indent="-215900">
              <a:lnSpc>
                <a:spcPct val="135000"/>
              </a:lnSpc>
              <a:spcBef>
                <a:spcPts val="6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對被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指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稱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指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控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涉嫌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觸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犯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刑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事法律之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應確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認該等兒童有權獲得符合以下情況之待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遇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依兒童之年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齡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與對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其重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返社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並在社會承擔建設性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角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色之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期待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促進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之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尊嚴及價值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感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以增強其對他人之人權及基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本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之尊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8600" indent="-216535">
              <a:lnSpc>
                <a:spcPct val="100000"/>
              </a:lnSpc>
              <a:spcBef>
                <a:spcPts val="535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為達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此目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並鑒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於國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際文件之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尤應確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endParaRPr baseline="2525" sz="1650">
              <a:latin typeface="SimSun"/>
              <a:cs typeface="SimSun"/>
            </a:endParaRPr>
          </a:p>
          <a:p>
            <a:pPr lvl="1" marL="551815" marR="5080" indent="-329565">
              <a:lnSpc>
                <a:spcPct val="132200"/>
              </a:lnSpc>
              <a:spcBef>
                <a:spcPts val="55"/>
              </a:spcBef>
              <a:buSzPct val="90909"/>
              <a:buAutoNum type="alphaLcPeriod"/>
              <a:tabLst>
                <a:tab pos="570230" algn="l"/>
              </a:tabLst>
            </a:pP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任何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當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其作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或不作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未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經本國或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際法所禁止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得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被指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稱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指控或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為涉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觸犯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事法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律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lvl="1" marL="552450" marR="10795" indent="-330200">
              <a:lnSpc>
                <a:spcPct val="132200"/>
              </a:lnSpc>
              <a:spcBef>
                <a:spcPts val="110"/>
              </a:spcBef>
              <a:buSzPct val="90909"/>
              <a:buAutoNum type="alphaLcPeriod"/>
              <a:tabLst>
                <a:tab pos="56832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針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被指稱或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指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控觸犯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刑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事法律之兒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baseline="2525" sz="1650" spc="-2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至少應獲得下列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證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endParaRPr sz="1100">
              <a:latin typeface="SimSun"/>
              <a:cs typeface="SimSun"/>
            </a:endParaRPr>
          </a:p>
          <a:p>
            <a:pPr marL="510540">
              <a:lnSpc>
                <a:spcPct val="100000"/>
              </a:lnSpc>
              <a:spcBef>
                <a:spcPts val="535"/>
              </a:spcBef>
            </a:pP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baseline="2525" sz="1650" spc="-54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i</a:t>
            </a:r>
            <a:r>
              <a:rPr dirty="0" sz="1100" spc="-20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-36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在依法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判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定有罪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前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推定為無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罪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baseline="2525" sz="1650">
              <a:latin typeface="SimSun"/>
              <a:cs typeface="SimSun"/>
            </a:endParaRPr>
          </a:p>
          <a:p>
            <a:pPr marL="876300" marR="5080" indent="-366395">
              <a:lnSpc>
                <a:spcPct val="132200"/>
              </a:lnSpc>
              <a:spcBef>
                <a:spcPts val="55"/>
              </a:spcBef>
            </a:pP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baseline="2525" sz="1650" spc="-55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0">
                <a:solidFill>
                  <a:srgbClr val="231F20"/>
                </a:solidFill>
                <a:latin typeface="Verdana"/>
                <a:cs typeface="Verdana"/>
              </a:rPr>
              <a:t>i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i</a:t>
            </a:r>
            <a:r>
              <a:rPr dirty="0" sz="1100" spc="-20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被控訴之罪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能夠迅速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且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直接地被告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知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適當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情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況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經由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父母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或法定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監護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告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知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本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於準備與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250727" y="943724"/>
            <a:ext cx="4133850" cy="5290820"/>
          </a:xfrm>
          <a:prstGeom prst="rect">
            <a:avLst/>
          </a:prstGeom>
        </p:spPr>
        <p:txBody>
          <a:bodyPr wrap="square" lIns="0" tIns="80645" rIns="0" bIns="0" rtlCol="0" vert="horz">
            <a:spAutoFit/>
          </a:bodyPr>
          <a:lstStyle/>
          <a:p>
            <a:pPr marL="876300">
              <a:lnSpc>
                <a:spcPct val="100000"/>
              </a:lnSpc>
              <a:spcBef>
                <a:spcPts val="635"/>
              </a:spcBef>
            </a:pP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提出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答辯時並獲得法律或其他適當之協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  <a:p>
            <a:pPr algn="just" marL="876300" marR="35560" indent="-365760">
              <a:lnSpc>
                <a:spcPct val="135300"/>
              </a:lnSpc>
              <a:spcBef>
                <a:spcPts val="70"/>
              </a:spcBef>
            </a:pP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baseline="2525" sz="1650" spc="-55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0">
                <a:solidFill>
                  <a:srgbClr val="231F20"/>
                </a:solidFill>
                <a:latin typeface="Verdana"/>
                <a:cs typeface="Verdana"/>
              </a:rPr>
              <a:t>ii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i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求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獨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立且公正之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機關或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司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法機構迅速依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法 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公正審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兒童並應獲得法律或其他適當之協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且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父母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或法定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監護人亦應在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場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惟經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特別考量兒 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童之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齡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或狀況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為其父母或法定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監護人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場不符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合兒童最佳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益者除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  <a:p>
            <a:pPr algn="just" marL="876300" marR="42545" indent="-365760">
              <a:lnSpc>
                <a:spcPct val="134300"/>
              </a:lnSpc>
              <a:spcBef>
                <a:spcPts val="80"/>
              </a:spcBef>
            </a:pP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baseline="2525" sz="1650" spc="-54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25">
                <a:solidFill>
                  <a:srgbClr val="231F20"/>
                </a:solidFill>
                <a:latin typeface="Verdana"/>
                <a:cs typeface="Verdana"/>
              </a:rPr>
              <a:t>i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v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不得被迫作證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罪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可詰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問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或間接詰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問對自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不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利之證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15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並且在平等之條件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 spc="-15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要求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己有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證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出庭並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接受詰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問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  <a:p>
            <a:pPr algn="just" marL="875665" marR="41275" indent="-365125">
              <a:lnSpc>
                <a:spcPct val="134300"/>
              </a:lnSpc>
              <a:spcBef>
                <a:spcPts val="85"/>
              </a:spcBef>
            </a:pP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baseline="2525" sz="1650" spc="-54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55">
                <a:solidFill>
                  <a:srgbClr val="231F20"/>
                </a:solidFill>
                <a:latin typeface="Verdana"/>
                <a:cs typeface="Verdana"/>
              </a:rPr>
              <a:t>v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若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經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認定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觸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犯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刑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事法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律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對該認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因此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衍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之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處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置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有權要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較高層級之權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責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獨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立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公正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機關或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司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關依法再為審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查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  <a:p>
            <a:pPr algn="just" marL="876300" marR="36830" indent="-365760">
              <a:lnSpc>
                <a:spcPct val="132200"/>
              </a:lnSpc>
              <a:spcBef>
                <a:spcPts val="110"/>
              </a:spcBef>
            </a:pP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baseline="2525" sz="1650" spc="-54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0">
                <a:solidFill>
                  <a:srgbClr val="231F20"/>
                </a:solidFill>
                <a:latin typeface="Verdana"/>
                <a:cs typeface="Verdana"/>
              </a:rPr>
              <a:t>v</a:t>
            </a:r>
            <a:r>
              <a:rPr dirty="0" sz="1100" spc="-50">
                <a:solidFill>
                  <a:srgbClr val="231F20"/>
                </a:solidFill>
                <a:latin typeface="Verdana"/>
                <a:cs typeface="Verdana"/>
              </a:rPr>
              <a:t>i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若使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兒童不瞭解或不會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之語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言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應提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供免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費之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通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譯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  <a:p>
            <a:pPr algn="just" marL="510540">
              <a:lnSpc>
                <a:spcPct val="100000"/>
              </a:lnSpc>
              <a:spcBef>
                <a:spcPts val="535"/>
              </a:spcBef>
            </a:pP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baseline="2525" sz="1650" spc="-54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30">
                <a:solidFill>
                  <a:srgbClr val="231F20"/>
                </a:solidFill>
                <a:latin typeface="Verdana"/>
                <a:cs typeface="Verdana"/>
              </a:rPr>
              <a:t>v</a:t>
            </a:r>
            <a:r>
              <a:rPr dirty="0" sz="1100" spc="-70">
                <a:solidFill>
                  <a:srgbClr val="231F20"/>
                </a:solidFill>
                <a:latin typeface="Verdana"/>
                <a:cs typeface="Verdana"/>
              </a:rPr>
              <a:t>i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i</a:t>
            </a:r>
            <a:r>
              <a:rPr dirty="0" baseline="2525" sz="1650" spc="-315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前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開程序之所有過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2525" sz="1650" spc="-30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應充分尊重兒童之隱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私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2525" sz="1650">
              <a:latin typeface="SimSun"/>
              <a:cs typeface="SimSun"/>
            </a:endParaRPr>
          </a:p>
          <a:p>
            <a:pPr algn="just" marL="228600" marR="38100" indent="-215900">
              <a:lnSpc>
                <a:spcPct val="132200"/>
              </a:lnSpc>
              <a:spcBef>
                <a:spcPts val="55"/>
              </a:spcBef>
              <a:buFont typeface="Verdana"/>
              <a:buAutoNum type="arabicPeriod" startAt="3"/>
              <a:tabLst>
                <a:tab pos="229235" algn="l"/>
              </a:tabLst>
            </a:pP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對於被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指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稱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指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控或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確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認為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觸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犯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刑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事法律之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應特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設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置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適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之法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律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序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關與機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構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尤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endParaRPr sz="1100">
              <a:latin typeface="SimSun"/>
              <a:cs typeface="SimSun"/>
            </a:endParaRPr>
          </a:p>
          <a:p>
            <a:pPr lvl="1" marL="567690" indent="-345440">
              <a:lnSpc>
                <a:spcPct val="100000"/>
              </a:lnSpc>
              <a:spcBef>
                <a:spcPts val="535"/>
              </a:spcBef>
              <a:buSzPct val="90909"/>
              <a:buAutoNum type="alphaLcPeriod"/>
              <a:tabLst>
                <a:tab pos="56832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規定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觸犯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刑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事能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之最低年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齡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baseline="2525" sz="1650">
              <a:latin typeface="SimSun"/>
              <a:cs typeface="SimSun"/>
            </a:endParaRPr>
          </a:p>
          <a:p>
            <a:pPr lvl="1" marL="552450" marR="34925" indent="-330200">
              <a:lnSpc>
                <a:spcPct val="132200"/>
              </a:lnSpc>
              <a:spcBef>
                <a:spcPts val="55"/>
              </a:spcBef>
              <a:buSzPct val="90909"/>
              <a:buAutoNum type="alphaLcPeriod"/>
              <a:tabLst>
                <a:tab pos="570230" algn="l"/>
              </a:tabLst>
            </a:pP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適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當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與必要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不對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童訴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諸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司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法程序之措 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惟須充分尊重人權及法律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7965" marR="38735" indent="-215900">
              <a:lnSpc>
                <a:spcPct val="134300"/>
              </a:lnSpc>
              <a:spcBef>
                <a:spcPts val="85"/>
              </a:spcBef>
              <a:buFont typeface="Verdana"/>
              <a:buAutoNum type="arabicPeriod" startAt="3"/>
              <a:tabLst>
                <a:tab pos="229235" algn="l"/>
              </a:tabLst>
            </a:pP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為確保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童福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祉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並合乎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其自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身狀況與違法情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應採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行多樣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化之處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置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例如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照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顧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輔導或監督裁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諮商輔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觀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護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寄養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照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顧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教育或職業培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訓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方案及其他替代機構照顧之方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070477" y="6215953"/>
            <a:ext cx="4278630" cy="475615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60">
                <a:solidFill>
                  <a:srgbClr val="5895CF"/>
                </a:solidFill>
                <a:latin typeface="MS UI Gothic"/>
                <a:cs typeface="MS UI Gothic"/>
              </a:rPr>
              <a:t>41</a:t>
            </a:r>
            <a:r>
              <a:rPr dirty="0" sz="1200" spc="-7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  <a:p>
            <a:pPr marL="174625">
              <a:lnSpc>
                <a:spcPct val="100000"/>
              </a:lnSpc>
              <a:spcBef>
                <a:spcPts val="375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本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之任何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不應影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響下列規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更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有利於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實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現兒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權利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9556536" y="402192"/>
            <a:ext cx="104076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808285"/>
                </a:solidFill>
                <a:latin typeface="Microsoft YaHei"/>
                <a:cs typeface="Microsoft YaHei"/>
              </a:rPr>
              <a:t>兒童權利公約</a:t>
            </a:r>
            <a:endParaRPr sz="1300">
              <a:latin typeface="Microsoft YaHei"/>
              <a:cs typeface="Microsoft YaHei"/>
            </a:endParaRP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1016615" cy="7776209"/>
          </a:xfrm>
          <a:custGeom>
            <a:avLst/>
            <a:gdLst/>
            <a:ahLst/>
            <a:cxnLst/>
            <a:rect l="l" t="t" r="r" b="b"/>
            <a:pathLst>
              <a:path w="11016615" h="7776209">
                <a:moveTo>
                  <a:pt x="11016005" y="0"/>
                </a:moveTo>
                <a:lnTo>
                  <a:pt x="0" y="0"/>
                </a:lnTo>
                <a:lnTo>
                  <a:pt x="0" y="7776006"/>
                </a:lnTo>
                <a:lnTo>
                  <a:pt x="11016005" y="7776006"/>
                </a:lnTo>
                <a:lnTo>
                  <a:pt x="11016005" y="0"/>
                </a:lnTo>
                <a:close/>
              </a:path>
            </a:pathLst>
          </a:custGeom>
          <a:solidFill>
            <a:srgbClr val="A7A9A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" name="object 3"/>
          <p:cNvGrpSpPr/>
          <p:nvPr/>
        </p:nvGrpSpPr>
        <p:grpSpPr>
          <a:xfrm>
            <a:off x="-3473" y="197789"/>
            <a:ext cx="11019790" cy="7220584"/>
            <a:chOff x="-3473" y="197789"/>
            <a:chExt cx="11019790" cy="7220584"/>
          </a:xfrm>
        </p:grpSpPr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5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7" name="object 67"/>
          <p:cNvSpPr txBox="1"/>
          <p:nvPr/>
        </p:nvSpPr>
        <p:spPr>
          <a:xfrm>
            <a:off x="1060963" y="943802"/>
            <a:ext cx="1905635" cy="725170"/>
          </a:xfrm>
          <a:prstGeom prst="rect">
            <a:avLst/>
          </a:prstGeom>
        </p:spPr>
        <p:txBody>
          <a:bodyPr wrap="square" lIns="0" tIns="80645" rIns="0" bIns="0" rtlCol="0" vert="horz">
            <a:spAutoFit/>
          </a:bodyPr>
          <a:lstStyle/>
          <a:p>
            <a:pPr marL="108585">
              <a:lnSpc>
                <a:spcPct val="100000"/>
              </a:lnSpc>
              <a:spcBef>
                <a:spcPts val="635"/>
              </a:spcBef>
            </a:pP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之任何規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endParaRPr sz="1100">
              <a:latin typeface="SimSun"/>
              <a:cs typeface="SimSun"/>
            </a:endParaRPr>
          </a:p>
          <a:p>
            <a:pPr marL="357505" indent="-345440">
              <a:lnSpc>
                <a:spcPct val="100000"/>
              </a:lnSpc>
              <a:spcBef>
                <a:spcPts val="535"/>
              </a:spcBef>
              <a:buSzPct val="90909"/>
              <a:buAutoNum type="alphaLcPeriod"/>
              <a:tabLst>
                <a:tab pos="358140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國之法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律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endParaRPr baseline="2525" sz="1650">
              <a:latin typeface="SimSun"/>
              <a:cs typeface="SimSun"/>
            </a:endParaRPr>
          </a:p>
          <a:p>
            <a:pPr marL="357505" indent="-345440">
              <a:lnSpc>
                <a:spcPct val="100000"/>
              </a:lnSpc>
              <a:spcBef>
                <a:spcPts val="480"/>
              </a:spcBef>
              <a:buSzPct val="90909"/>
              <a:buAutoNum type="alphaLcPeriod"/>
              <a:tabLst>
                <a:tab pos="358140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對締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效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之國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際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2525" sz="1650">
              <a:latin typeface="SimSun"/>
              <a:cs typeface="SimSu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271189" y="7444653"/>
            <a:ext cx="23876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118</a:t>
            </a:r>
            <a:endParaRPr sz="10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0445921" y="7444653"/>
            <a:ext cx="23876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119</a:t>
            </a:r>
            <a:endParaRPr sz="10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71300" y="1919035"/>
            <a:ext cx="80645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5895CF"/>
                </a:solidFill>
                <a:latin typeface="MS UI Gothic"/>
                <a:cs typeface="MS UI Gothic"/>
              </a:rPr>
              <a:t>第二部分</a:t>
            </a:r>
            <a:endParaRPr sz="1500">
              <a:latin typeface="MS UI Gothic"/>
              <a:cs typeface="MS UI Gothic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70477" y="2228154"/>
            <a:ext cx="4277995" cy="946150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8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0">
                <a:solidFill>
                  <a:srgbClr val="5895CF"/>
                </a:solidFill>
                <a:latin typeface="MS UI Gothic"/>
                <a:cs typeface="MS UI Gothic"/>
              </a:rPr>
              <a:t>42</a:t>
            </a:r>
            <a:r>
              <a:rPr dirty="0" sz="1200" spc="-8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  <a:p>
            <a:pPr marL="12700" marR="5080" indent="287655">
              <a:lnSpc>
                <a:spcPts val="1800"/>
              </a:lnSpc>
              <a:spcBef>
                <a:spcPts val="35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承諾以適當及積極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方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使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人與兒童都能普遍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曉本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公約之原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及規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325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8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0">
                <a:solidFill>
                  <a:srgbClr val="5895CF"/>
                </a:solidFill>
                <a:latin typeface="MS UI Gothic"/>
                <a:cs typeface="MS UI Gothic"/>
              </a:rPr>
              <a:t>43</a:t>
            </a:r>
            <a:r>
              <a:rPr dirty="0" sz="1200" spc="-8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850365" y="3149160"/>
            <a:ext cx="4135120" cy="344042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228600" marR="5080" indent="-216535">
              <a:lnSpc>
                <a:spcPct val="132200"/>
              </a:lnSpc>
              <a:spcBef>
                <a:spcPts val="10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為審查締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履行本公約義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進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baseline="2525" sz="1650" spc="-61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應設立兒童權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委員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執行下文所規定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職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8600" marR="40005" indent="-215900">
              <a:lnSpc>
                <a:spcPct val="135000"/>
              </a:lnSpc>
              <a:spcBef>
                <a:spcPts val="7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委員會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應由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十八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品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德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高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尚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本公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所涉領域具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公認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能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專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家組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委員會成員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應由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從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其國民中選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並應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人身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分任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職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但須考慮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公平地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分配原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主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要法律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體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系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8600" marR="45085" indent="-215900">
              <a:lnSpc>
                <a:spcPct val="132200"/>
              </a:lnSpc>
              <a:spcBef>
                <a:spcPts val="11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委員會成員應以無記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表決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方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式從締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提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之人選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名單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選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舉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產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得從其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本國國民中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提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一位人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選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8600" marR="40640" indent="-215900">
              <a:lnSpc>
                <a:spcPct val="135300"/>
              </a:lnSpc>
              <a:spcBef>
                <a:spcPts val="7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委員會之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初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次選舉應於最遲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晚於本公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生效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之日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起六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月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內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舉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爾後每二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舉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行一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次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聯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合國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秘書長應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至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少在選舉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日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前四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月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函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請締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國在二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月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內提出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其提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之人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選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秘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書長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隨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後應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已提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之所有人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按字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順序編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單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註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明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此等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人選之締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送本公約締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8600" marR="39370" indent="-216535">
              <a:lnSpc>
                <a:spcPct val="132200"/>
              </a:lnSpc>
              <a:spcBef>
                <a:spcPts val="11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選舉應在聯合國總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部由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秘書長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召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開之締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國會議上進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在此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等會議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應以三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之二締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席作為會議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定人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數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得票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250294" y="950966"/>
            <a:ext cx="4100829" cy="25469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28600" marR="5715" indent="-635">
              <a:lnSpc>
                <a:spcPct val="136300"/>
              </a:lnSpc>
              <a:spcBef>
                <a:spcPts val="100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最多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且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占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出席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參加表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國代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絕對多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票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當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選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為委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員會委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員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8600" marR="5080" indent="-216535">
              <a:lnSpc>
                <a:spcPct val="135000"/>
              </a:lnSpc>
              <a:spcBef>
                <a:spcPts val="70"/>
              </a:spcBef>
              <a:buFont typeface="Verdana"/>
              <a:buAutoNum type="arabicPeriod" startAt="6"/>
              <a:tabLst>
                <a:tab pos="229235" algn="l"/>
              </a:tabLst>
            </a:pP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委員會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員任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四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員如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獲再次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提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應得連選連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任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在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次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選舉產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員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有五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任期應在二年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結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束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時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屆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滿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會議主席應在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次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選舉後立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即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以抽籤方式選定該五名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員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8600" marR="9525" indent="-215900">
              <a:lnSpc>
                <a:spcPct val="134300"/>
              </a:lnSpc>
              <a:spcBef>
                <a:spcPts val="85"/>
              </a:spcBef>
              <a:buFont typeface="Verdana"/>
              <a:buAutoNum type="arabicPeriod" startAt="6"/>
              <a:tabLst>
                <a:tab pos="229235" algn="l"/>
              </a:tabLst>
            </a:pP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果委員會某一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員死亡或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辭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職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宣稱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任何其他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原因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法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再履行委員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會之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職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責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該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成員之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國應從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其國民中指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定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另一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專家接替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剩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餘任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但須經委員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會同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8600" indent="-216535">
              <a:lnSpc>
                <a:spcPct val="100000"/>
              </a:lnSpc>
              <a:spcBef>
                <a:spcPts val="535"/>
              </a:spcBef>
              <a:buFont typeface="Verdana"/>
              <a:buAutoNum type="arabicPeriod" startAt="6"/>
              <a:tabLst>
                <a:tab pos="22923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委員會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應自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定其議事規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2525" sz="1650">
              <a:latin typeface="SimSun"/>
              <a:cs typeface="SimSun"/>
            </a:endParaRPr>
          </a:p>
          <a:p>
            <a:pPr algn="just" marL="228600" indent="-216535">
              <a:lnSpc>
                <a:spcPct val="100000"/>
              </a:lnSpc>
              <a:spcBef>
                <a:spcPts val="480"/>
              </a:spcBef>
              <a:buFont typeface="Verdana"/>
              <a:buAutoNum type="arabicPeriod" startAt="6"/>
              <a:tabLst>
                <a:tab pos="22923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委員會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應自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行選舉其主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席團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員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任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二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2525" sz="165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070477" y="3479410"/>
            <a:ext cx="4280535" cy="2082800"/>
          </a:xfrm>
          <a:prstGeom prst="rect">
            <a:avLst/>
          </a:prstGeom>
        </p:spPr>
        <p:txBody>
          <a:bodyPr wrap="square" lIns="0" tIns="7620" rIns="0" bIns="0" rtlCol="0" vert="horz">
            <a:spAutoFit/>
          </a:bodyPr>
          <a:lstStyle/>
          <a:p>
            <a:pPr algn="just" marL="407670" marR="5080" indent="-215265">
              <a:lnSpc>
                <a:spcPct val="135000"/>
              </a:lnSpc>
              <a:spcBef>
                <a:spcPts val="60"/>
              </a:spcBef>
              <a:buFont typeface="Verdana"/>
              <a:buAutoNum type="arabicPeriod" startAt="10"/>
              <a:tabLst>
                <a:tab pos="408940" algn="l"/>
              </a:tabLst>
            </a:pP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委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員會會議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通常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聯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合國總部或在委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員會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決定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之任何其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方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便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地點舉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委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員會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通常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應每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年舉行一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次會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委員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會之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會期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應由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本公約締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國會議決定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在必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時加以審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查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須經大會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408305" marR="7620" indent="-215900">
              <a:lnSpc>
                <a:spcPct val="132200"/>
              </a:lnSpc>
              <a:spcBef>
                <a:spcPts val="110"/>
              </a:spcBef>
              <a:buFont typeface="Verdana"/>
              <a:buAutoNum type="arabicPeriod" startAt="10"/>
              <a:tabLst>
                <a:tab pos="408940" algn="l"/>
              </a:tabLst>
            </a:pP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聯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合國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秘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書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長應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為委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員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會有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效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履行本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規定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職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責提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供必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要的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工作人員及設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408305" marR="5080" indent="-215900">
              <a:lnSpc>
                <a:spcPct val="132200"/>
              </a:lnSpc>
              <a:spcBef>
                <a:spcPts val="110"/>
              </a:spcBef>
              <a:buFont typeface="Verdana"/>
              <a:buAutoNum type="arabicPeriod" startAt="10"/>
              <a:tabLst>
                <a:tab pos="409575" algn="l"/>
              </a:tabLst>
            </a:pP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根據本公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設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立的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委員會成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員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經大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會同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得從聯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合國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之資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金領取薪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酬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其條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件由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大會決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470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80">
                <a:solidFill>
                  <a:srgbClr val="5895CF"/>
                </a:solidFill>
                <a:latin typeface="MS UI Gothic"/>
                <a:cs typeface="MS UI Gothic"/>
              </a:rPr>
              <a:t>4</a:t>
            </a:r>
            <a:r>
              <a:rPr dirty="0" sz="1200" spc="400">
                <a:solidFill>
                  <a:srgbClr val="5895CF"/>
                </a:solidFill>
                <a:latin typeface="MS UI Gothic"/>
                <a:cs typeface="MS UI Gothic"/>
              </a:rPr>
              <a:t>4</a:t>
            </a:r>
            <a:r>
              <a:rPr dirty="0" sz="1200" spc="175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250881" y="5536808"/>
            <a:ext cx="4094479" cy="1161415"/>
          </a:xfrm>
          <a:prstGeom prst="rect">
            <a:avLst/>
          </a:prstGeom>
        </p:spPr>
        <p:txBody>
          <a:bodyPr wrap="square" lIns="0" tIns="8890" rIns="0" bIns="0" rtlCol="0" vert="horz">
            <a:spAutoFit/>
          </a:bodyPr>
          <a:lstStyle/>
          <a:p>
            <a:pPr algn="just" marL="228600" marR="5080" indent="-216535">
              <a:lnSpc>
                <a:spcPct val="134300"/>
              </a:lnSpc>
              <a:spcBef>
                <a:spcPts val="70"/>
              </a:spcBef>
              <a:buFont typeface="Verdana"/>
              <a:buAutoNum type="arabicPeriod"/>
              <a:tabLst>
                <a:tab pos="229235" algn="l"/>
              </a:tabLst>
            </a:pP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承諾依下列規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經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聯合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秘書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長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委員會提交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其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實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現本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權利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取之措施以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及有關落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實該等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權利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進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告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endParaRPr sz="1100">
              <a:latin typeface="SimSun"/>
              <a:cs typeface="SimSun"/>
            </a:endParaRPr>
          </a:p>
          <a:p>
            <a:pPr lvl="1" marL="567690" indent="-346075">
              <a:lnSpc>
                <a:spcPct val="100000"/>
              </a:lnSpc>
              <a:spcBef>
                <a:spcPts val="535"/>
              </a:spcBef>
              <a:buSzPct val="90909"/>
              <a:buAutoNum type="alphaLcPeriod"/>
              <a:tabLst>
                <a:tab pos="56832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在本公約對該締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生效後二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baseline="2525" sz="1650">
              <a:latin typeface="SimSun"/>
              <a:cs typeface="SimSun"/>
            </a:endParaRPr>
          </a:p>
          <a:p>
            <a:pPr lvl="1" marL="567690" indent="-346075">
              <a:lnSpc>
                <a:spcPct val="100000"/>
              </a:lnSpc>
              <a:spcBef>
                <a:spcPts val="480"/>
              </a:spcBef>
              <a:buSzPct val="90909"/>
              <a:buAutoNum type="alphaLcPeriod"/>
              <a:tabLst>
                <a:tab pos="56832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爾後每五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baseline="2525" sz="1650" spc="-15">
                <a:solidFill>
                  <a:srgbClr val="231F20"/>
                </a:solidFill>
                <a:latin typeface="SimSun"/>
                <a:cs typeface="SimSun"/>
              </a:rPr>
              <a:t>次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2525" sz="165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9556536" y="402192"/>
            <a:ext cx="104076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808285"/>
                </a:solidFill>
                <a:latin typeface="Microsoft YaHei"/>
                <a:cs typeface="Microsoft YaHei"/>
              </a:rPr>
              <a:t>兒童權利公約</a:t>
            </a:r>
            <a:endParaRPr sz="1300">
              <a:latin typeface="Microsoft YaHei"/>
              <a:cs typeface="Microsoft YaHei"/>
            </a:endParaRP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1016615" cy="7776209"/>
          </a:xfrm>
          <a:custGeom>
            <a:avLst/>
            <a:gdLst/>
            <a:ahLst/>
            <a:cxnLst/>
            <a:rect l="l" t="t" r="r" b="b"/>
            <a:pathLst>
              <a:path w="11016615" h="7776209">
                <a:moveTo>
                  <a:pt x="11016005" y="0"/>
                </a:moveTo>
                <a:lnTo>
                  <a:pt x="0" y="0"/>
                </a:lnTo>
                <a:lnTo>
                  <a:pt x="0" y="7776006"/>
                </a:lnTo>
                <a:lnTo>
                  <a:pt x="11016005" y="7776006"/>
                </a:lnTo>
                <a:lnTo>
                  <a:pt x="11016005" y="0"/>
                </a:lnTo>
                <a:close/>
              </a:path>
            </a:pathLst>
          </a:custGeom>
          <a:solidFill>
            <a:srgbClr val="A7A9A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" name="object 3"/>
          <p:cNvGrpSpPr/>
          <p:nvPr/>
        </p:nvGrpSpPr>
        <p:grpSpPr>
          <a:xfrm>
            <a:off x="-3473" y="197789"/>
            <a:ext cx="11019790" cy="7220584"/>
            <a:chOff x="-3473" y="197789"/>
            <a:chExt cx="11019790" cy="7220584"/>
          </a:xfrm>
        </p:grpSpPr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5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7" name="object 67"/>
          <p:cNvSpPr txBox="1"/>
          <p:nvPr/>
        </p:nvSpPr>
        <p:spPr>
          <a:xfrm>
            <a:off x="850294" y="964810"/>
            <a:ext cx="4133850" cy="2304415"/>
          </a:xfrm>
          <a:prstGeom prst="rect">
            <a:avLst/>
          </a:prstGeom>
        </p:spPr>
        <p:txBody>
          <a:bodyPr wrap="square" lIns="0" tIns="8890" rIns="0" bIns="0" rtlCol="0" vert="horz">
            <a:spAutoFit/>
          </a:bodyPr>
          <a:lstStyle/>
          <a:p>
            <a:pPr algn="just" marL="228600" marR="43180" indent="-215900">
              <a:lnSpc>
                <a:spcPct val="134300"/>
              </a:lnSpc>
              <a:spcBef>
                <a:spcPts val="70"/>
              </a:spcBef>
              <a:buFont typeface="Verdana"/>
              <a:buAutoNum type="arabicPeriod" startAt="2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根據本條所提交之報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告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指明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可能影響本公約義務履行之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任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何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素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及困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難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報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告亦應載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充分之資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料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以使委員會全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面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瞭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解本公約在該國之實施情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況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8600" marR="5080" indent="-215900">
              <a:lnSpc>
                <a:spcPct val="136300"/>
              </a:lnSpc>
              <a:spcBef>
                <a:spcPts val="55"/>
              </a:spcBef>
              <a:buFont typeface="Verdana"/>
              <a:buAutoNum type="arabicPeriod" startAt="2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約國若已向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委員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提交全面之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初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次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報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告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即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無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須就其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按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照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本條</a:t>
            </a:r>
            <a:r>
              <a:rPr dirty="0" baseline="2525" sz="1650" spc="262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2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項</a:t>
            </a:r>
            <a:r>
              <a:rPr dirty="0" baseline="2525" sz="1650" spc="247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sz="1100" spc="-5">
                <a:solidFill>
                  <a:srgbClr val="231F20"/>
                </a:solidFill>
                <a:latin typeface="Verdana"/>
                <a:cs typeface="Verdana"/>
              </a:rPr>
              <a:t>(</a:t>
            </a:r>
            <a:r>
              <a:rPr dirty="0" sz="1100" spc="-5">
                <a:solidFill>
                  <a:srgbClr val="231F20"/>
                </a:solidFill>
                <a:latin typeface="Verdana"/>
                <a:cs typeface="Verdana"/>
              </a:rPr>
              <a:t>b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)</a:t>
            </a:r>
            <a:r>
              <a:rPr dirty="0" sz="1100" spc="-2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款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提交之報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告中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重複原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先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已提供之基本資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料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2525" sz="1650">
              <a:latin typeface="SimSun"/>
              <a:cs typeface="SimSun"/>
            </a:endParaRPr>
          </a:p>
          <a:p>
            <a:pPr algn="just" marL="229235" marR="34290" indent="-216535">
              <a:lnSpc>
                <a:spcPct val="132200"/>
              </a:lnSpc>
              <a:spcBef>
                <a:spcPts val="55"/>
              </a:spcBef>
              <a:buFont typeface="Verdana"/>
              <a:buAutoNum type="arabicPeriod" startAt="2"/>
              <a:tabLst>
                <a:tab pos="229235" algn="l"/>
              </a:tabLst>
            </a:pP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委員會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得要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求締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國進一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步提供與本公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實施情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況有關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之資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料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8600" marR="43180" indent="-216535">
              <a:lnSpc>
                <a:spcPct val="132200"/>
              </a:lnSpc>
              <a:spcBef>
                <a:spcPts val="110"/>
              </a:spcBef>
              <a:buFont typeface="Verdana"/>
              <a:buAutoNum type="arabicPeriod" startAt="2"/>
              <a:tabLst>
                <a:tab pos="22923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委員會應每二年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經由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經濟及社會理事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向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大會提交一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次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活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動報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告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229235" indent="-216535">
              <a:lnSpc>
                <a:spcPct val="100000"/>
              </a:lnSpc>
              <a:spcBef>
                <a:spcPts val="540"/>
              </a:spcBef>
              <a:buFont typeface="Verdana"/>
              <a:buAutoNum type="arabicPeriod" startAt="2"/>
              <a:tabLst>
                <a:tab pos="22923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約國應向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本國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大眾廣泛提供其報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告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2525" sz="1650">
              <a:latin typeface="SimSun"/>
              <a:cs typeface="SimSu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271189" y="7444653"/>
            <a:ext cx="23876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120</a:t>
            </a:r>
            <a:endParaRPr sz="10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0445921" y="7444653"/>
            <a:ext cx="23876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121</a:t>
            </a:r>
            <a:endParaRPr sz="10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70477" y="3244154"/>
            <a:ext cx="4283075" cy="3447415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8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0">
                <a:solidFill>
                  <a:srgbClr val="5895CF"/>
                </a:solidFill>
                <a:latin typeface="MS UI Gothic"/>
                <a:cs typeface="MS UI Gothic"/>
              </a:rPr>
              <a:t>45</a:t>
            </a:r>
            <a:r>
              <a:rPr dirty="0" sz="1200" spc="-8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  <a:p>
            <a:pPr marL="174625">
              <a:lnSpc>
                <a:spcPct val="100000"/>
              </a:lnSpc>
              <a:spcBef>
                <a:spcPts val="375"/>
              </a:spcBef>
            </a:pP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為促進本公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有效實施並鼓勵在本公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所涉領域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之國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際合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endParaRPr sz="1100">
              <a:latin typeface="SimSun"/>
              <a:cs typeface="SimSun"/>
            </a:endParaRPr>
          </a:p>
          <a:p>
            <a:pPr algn="just" marL="732790" marR="5080" indent="-329565">
              <a:lnSpc>
                <a:spcPct val="135700"/>
              </a:lnSpc>
              <a:spcBef>
                <a:spcPts val="65"/>
              </a:spcBef>
              <a:buSzPct val="90909"/>
              <a:buAutoNum type="alphaLcPeriod"/>
              <a:tabLst>
                <a:tab pos="74866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各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專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門機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構</a:t>
            </a:r>
            <a:r>
              <a:rPr dirty="0" baseline="2525" sz="1650" spc="-2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聯合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兒童基金會與聯合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其他機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構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應有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權 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指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派代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表出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席就本公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屬於其職責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範圍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條款實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施情況之審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委員會得邀請各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門機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構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聯合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兒童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基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金會以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及其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認為合適之其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他主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管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就本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屬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於其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各自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職責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範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領域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實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問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題提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供專家意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委員會得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邀請各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專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門機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構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聯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合國兒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童基金會與聯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合國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其他機構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就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其運作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範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內有關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本公約之執行情況提交報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告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  <a:p>
            <a:pPr algn="just" marL="732790" marR="9525" indent="-330200">
              <a:lnSpc>
                <a:spcPct val="135000"/>
              </a:lnSpc>
              <a:spcBef>
                <a:spcPts val="75"/>
              </a:spcBef>
              <a:buSzPct val="90909"/>
              <a:buAutoNum type="alphaLcPeriod"/>
              <a:tabLst>
                <a:tab pos="748665" algn="l"/>
              </a:tabLst>
            </a:pP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委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員會認為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適當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應向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專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門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構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聯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合國兒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童基金會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與其他主管機構轉交締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求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或標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示需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要技術諮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詢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或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協助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之任何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告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及委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員會就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此類要求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或標示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提出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任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何意見及建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  <a:p>
            <a:pPr marL="732790" marR="12700" indent="-330200">
              <a:lnSpc>
                <a:spcPct val="132200"/>
              </a:lnSpc>
              <a:spcBef>
                <a:spcPts val="110"/>
              </a:spcBef>
              <a:buSzPct val="90909"/>
              <a:buAutoNum type="alphaLcPeriod"/>
              <a:tabLst>
                <a:tab pos="744855" algn="l"/>
              </a:tabLst>
            </a:pP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委員會得建議大會請秘書長代表委員會對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有關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兒童權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利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之具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體問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題進行研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究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460968" y="964759"/>
            <a:ext cx="3924300" cy="697230"/>
          </a:xfrm>
          <a:prstGeom prst="rect">
            <a:avLst/>
          </a:prstGeom>
        </p:spPr>
        <p:txBody>
          <a:bodyPr wrap="square" lIns="0" tIns="8890" rIns="0" bIns="0" rtlCol="0" vert="horz">
            <a:spAutoFit/>
          </a:bodyPr>
          <a:lstStyle/>
          <a:p>
            <a:pPr algn="just" marL="341630" marR="5080" indent="-329565">
              <a:lnSpc>
                <a:spcPct val="134300"/>
              </a:lnSpc>
              <a:spcBef>
                <a:spcPts val="70"/>
              </a:spcBef>
            </a:pP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50">
                <a:solidFill>
                  <a:srgbClr val="231F20"/>
                </a:solidFill>
                <a:latin typeface="Verdana"/>
                <a:cs typeface="Verdana"/>
              </a:rPr>
              <a:t>d</a:t>
            </a:r>
            <a:r>
              <a:rPr dirty="0" baseline="2525" sz="1650" spc="-217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委員會得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根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據依照本公約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9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11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條及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9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11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條所得之資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料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提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意見及一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般性建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此類意見及一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般性建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議應轉交有 關之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國並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連同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出之評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論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一併報告大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070477" y="1919035"/>
            <a:ext cx="4283710" cy="2169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5895CF"/>
                </a:solidFill>
                <a:latin typeface="MS UI Gothic"/>
                <a:cs typeface="MS UI Gothic"/>
              </a:rPr>
              <a:t>第三部分</a:t>
            </a:r>
            <a:endParaRPr sz="1500">
              <a:latin typeface="MS UI Gothic"/>
              <a:cs typeface="MS UI Gothic"/>
            </a:endParaRPr>
          </a:p>
          <a:p>
            <a:pPr marL="12700">
              <a:lnSpc>
                <a:spcPct val="100000"/>
              </a:lnSpc>
              <a:spcBef>
                <a:spcPts val="1040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8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0">
                <a:solidFill>
                  <a:srgbClr val="5895CF"/>
                </a:solidFill>
                <a:latin typeface="MS UI Gothic"/>
                <a:cs typeface="MS UI Gothic"/>
              </a:rPr>
              <a:t>46</a:t>
            </a:r>
            <a:r>
              <a:rPr dirty="0" sz="1200" spc="-8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  <a:p>
            <a:pPr marL="300355">
              <a:lnSpc>
                <a:spcPct val="100000"/>
              </a:lnSpc>
              <a:spcBef>
                <a:spcPts val="375"/>
              </a:spcBef>
            </a:pP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本公約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開放供所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有國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家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簽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署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465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8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0">
                <a:solidFill>
                  <a:srgbClr val="5895CF"/>
                </a:solidFill>
                <a:latin typeface="MS UI Gothic"/>
                <a:cs typeface="MS UI Gothic"/>
              </a:rPr>
              <a:t>47</a:t>
            </a:r>
            <a:r>
              <a:rPr dirty="0" sz="1200" spc="-8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  <a:p>
            <a:pPr marL="300355">
              <a:lnSpc>
                <a:spcPct val="100000"/>
              </a:lnSpc>
              <a:spcBef>
                <a:spcPts val="375"/>
              </a:spcBef>
            </a:pP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本公約須經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批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准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批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准書應存放於聯合國秘書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長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465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8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0">
                <a:solidFill>
                  <a:srgbClr val="5895CF"/>
                </a:solidFill>
                <a:latin typeface="MS UI Gothic"/>
                <a:cs typeface="MS UI Gothic"/>
              </a:rPr>
              <a:t>48</a:t>
            </a:r>
            <a:r>
              <a:rPr dirty="0" sz="1200" spc="-8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  <a:p>
            <a:pPr marL="300355">
              <a:lnSpc>
                <a:spcPct val="100000"/>
              </a:lnSpc>
              <a:spcBef>
                <a:spcPts val="375"/>
              </a:spcBef>
            </a:pP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本公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應對所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有國家開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放供加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入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加入書應存放於聯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合國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秘書</a:t>
            </a:r>
            <a:endParaRPr sz="11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480"/>
              </a:spcBef>
            </a:pP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長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465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8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0">
                <a:solidFill>
                  <a:srgbClr val="5895CF"/>
                </a:solidFill>
                <a:latin typeface="MS UI Gothic"/>
                <a:cs typeface="MS UI Gothic"/>
              </a:rPr>
              <a:t>49</a:t>
            </a:r>
            <a:r>
              <a:rPr dirty="0" sz="1200" spc="-8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250811" y="4063610"/>
            <a:ext cx="4098290" cy="9258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28600" marR="5080" indent="-215900">
              <a:lnSpc>
                <a:spcPct val="132200"/>
              </a:lnSpc>
              <a:spcBef>
                <a:spcPts val="100"/>
              </a:spcBef>
              <a:buFont typeface="Verdana"/>
              <a:buAutoNum type="arabicPeriod"/>
              <a:tabLst>
                <a:tab pos="228600" algn="l"/>
              </a:tabLst>
            </a:pP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本公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二十份批准書或加入書存放聯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合國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秘書長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之日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後第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三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十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效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228600" marR="5080" indent="-216535">
              <a:lnSpc>
                <a:spcPct val="132200"/>
              </a:lnSpc>
              <a:spcBef>
                <a:spcPts val="110"/>
              </a:spcBef>
              <a:buFont typeface="Verdana"/>
              <a:buAutoNum type="arabicPeriod"/>
              <a:tabLst>
                <a:tab pos="228600" algn="l"/>
              </a:tabLst>
            </a:pP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本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對於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在第二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十份批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准書或加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入書存放後批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准或加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入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本公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之國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家</a:t>
            </a:r>
            <a:r>
              <a:rPr dirty="0" sz="1100" spc="-14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批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准書或加入書存放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之日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後第三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十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效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070477" y="5023170"/>
            <a:ext cx="6318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9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65">
                <a:solidFill>
                  <a:srgbClr val="5895CF"/>
                </a:solidFill>
                <a:latin typeface="MS UI Gothic"/>
                <a:cs typeface="MS UI Gothic"/>
              </a:rPr>
              <a:t>50</a:t>
            </a:r>
            <a:r>
              <a:rPr dirty="0" sz="1200" spc="-9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250881" y="5206608"/>
            <a:ext cx="4100195" cy="1383030"/>
          </a:xfrm>
          <a:prstGeom prst="rect">
            <a:avLst/>
          </a:prstGeom>
        </p:spPr>
        <p:txBody>
          <a:bodyPr wrap="square" lIns="0" tIns="6985" rIns="0" bIns="0" rtlCol="0" vert="horz">
            <a:spAutoFit/>
          </a:bodyPr>
          <a:lstStyle/>
          <a:p>
            <a:pPr algn="just" marL="227965" marR="5080" indent="-215900">
              <a:lnSpc>
                <a:spcPct val="135500"/>
              </a:lnSpc>
              <a:spcBef>
                <a:spcPts val="55"/>
              </a:spcBef>
            </a:pP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1.</a:t>
            </a:r>
            <a:r>
              <a:rPr dirty="0" sz="110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各締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國均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得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提出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修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正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提交給聯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合國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秘書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長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秘書長應立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即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提案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通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知締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請其表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明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是否贊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召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開締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議進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行審議及表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決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果在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類通知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發出後四個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月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至少有三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分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之一締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國贊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召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秘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書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長應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主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辦下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召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開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經出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席會議並參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加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表決之締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過半數通過之任何修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正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案應提交聯合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會同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9556536" y="402192"/>
            <a:ext cx="104076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808285"/>
                </a:solidFill>
                <a:latin typeface="Microsoft YaHei"/>
                <a:cs typeface="Microsoft YaHei"/>
              </a:rPr>
              <a:t>兒童權利公約</a:t>
            </a:r>
            <a:endParaRPr sz="1300">
              <a:latin typeface="Microsoft YaHei"/>
              <a:cs typeface="Microsoft YaHei"/>
            </a:endParaRP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1016615" cy="7776209"/>
          </a:xfrm>
          <a:custGeom>
            <a:avLst/>
            <a:gdLst/>
            <a:ahLst/>
            <a:cxnLst/>
            <a:rect l="l" t="t" r="r" b="b"/>
            <a:pathLst>
              <a:path w="11016615" h="7776209">
                <a:moveTo>
                  <a:pt x="11016005" y="0"/>
                </a:moveTo>
                <a:lnTo>
                  <a:pt x="0" y="0"/>
                </a:lnTo>
                <a:lnTo>
                  <a:pt x="0" y="7776006"/>
                </a:lnTo>
                <a:lnTo>
                  <a:pt x="11016005" y="7776006"/>
                </a:lnTo>
                <a:lnTo>
                  <a:pt x="11016005" y="0"/>
                </a:lnTo>
                <a:close/>
              </a:path>
            </a:pathLst>
          </a:custGeom>
          <a:solidFill>
            <a:srgbClr val="A7A9A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" name="object 3"/>
          <p:cNvGrpSpPr/>
          <p:nvPr/>
        </p:nvGrpSpPr>
        <p:grpSpPr>
          <a:xfrm>
            <a:off x="-3473" y="197789"/>
            <a:ext cx="11019790" cy="7220584"/>
            <a:chOff x="-3473" y="197789"/>
            <a:chExt cx="11019790" cy="7220584"/>
          </a:xfrm>
        </p:grpSpPr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5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105530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55722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761492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7153147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735338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8139633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834134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538251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932000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519881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721963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91771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026836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046713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7" name="object 67"/>
          <p:cNvSpPr txBox="1"/>
          <p:nvPr/>
        </p:nvSpPr>
        <p:spPr>
          <a:xfrm>
            <a:off x="670297" y="964809"/>
            <a:ext cx="4315460" cy="48120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408305" marR="44450" indent="-215900">
              <a:lnSpc>
                <a:spcPct val="132200"/>
              </a:lnSpc>
              <a:spcBef>
                <a:spcPts val="100"/>
              </a:spcBef>
              <a:buFont typeface="Verdana"/>
              <a:buAutoNum type="arabicPeriod" startAt="2"/>
              <a:tabLst>
                <a:tab pos="409575" algn="l"/>
              </a:tabLst>
            </a:pP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根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據本條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9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項通過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修正案如獲大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會同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意並為締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三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之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多數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接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受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即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行生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效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408940" marR="41275" indent="-215900">
              <a:lnSpc>
                <a:spcPct val="134200"/>
              </a:lnSpc>
              <a:spcBef>
                <a:spcPts val="80"/>
              </a:spcBef>
              <a:buFont typeface="Verdana"/>
              <a:buAutoNum type="arabicPeriod" startAt="2"/>
              <a:tabLst>
                <a:tab pos="409575" algn="l"/>
              </a:tabLst>
            </a:pP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修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正案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生效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後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即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接受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該項修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正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案之締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具有約束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其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他締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受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本公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各項條款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已接受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之任何原修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正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案之約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束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470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60">
                <a:solidFill>
                  <a:srgbClr val="5895CF"/>
                </a:solidFill>
                <a:latin typeface="MS UI Gothic"/>
                <a:cs typeface="MS UI Gothic"/>
              </a:rPr>
              <a:t>51</a:t>
            </a:r>
            <a:r>
              <a:rPr dirty="0" sz="1200" spc="-7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  <a:p>
            <a:pPr algn="just" marL="408940" marR="44450" indent="-215900">
              <a:lnSpc>
                <a:spcPct val="132200"/>
              </a:lnSpc>
              <a:spcBef>
                <a:spcPts val="5"/>
              </a:spcBef>
              <a:buFont typeface="Verdana"/>
              <a:buAutoNum type="arabicPeriod"/>
              <a:tabLst>
                <a:tab pos="409575" algn="l"/>
              </a:tabLst>
            </a:pP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聯合國秘書長應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接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受各國在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批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准或加入時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提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出之保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留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並分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發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給所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有國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家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algn="just" marL="408940" indent="-216535">
              <a:lnSpc>
                <a:spcPct val="100000"/>
              </a:lnSpc>
              <a:spcBef>
                <a:spcPts val="535"/>
              </a:spcBef>
              <a:buFont typeface="Verdana"/>
              <a:buAutoNum type="arabicPeriod"/>
              <a:tabLst>
                <a:tab pos="409575" algn="l"/>
              </a:tabLst>
            </a:pP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不得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提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容與本公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目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標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宗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旨相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牴觸之保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留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2525" sz="1650">
              <a:latin typeface="SimSun"/>
              <a:cs typeface="SimSun"/>
            </a:endParaRPr>
          </a:p>
          <a:p>
            <a:pPr algn="just" marL="408940" marR="43815" indent="-215900">
              <a:lnSpc>
                <a:spcPct val="134300"/>
              </a:lnSpc>
              <a:spcBef>
                <a:spcPts val="25"/>
              </a:spcBef>
              <a:buFont typeface="Verdana"/>
              <a:buAutoNum type="arabicPeriod"/>
              <a:tabLst>
                <a:tab pos="409575" algn="l"/>
              </a:tabLst>
            </a:pP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國得隨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時向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聯合國秘書長提出通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知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請求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撤回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留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由 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秘書長將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情況通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知所有國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家</a:t>
            </a:r>
            <a:r>
              <a:rPr dirty="0" sz="1100" spc="-6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通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知</a:t>
            </a:r>
            <a:r>
              <a:rPr dirty="0" sz="1100" spc="80">
                <a:solidFill>
                  <a:srgbClr val="231F20"/>
                </a:solidFill>
                <a:latin typeface="SimSun"/>
                <a:cs typeface="SimSun"/>
              </a:rPr>
              <a:t>於秘書長收</a:t>
            </a:r>
            <a:r>
              <a:rPr dirty="0" sz="1100" spc="7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65">
                <a:solidFill>
                  <a:srgbClr val="231F20"/>
                </a:solidFill>
                <a:latin typeface="SimSun"/>
                <a:cs typeface="SimSun"/>
              </a:rPr>
              <a:t>當日</a:t>
            </a:r>
            <a:r>
              <a:rPr dirty="0" sz="1100" spc="75">
                <a:solidFill>
                  <a:srgbClr val="231F20"/>
                </a:solidFill>
                <a:latin typeface="SimSun"/>
                <a:cs typeface="SimSun"/>
              </a:rPr>
              <a:t>起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生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效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465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0">
                <a:solidFill>
                  <a:srgbClr val="5895CF"/>
                </a:solidFill>
                <a:latin typeface="MS UI Gothic"/>
                <a:cs typeface="MS UI Gothic"/>
              </a:rPr>
              <a:t>5</a:t>
            </a:r>
            <a:r>
              <a:rPr dirty="0" sz="1200" spc="400">
                <a:solidFill>
                  <a:srgbClr val="5895CF"/>
                </a:solidFill>
                <a:latin typeface="MS UI Gothic"/>
                <a:cs typeface="MS UI Gothic"/>
              </a:rPr>
              <a:t>2</a:t>
            </a:r>
            <a:r>
              <a:rPr dirty="0" sz="1200" spc="175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r>
              <a:rPr dirty="0" sz="1200" spc="-5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endParaRPr sz="1200">
              <a:latin typeface="MS UI Gothic"/>
              <a:cs typeface="MS UI Gothic"/>
            </a:endParaRPr>
          </a:p>
          <a:p>
            <a:pPr marL="12700" marR="44450" indent="287655">
              <a:lnSpc>
                <a:spcPts val="1800"/>
              </a:lnSpc>
              <a:spcBef>
                <a:spcPts val="35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得以書面通知聯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合國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秘書長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退出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本公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秘書長收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通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知 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之日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起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年後退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約即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行生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效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325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8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0">
                <a:solidFill>
                  <a:srgbClr val="5895CF"/>
                </a:solidFill>
                <a:latin typeface="MS UI Gothic"/>
                <a:cs typeface="MS UI Gothic"/>
              </a:rPr>
              <a:t>53</a:t>
            </a:r>
            <a:r>
              <a:rPr dirty="0" sz="1200" spc="-8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  <a:p>
            <a:pPr marL="300990">
              <a:lnSpc>
                <a:spcPct val="100000"/>
              </a:lnSpc>
              <a:spcBef>
                <a:spcPts val="375"/>
              </a:spcBef>
            </a:pP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聯合國秘書長被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指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定為本公約存放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465"/>
              </a:spcBef>
            </a:pP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第</a:t>
            </a:r>
            <a:r>
              <a:rPr dirty="0" sz="1200" spc="-85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 spc="270">
                <a:solidFill>
                  <a:srgbClr val="5895CF"/>
                </a:solidFill>
                <a:latin typeface="MS UI Gothic"/>
                <a:cs typeface="MS UI Gothic"/>
              </a:rPr>
              <a:t>54</a:t>
            </a:r>
            <a:r>
              <a:rPr dirty="0" sz="1200" spc="-80">
                <a:solidFill>
                  <a:srgbClr val="5895CF"/>
                </a:solidFill>
                <a:latin typeface="MS UI Gothic"/>
                <a:cs typeface="MS UI Gothic"/>
              </a:rPr>
              <a:t> </a:t>
            </a:r>
            <a:r>
              <a:rPr dirty="0" sz="1200">
                <a:solidFill>
                  <a:srgbClr val="5895CF"/>
                </a:solidFill>
                <a:latin typeface="MS UI Gothic"/>
                <a:cs typeface="MS UI Gothic"/>
              </a:rPr>
              <a:t>條</a:t>
            </a:r>
            <a:endParaRPr sz="1200">
              <a:latin typeface="MS UI Gothic"/>
              <a:cs typeface="MS UI Gothic"/>
            </a:endParaRPr>
          </a:p>
          <a:p>
            <a:pPr algn="just" marL="12700" marR="5080" indent="288290">
              <a:lnSpc>
                <a:spcPts val="1800"/>
              </a:lnSpc>
            </a:pP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本公約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阿拉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伯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文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文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英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文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文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俄文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及西班牙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文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本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同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一作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準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應存放聯合國秘書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長</a:t>
            </a:r>
            <a:r>
              <a:rPr dirty="0" sz="1100" spc="-17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下列全權代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表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經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各自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政府正式授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在本公約上簽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字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以資證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明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71189" y="7444653"/>
            <a:ext cx="23876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122</a:t>
            </a:r>
            <a:endParaRPr sz="10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0445921" y="7444653"/>
            <a:ext cx="23876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123</a:t>
            </a:r>
            <a:endParaRPr sz="10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9556536" y="402192"/>
            <a:ext cx="104076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808285"/>
                </a:solidFill>
                <a:latin typeface="Microsoft YaHei"/>
                <a:cs typeface="Microsoft YaHei"/>
              </a:rPr>
              <a:t>兒童權利公約</a:t>
            </a:r>
            <a:endParaRPr sz="1300">
              <a:latin typeface="Microsoft YaHei"/>
              <a:cs typeface="Microsoft YaHei"/>
            </a:endParaRP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492" y="0"/>
            <a:ext cx="6141085" cy="7776209"/>
            <a:chOff x="-3492" y="0"/>
            <a:chExt cx="6141085" cy="7776209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5508625" cy="7776209"/>
            </a:xfrm>
            <a:custGeom>
              <a:avLst/>
              <a:gdLst/>
              <a:ahLst/>
              <a:cxnLst/>
              <a:rect l="l" t="t" r="r" b="b"/>
              <a:pathLst>
                <a:path w="5508625" h="7776209">
                  <a:moveTo>
                    <a:pt x="5508002" y="0"/>
                  </a:moveTo>
                  <a:lnTo>
                    <a:pt x="0" y="0"/>
                  </a:lnTo>
                  <a:lnTo>
                    <a:pt x="0" y="7776006"/>
                  </a:lnTo>
                  <a:lnTo>
                    <a:pt x="5508002" y="7776006"/>
                  </a:lnTo>
                  <a:lnTo>
                    <a:pt x="5508002" y="0"/>
                  </a:lnTo>
                  <a:close/>
                </a:path>
              </a:pathLst>
            </a:custGeom>
            <a:solidFill>
              <a:srgbClr val="A7A9A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0" y="197789"/>
              <a:ext cx="6137910" cy="7578725"/>
            </a:xfrm>
            <a:custGeom>
              <a:avLst/>
              <a:gdLst/>
              <a:ahLst/>
              <a:cxnLst/>
              <a:rect l="l" t="t" r="r" b="b"/>
              <a:pathLst>
                <a:path w="6137910" h="7578725">
                  <a:moveTo>
                    <a:pt x="6137554" y="0"/>
                  </a:moveTo>
                  <a:lnTo>
                    <a:pt x="0" y="0"/>
                  </a:lnTo>
                  <a:lnTo>
                    <a:pt x="0" y="7578217"/>
                  </a:lnTo>
                  <a:lnTo>
                    <a:pt x="6137554" y="7578217"/>
                  </a:lnTo>
                  <a:lnTo>
                    <a:pt x="6137554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6068695" cy="7508875"/>
            </a:xfrm>
            <a:custGeom>
              <a:avLst/>
              <a:gdLst/>
              <a:ahLst/>
              <a:cxnLst/>
              <a:rect l="l" t="t" r="r" b="b"/>
              <a:pathLst>
                <a:path w="6068695" h="7508875">
                  <a:moveTo>
                    <a:pt x="5829352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508453"/>
                  </a:lnTo>
                  <a:lnTo>
                    <a:pt x="6068531" y="7508453"/>
                  </a:lnTo>
                  <a:lnTo>
                    <a:pt x="6068531" y="239179"/>
                  </a:lnTo>
                  <a:lnTo>
                    <a:pt x="6064793" y="100903"/>
                  </a:lnTo>
                  <a:lnTo>
                    <a:pt x="6038633" y="29897"/>
                  </a:lnTo>
                  <a:lnTo>
                    <a:pt x="5967627" y="3737"/>
                  </a:lnTo>
                  <a:lnTo>
                    <a:pt x="582935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6066853" cy="7416800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127035" y="267553"/>
              <a:ext cx="5380990" cy="0"/>
            </a:xfrm>
            <a:custGeom>
              <a:avLst/>
              <a:gdLst/>
              <a:ahLst/>
              <a:cxnLst/>
              <a:rect l="l" t="t" r="r" b="b"/>
              <a:pathLst>
                <a:path w="5380990" h="0">
                  <a:moveTo>
                    <a:pt x="0" y="0"/>
                  </a:moveTo>
                  <a:lnTo>
                    <a:pt x="5380967" y="0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99357" y="267555"/>
              <a:ext cx="20955" cy="635"/>
            </a:xfrm>
            <a:custGeom>
              <a:avLst/>
              <a:gdLst/>
              <a:ahLst/>
              <a:cxnLst/>
              <a:rect l="l" t="t" r="r" b="b"/>
              <a:pathLst>
                <a:path w="20955" h="635">
                  <a:moveTo>
                    <a:pt x="20751" y="0"/>
                  </a:moveTo>
                  <a:lnTo>
                    <a:pt x="10350" y="0"/>
                  </a:lnTo>
                  <a:lnTo>
                    <a:pt x="6578" y="0"/>
                  </a:lnTo>
                  <a:lnTo>
                    <a:pt x="0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413999" y="460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610425" y="45114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807157" y="453388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1007973" y="46586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1203718" y="47212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1401025" y="46586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601266" y="46586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792668" y="461454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992909" y="45114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2191689" y="44672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2386037" y="43642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2583332" y="432003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2779166" y="432003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2980880" y="43642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3177778" y="458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3368150" y="47027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3571337" y="453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3761866" y="43642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3959529" y="44002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4159415" y="44665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4361497" y="44665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4557230" y="463917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387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35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4907889" y="47609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5106657" y="45474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4" name="object 3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7179" y="2088493"/>
              <a:ext cx="944037" cy="246846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656717" y="2109087"/>
              <a:ext cx="812457" cy="208081"/>
            </a:xfrm>
            <a:prstGeom prst="rect">
              <a:avLst/>
            </a:prstGeom>
          </p:spPr>
        </p:pic>
      </p:grpSp>
      <p:sp>
        <p:nvSpPr>
          <p:cNvPr id="36" name="object 36"/>
          <p:cNvSpPr txBox="1"/>
          <p:nvPr/>
        </p:nvSpPr>
        <p:spPr>
          <a:xfrm>
            <a:off x="674475" y="2508317"/>
            <a:ext cx="2095500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25">
                <a:solidFill>
                  <a:srgbClr val="231F20"/>
                </a:solidFill>
                <a:latin typeface="SimSun"/>
                <a:cs typeface="SimSun"/>
              </a:rPr>
              <a:t>出版機關</a:t>
            </a:r>
            <a:r>
              <a:rPr dirty="0" sz="1000" spc="-75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000" spc="25">
                <a:solidFill>
                  <a:srgbClr val="231F20"/>
                </a:solidFill>
                <a:latin typeface="SimSun"/>
                <a:cs typeface="SimSun"/>
              </a:rPr>
              <a:t>衛生福利部社會及家庭署</a:t>
            </a:r>
            <a:endParaRPr sz="1000">
              <a:latin typeface="SimSun"/>
              <a:cs typeface="SimSu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74475" y="2660715"/>
            <a:ext cx="15240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26699"/>
              </a:lnSpc>
              <a:spcBef>
                <a:spcPts val="100"/>
              </a:spcBef>
            </a:pPr>
            <a:r>
              <a:rPr dirty="0" sz="1000">
                <a:solidFill>
                  <a:srgbClr val="231F20"/>
                </a:solidFill>
                <a:latin typeface="SimSun"/>
                <a:cs typeface="SimSun"/>
              </a:rPr>
              <a:t>地 電 網</a:t>
            </a:r>
            <a:endParaRPr sz="1000">
              <a:latin typeface="SimSun"/>
              <a:cs typeface="SimSu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068175" y="2667068"/>
            <a:ext cx="3060700" cy="60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26699"/>
              </a:lnSpc>
              <a:spcBef>
                <a:spcPts val="100"/>
              </a:spcBef>
            </a:pPr>
            <a:r>
              <a:rPr dirty="0" baseline="2777" sz="1500" spc="37">
                <a:solidFill>
                  <a:srgbClr val="231F20"/>
                </a:solidFill>
                <a:latin typeface="SimSun"/>
                <a:cs typeface="SimSun"/>
              </a:rPr>
              <a:t>址</a:t>
            </a:r>
            <a:r>
              <a:rPr dirty="0" baseline="2777" sz="1500" spc="-112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000" spc="-65">
                <a:solidFill>
                  <a:srgbClr val="231F20"/>
                </a:solidFill>
                <a:latin typeface="Verdana"/>
                <a:cs typeface="Verdana"/>
              </a:rPr>
              <a:t>11520</a:t>
            </a:r>
            <a:r>
              <a:rPr dirty="0" sz="1000" spc="-85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10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777" sz="1500" spc="37">
                <a:solidFill>
                  <a:srgbClr val="231F20"/>
                </a:solidFill>
                <a:latin typeface="SimSun"/>
                <a:cs typeface="SimSun"/>
              </a:rPr>
              <a:t>台北市南港區忠孝東路六</a:t>
            </a:r>
            <a:r>
              <a:rPr dirty="0" baseline="2777" sz="1500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baseline="2777" sz="1500" spc="-33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000" spc="-65">
                <a:solidFill>
                  <a:srgbClr val="231F20"/>
                </a:solidFill>
                <a:latin typeface="Verdana"/>
                <a:cs typeface="Verdana"/>
              </a:rPr>
              <a:t>48</a:t>
            </a:r>
            <a:r>
              <a:rPr dirty="0" sz="1000" spc="-85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sz="10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777" sz="1500">
                <a:solidFill>
                  <a:srgbClr val="231F20"/>
                </a:solidFill>
                <a:latin typeface="SimSun"/>
                <a:cs typeface="SimSun"/>
              </a:rPr>
              <a:t>號</a:t>
            </a:r>
            <a:r>
              <a:rPr dirty="0" baseline="2777" sz="1500" spc="-33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000" spc="-6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000" spc="-8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0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777" sz="1500">
                <a:solidFill>
                  <a:srgbClr val="231F20"/>
                </a:solidFill>
                <a:latin typeface="SimSun"/>
                <a:cs typeface="SimSun"/>
              </a:rPr>
              <a:t>樓 </a:t>
            </a:r>
            <a:r>
              <a:rPr dirty="0" baseline="2777" sz="1500" spc="37">
                <a:solidFill>
                  <a:srgbClr val="231F20"/>
                </a:solidFill>
                <a:latin typeface="SimSun"/>
                <a:cs typeface="SimSun"/>
              </a:rPr>
              <a:t>話</a:t>
            </a:r>
            <a:r>
              <a:rPr dirty="0" baseline="2777" sz="1500" spc="-104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000" spc="-70">
                <a:solidFill>
                  <a:srgbClr val="231F20"/>
                </a:solidFill>
                <a:latin typeface="Verdana"/>
                <a:cs typeface="Verdana"/>
              </a:rPr>
              <a:t>(02)2653-1776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320"/>
              </a:spcBef>
            </a:pPr>
            <a:r>
              <a:rPr dirty="0" baseline="2777" sz="1500" spc="37">
                <a:solidFill>
                  <a:srgbClr val="231F20"/>
                </a:solidFill>
                <a:latin typeface="SimSun"/>
                <a:cs typeface="SimSun"/>
              </a:rPr>
              <a:t>址</a:t>
            </a:r>
            <a:r>
              <a:rPr dirty="0" baseline="2777" sz="1500" spc="-7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000" spc="-5">
                <a:solidFill>
                  <a:srgbClr val="231F20"/>
                </a:solidFill>
                <a:latin typeface="Verdana"/>
                <a:cs typeface="Verdana"/>
                <a:hlinkClick r:id="rId5"/>
              </a:rPr>
              <a:t>https://www.sfaa.gov.tw/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74474" y="3239839"/>
            <a:ext cx="4084320" cy="6108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2523490">
              <a:lnSpc>
                <a:spcPct val="126699"/>
              </a:lnSpc>
              <a:spcBef>
                <a:spcPts val="100"/>
              </a:spcBef>
              <a:tabLst>
                <a:tab pos="405765" algn="l"/>
              </a:tabLst>
            </a:pPr>
            <a:r>
              <a:rPr dirty="0" sz="1000" spc="25">
                <a:solidFill>
                  <a:srgbClr val="231F20"/>
                </a:solidFill>
                <a:latin typeface="SimSun"/>
                <a:cs typeface="SimSun"/>
              </a:rPr>
              <a:t>編輯單位</a:t>
            </a:r>
            <a:r>
              <a:rPr dirty="0" sz="1000" spc="-75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000" spc="25">
                <a:solidFill>
                  <a:srgbClr val="231F20"/>
                </a:solidFill>
                <a:latin typeface="SimSun"/>
                <a:cs typeface="SimSun"/>
              </a:rPr>
              <a:t>台灣展翅協會 </a:t>
            </a:r>
            <a:r>
              <a:rPr dirty="0" sz="1000">
                <a:solidFill>
                  <a:srgbClr val="231F20"/>
                </a:solidFill>
                <a:latin typeface="SimSun"/>
                <a:cs typeface="SimSun"/>
              </a:rPr>
              <a:t>主	</a:t>
            </a:r>
            <a:r>
              <a:rPr dirty="0" sz="1000" spc="25">
                <a:solidFill>
                  <a:srgbClr val="231F20"/>
                </a:solidFill>
                <a:latin typeface="SimSun"/>
                <a:cs typeface="SimSun"/>
              </a:rPr>
              <a:t>編</a:t>
            </a:r>
            <a:r>
              <a:rPr dirty="0" sz="1000" spc="-75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000" spc="25">
                <a:solidFill>
                  <a:srgbClr val="231F20"/>
                </a:solidFill>
                <a:latin typeface="SimSun"/>
                <a:cs typeface="SimSun"/>
              </a:rPr>
              <a:t>張淑慧</a:t>
            </a:r>
            <a:r>
              <a:rPr dirty="0" sz="1000" spc="-7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000" spc="25">
                <a:solidFill>
                  <a:srgbClr val="231F20"/>
                </a:solidFill>
                <a:latin typeface="SimSun"/>
                <a:cs typeface="SimSun"/>
              </a:rPr>
              <a:t>陳逸玲</a:t>
            </a:r>
            <a:endParaRPr sz="10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</a:pPr>
            <a:r>
              <a:rPr dirty="0" baseline="2777" sz="1500" spc="37">
                <a:solidFill>
                  <a:srgbClr val="231F20"/>
                </a:solidFill>
                <a:latin typeface="SimSun"/>
                <a:cs typeface="SimSun"/>
              </a:rPr>
              <a:t>工作小組</a:t>
            </a:r>
            <a:r>
              <a:rPr dirty="0" baseline="2777" sz="1500" spc="-112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777" sz="1500" spc="37">
                <a:solidFill>
                  <a:srgbClr val="231F20"/>
                </a:solidFill>
                <a:latin typeface="SimSun"/>
                <a:cs typeface="SimSun"/>
              </a:rPr>
              <a:t>張淑慧</a:t>
            </a:r>
            <a:r>
              <a:rPr dirty="0" baseline="2777" sz="1500" spc="-11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777" sz="1500" spc="37">
                <a:solidFill>
                  <a:srgbClr val="231F20"/>
                </a:solidFill>
                <a:latin typeface="SimSun"/>
                <a:cs typeface="SimSun"/>
              </a:rPr>
              <a:t>陳逸玲</a:t>
            </a:r>
            <a:r>
              <a:rPr dirty="0" baseline="2777" sz="1500" spc="-11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777" sz="1500" spc="37">
                <a:solidFill>
                  <a:srgbClr val="231F20"/>
                </a:solidFill>
                <a:latin typeface="SimSun"/>
                <a:cs typeface="SimSun"/>
              </a:rPr>
              <a:t>林沛君</a:t>
            </a:r>
            <a:r>
              <a:rPr dirty="0" baseline="2777" sz="1500" spc="-11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777" sz="1500" spc="37">
                <a:solidFill>
                  <a:srgbClr val="231F20"/>
                </a:solidFill>
                <a:latin typeface="SimSun"/>
                <a:cs typeface="SimSun"/>
              </a:rPr>
              <a:t>林佳範</a:t>
            </a:r>
            <a:r>
              <a:rPr dirty="0" baseline="2777" sz="1500" spc="-11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000" spc="50">
                <a:solidFill>
                  <a:srgbClr val="231F20"/>
                </a:solidFill>
                <a:latin typeface="Verdana"/>
                <a:cs typeface="Verdana"/>
              </a:rPr>
              <a:t>Ciwan</a:t>
            </a:r>
            <a:r>
              <a:rPr dirty="0" sz="1000" spc="25">
                <a:solidFill>
                  <a:srgbClr val="231F20"/>
                </a:solidFill>
                <a:latin typeface="Verdana"/>
                <a:cs typeface="Verdana"/>
              </a:rPr>
              <a:t>g</a:t>
            </a:r>
            <a:r>
              <a:rPr dirty="0" sz="10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220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1000" spc="10">
                <a:solidFill>
                  <a:srgbClr val="231F20"/>
                </a:solidFill>
                <a:latin typeface="Verdana"/>
                <a:cs typeface="Verdana"/>
              </a:rPr>
              <a:t>eyr</a:t>
            </a:r>
            <a:r>
              <a:rPr dirty="0" sz="1000" spc="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baseline="2777" sz="1500" spc="-11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777" sz="1500" spc="37">
                <a:solidFill>
                  <a:srgbClr val="231F20"/>
                </a:solidFill>
                <a:latin typeface="SimSun"/>
                <a:cs typeface="SimSun"/>
              </a:rPr>
              <a:t>邱達夫</a:t>
            </a:r>
            <a:endParaRPr baseline="2777" sz="1500">
              <a:latin typeface="SimSun"/>
              <a:cs typeface="SimSu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74444" y="3859598"/>
            <a:ext cx="152400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endParaRPr sz="1000">
              <a:latin typeface="SimSun"/>
              <a:cs typeface="SimSu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068144" y="3818958"/>
            <a:ext cx="3836670" cy="4114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66700" marR="5080" indent="-254635">
              <a:lnSpc>
                <a:spcPct val="126699"/>
              </a:lnSpc>
              <a:spcBef>
                <a:spcPts val="100"/>
              </a:spcBef>
            </a:pPr>
            <a:r>
              <a:rPr dirty="0" sz="1000" spc="25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000" spc="-35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000" spc="65">
                <a:solidFill>
                  <a:srgbClr val="231F20"/>
                </a:solidFill>
                <a:latin typeface="SimSun"/>
                <a:cs typeface="SimSun"/>
              </a:rPr>
              <a:t>余玉</a:t>
            </a:r>
            <a:r>
              <a:rPr dirty="0" sz="1000" spc="20">
                <a:solidFill>
                  <a:srgbClr val="231F20"/>
                </a:solidFill>
                <a:latin typeface="SimSun"/>
                <a:cs typeface="SimSun"/>
              </a:rPr>
              <a:t>玥</a:t>
            </a:r>
            <a:r>
              <a:rPr dirty="0" sz="1000" spc="-3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000" spc="65">
                <a:solidFill>
                  <a:srgbClr val="231F20"/>
                </a:solidFill>
                <a:latin typeface="SimSun"/>
                <a:cs typeface="SimSun"/>
              </a:rPr>
              <a:t>李詩</a:t>
            </a:r>
            <a:r>
              <a:rPr dirty="0" sz="1000" spc="20">
                <a:solidFill>
                  <a:srgbClr val="231F20"/>
                </a:solidFill>
                <a:latin typeface="SimSun"/>
                <a:cs typeface="SimSun"/>
              </a:rPr>
              <a:t>婷</a:t>
            </a:r>
            <a:r>
              <a:rPr dirty="0" sz="1000" spc="-3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000" spc="65">
                <a:solidFill>
                  <a:srgbClr val="231F20"/>
                </a:solidFill>
                <a:latin typeface="SimSun"/>
                <a:cs typeface="SimSun"/>
              </a:rPr>
              <a:t>林秀</a:t>
            </a:r>
            <a:r>
              <a:rPr dirty="0" sz="1000" spc="20">
                <a:solidFill>
                  <a:srgbClr val="231F20"/>
                </a:solidFill>
                <a:latin typeface="SimSun"/>
                <a:cs typeface="SimSun"/>
              </a:rPr>
              <a:t>怡</a:t>
            </a:r>
            <a:r>
              <a:rPr dirty="0" sz="1000" spc="-3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000" spc="65">
                <a:solidFill>
                  <a:srgbClr val="231F20"/>
                </a:solidFill>
                <a:latin typeface="SimSun"/>
                <a:cs typeface="SimSun"/>
              </a:rPr>
              <a:t>林和</a:t>
            </a:r>
            <a:r>
              <a:rPr dirty="0" sz="1000" spc="20">
                <a:solidFill>
                  <a:srgbClr val="231F20"/>
                </a:solidFill>
                <a:latin typeface="SimSun"/>
                <a:cs typeface="SimSun"/>
              </a:rPr>
              <a:t>順</a:t>
            </a:r>
            <a:r>
              <a:rPr dirty="0" sz="1000" spc="-3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000" spc="65">
                <a:solidFill>
                  <a:srgbClr val="231F20"/>
                </a:solidFill>
                <a:latin typeface="SimSun"/>
                <a:cs typeface="SimSun"/>
              </a:rPr>
              <a:t>林敬</a:t>
            </a:r>
            <a:r>
              <a:rPr dirty="0" sz="1000" spc="20">
                <a:solidFill>
                  <a:srgbClr val="231F20"/>
                </a:solidFill>
                <a:latin typeface="SimSun"/>
                <a:cs typeface="SimSun"/>
              </a:rPr>
              <a:t>桐</a:t>
            </a:r>
            <a:r>
              <a:rPr dirty="0" sz="1000" spc="-3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000" spc="65">
                <a:solidFill>
                  <a:srgbClr val="231F20"/>
                </a:solidFill>
                <a:latin typeface="SimSun"/>
                <a:cs typeface="SimSun"/>
              </a:rPr>
              <a:t>施宜</a:t>
            </a:r>
            <a:r>
              <a:rPr dirty="0" sz="1000" spc="20">
                <a:solidFill>
                  <a:srgbClr val="231F20"/>
                </a:solidFill>
                <a:latin typeface="SimSun"/>
                <a:cs typeface="SimSun"/>
              </a:rPr>
              <a:t>昕</a:t>
            </a:r>
            <a:r>
              <a:rPr dirty="0" sz="1000" spc="-3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000" spc="65">
                <a:solidFill>
                  <a:srgbClr val="231F20"/>
                </a:solidFill>
                <a:latin typeface="SimSun"/>
                <a:cs typeface="SimSun"/>
              </a:rPr>
              <a:t>徐</a:t>
            </a:r>
            <a:r>
              <a:rPr dirty="0" sz="1000" spc="20">
                <a:solidFill>
                  <a:srgbClr val="231F20"/>
                </a:solidFill>
                <a:latin typeface="SimSun"/>
                <a:cs typeface="SimSun"/>
              </a:rPr>
              <a:t>瑜</a:t>
            </a:r>
            <a:r>
              <a:rPr dirty="0" sz="1000" spc="-100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1000" spc="25">
                <a:solidFill>
                  <a:srgbClr val="231F20"/>
                </a:solidFill>
                <a:latin typeface="SimSun"/>
                <a:cs typeface="SimSun"/>
              </a:rPr>
              <a:t>許廷安</a:t>
            </a:r>
            <a:r>
              <a:rPr dirty="0" sz="10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000" spc="25">
                <a:solidFill>
                  <a:srgbClr val="231F20"/>
                </a:solidFill>
                <a:latin typeface="SimSun"/>
                <a:cs typeface="SimSun"/>
              </a:rPr>
              <a:t>彭治鏐</a:t>
            </a:r>
            <a:r>
              <a:rPr dirty="0" sz="10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000" spc="25">
                <a:solidFill>
                  <a:srgbClr val="231F20"/>
                </a:solidFill>
                <a:latin typeface="SimSun"/>
                <a:cs typeface="SimSun"/>
              </a:rPr>
              <a:t>萬庭如</a:t>
            </a:r>
            <a:r>
              <a:rPr dirty="0" sz="10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000" spc="25">
                <a:solidFill>
                  <a:srgbClr val="231F20"/>
                </a:solidFill>
                <a:latin typeface="SimSun"/>
                <a:cs typeface="SimSun"/>
              </a:rPr>
              <a:t>蔡正彥</a:t>
            </a:r>
            <a:r>
              <a:rPr dirty="0" sz="10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000" spc="25">
                <a:solidFill>
                  <a:srgbClr val="231F20"/>
                </a:solidFill>
                <a:latin typeface="SimSun"/>
                <a:cs typeface="SimSun"/>
              </a:rPr>
              <a:t>簡郁</a:t>
            </a:r>
            <a:r>
              <a:rPr dirty="0" sz="1000" spc="10">
                <a:solidFill>
                  <a:srgbClr val="231F20"/>
                </a:solidFill>
                <a:latin typeface="SimSun"/>
                <a:cs typeface="SimSun"/>
              </a:rPr>
              <a:t>諠</a:t>
            </a:r>
            <a:r>
              <a:rPr dirty="0" sz="1000" spc="-75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000" spc="25">
                <a:solidFill>
                  <a:srgbClr val="231F20"/>
                </a:solidFill>
                <a:latin typeface="SimSun"/>
                <a:cs typeface="SimSun"/>
              </a:rPr>
              <a:t>依姓名筆劃排序</a:t>
            </a:r>
            <a:r>
              <a:rPr dirty="0" sz="1000" spc="-100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endParaRPr sz="1000">
              <a:latin typeface="SimSun"/>
              <a:cs typeface="SimSu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74425" y="4205037"/>
            <a:ext cx="4230370" cy="331342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3180715">
              <a:lnSpc>
                <a:spcPct val="126699"/>
              </a:lnSpc>
              <a:spcBef>
                <a:spcPts val="100"/>
              </a:spcBef>
            </a:pPr>
            <a:r>
              <a:rPr dirty="0" sz="1000" spc="25">
                <a:solidFill>
                  <a:srgbClr val="231F20"/>
                </a:solidFill>
                <a:latin typeface="SimSun"/>
                <a:cs typeface="SimSun"/>
              </a:rPr>
              <a:t>執行編輯</a:t>
            </a:r>
            <a:r>
              <a:rPr dirty="0" sz="1000" spc="-75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000" spc="25">
                <a:solidFill>
                  <a:srgbClr val="231F20"/>
                </a:solidFill>
                <a:latin typeface="SimSun"/>
                <a:cs typeface="SimSun"/>
              </a:rPr>
              <a:t>簡郁諠 插畫繪製</a:t>
            </a:r>
            <a:r>
              <a:rPr dirty="0" sz="1000" spc="-75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000" spc="25">
                <a:solidFill>
                  <a:srgbClr val="231F20"/>
                </a:solidFill>
                <a:latin typeface="SimSun"/>
                <a:cs typeface="SimSun"/>
              </a:rPr>
              <a:t>馬樂原</a:t>
            </a:r>
            <a:endParaRPr sz="1000">
              <a:latin typeface="SimSun"/>
              <a:cs typeface="SimSun"/>
            </a:endParaRPr>
          </a:p>
          <a:p>
            <a:pPr marL="12700" marR="2526665">
              <a:lnSpc>
                <a:spcPts val="1570"/>
              </a:lnSpc>
              <a:spcBef>
                <a:spcPts val="60"/>
              </a:spcBef>
              <a:tabLst>
                <a:tab pos="405765" algn="l"/>
              </a:tabLst>
            </a:pPr>
            <a:r>
              <a:rPr dirty="0" sz="1000">
                <a:solidFill>
                  <a:srgbClr val="231F20"/>
                </a:solidFill>
                <a:latin typeface="SimSun"/>
                <a:cs typeface="SimSun"/>
              </a:rPr>
              <a:t>印	</a:t>
            </a:r>
            <a:r>
              <a:rPr dirty="0" sz="1000" spc="25">
                <a:solidFill>
                  <a:srgbClr val="231F20"/>
                </a:solidFill>
                <a:latin typeface="SimSun"/>
                <a:cs typeface="SimSun"/>
              </a:rPr>
              <a:t>刷</a:t>
            </a:r>
            <a:r>
              <a:rPr dirty="0" sz="1000" spc="-75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000" spc="25">
                <a:solidFill>
                  <a:srgbClr val="231F20"/>
                </a:solidFill>
                <a:latin typeface="SimSun"/>
                <a:cs typeface="SimSun"/>
              </a:rPr>
              <a:t>呈靖彩藝有限公司 </a:t>
            </a:r>
            <a:r>
              <a:rPr dirty="0" baseline="2777" sz="1500" spc="37">
                <a:solidFill>
                  <a:srgbClr val="231F20"/>
                </a:solidFill>
                <a:latin typeface="SimSun"/>
                <a:cs typeface="SimSun"/>
              </a:rPr>
              <a:t>初版一刷</a:t>
            </a:r>
            <a:r>
              <a:rPr dirty="0" baseline="2777" sz="1500" spc="-112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000" spc="-65">
                <a:solidFill>
                  <a:srgbClr val="231F20"/>
                </a:solidFill>
                <a:latin typeface="Verdana"/>
                <a:cs typeface="Verdana"/>
              </a:rPr>
              <a:t>202</a:t>
            </a:r>
            <a:r>
              <a:rPr dirty="0" sz="1000" spc="-8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0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777" sz="150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2777" sz="1500" spc="-33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000" spc="-85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10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777" sz="1500">
                <a:solidFill>
                  <a:srgbClr val="231F20"/>
                </a:solidFill>
                <a:latin typeface="SimSun"/>
                <a:cs typeface="SimSun"/>
              </a:rPr>
              <a:t>月</a:t>
            </a:r>
            <a:endParaRPr baseline="2777" sz="150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209"/>
              </a:spcBef>
              <a:tabLst>
                <a:tab pos="405765" algn="l"/>
              </a:tabLst>
            </a:pPr>
            <a:r>
              <a:rPr dirty="0" baseline="2777" sz="1500">
                <a:solidFill>
                  <a:srgbClr val="231F20"/>
                </a:solidFill>
                <a:latin typeface="SimSun"/>
                <a:cs typeface="SimSun"/>
              </a:rPr>
              <a:t>定	</a:t>
            </a:r>
            <a:r>
              <a:rPr dirty="0" baseline="2777" sz="1500" spc="37">
                <a:solidFill>
                  <a:srgbClr val="231F20"/>
                </a:solidFill>
                <a:latin typeface="SimSun"/>
                <a:cs typeface="SimSun"/>
              </a:rPr>
              <a:t>價</a:t>
            </a:r>
            <a:r>
              <a:rPr dirty="0" baseline="2777" sz="1500" spc="-112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777" sz="1500" spc="37">
                <a:solidFill>
                  <a:srgbClr val="231F20"/>
                </a:solidFill>
                <a:latin typeface="SimSun"/>
                <a:cs typeface="SimSun"/>
              </a:rPr>
              <a:t>新台</a:t>
            </a:r>
            <a:r>
              <a:rPr dirty="0" baseline="2777" sz="1500">
                <a:solidFill>
                  <a:srgbClr val="231F20"/>
                </a:solidFill>
                <a:latin typeface="SimSun"/>
                <a:cs typeface="SimSun"/>
              </a:rPr>
              <a:t>幣</a:t>
            </a:r>
            <a:r>
              <a:rPr dirty="0" baseline="2777" sz="1500" spc="-33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000" spc="-65">
                <a:solidFill>
                  <a:srgbClr val="231F20"/>
                </a:solidFill>
                <a:latin typeface="Verdana"/>
                <a:cs typeface="Verdana"/>
              </a:rPr>
              <a:t>12</a:t>
            </a:r>
            <a:r>
              <a:rPr dirty="0" sz="1000" spc="-8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10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777" sz="1500">
                <a:solidFill>
                  <a:srgbClr val="231F20"/>
                </a:solidFill>
                <a:latin typeface="SimSun"/>
                <a:cs typeface="SimSun"/>
              </a:rPr>
              <a:t>元</a:t>
            </a:r>
            <a:endParaRPr baseline="2777" sz="1500">
              <a:latin typeface="SimSun"/>
              <a:cs typeface="SimSun"/>
            </a:endParaRPr>
          </a:p>
          <a:p>
            <a:pPr marL="12700" marR="2864485" indent="-635">
              <a:lnSpc>
                <a:spcPct val="126699"/>
              </a:lnSpc>
            </a:pPr>
            <a:r>
              <a:rPr dirty="0" sz="1000" spc="-75">
                <a:solidFill>
                  <a:srgbClr val="231F20"/>
                </a:solidFill>
                <a:latin typeface="Verdana"/>
                <a:cs typeface="Verdana"/>
              </a:rPr>
              <a:t>ISBN</a:t>
            </a:r>
            <a:r>
              <a:rPr dirty="0" baseline="2777" sz="1500" spc="-112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000" spc="-75">
                <a:solidFill>
                  <a:srgbClr val="231F20"/>
                </a:solidFill>
                <a:latin typeface="Verdana"/>
                <a:cs typeface="Verdana"/>
              </a:rPr>
              <a:t>9789865469184 </a:t>
            </a:r>
            <a:r>
              <a:rPr dirty="0" sz="1000" spc="-3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GPN</a:t>
            </a:r>
            <a:r>
              <a:rPr dirty="0" baseline="2777" sz="1500" spc="-6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1011000422</a:t>
            </a:r>
            <a:endParaRPr sz="1000">
              <a:latin typeface="Verdana"/>
              <a:cs typeface="Verdana"/>
            </a:endParaRPr>
          </a:p>
          <a:p>
            <a:pPr marL="660400" marR="36195" indent="-648335">
              <a:lnSpc>
                <a:spcPct val="126699"/>
              </a:lnSpc>
            </a:pPr>
            <a:r>
              <a:rPr dirty="0" baseline="2777" sz="1500" spc="37">
                <a:solidFill>
                  <a:srgbClr val="231F20"/>
                </a:solidFill>
                <a:latin typeface="SimSun"/>
                <a:cs typeface="SimSun"/>
              </a:rPr>
              <a:t>展售門市</a:t>
            </a:r>
            <a:r>
              <a:rPr dirty="0" baseline="2777" sz="1500" spc="-112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777" sz="1500" spc="37">
                <a:solidFill>
                  <a:srgbClr val="231F20"/>
                </a:solidFill>
                <a:latin typeface="SimSun"/>
                <a:cs typeface="SimSun"/>
              </a:rPr>
              <a:t>五南文化廣</a:t>
            </a:r>
            <a:r>
              <a:rPr dirty="0" baseline="2777" sz="1500">
                <a:solidFill>
                  <a:srgbClr val="231F20"/>
                </a:solidFill>
                <a:latin typeface="SimSun"/>
                <a:cs typeface="SimSun"/>
              </a:rPr>
              <a:t>場</a:t>
            </a:r>
            <a:r>
              <a:rPr dirty="0" baseline="2777" sz="1500" spc="-33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000" spc="-85">
                <a:solidFill>
                  <a:srgbClr val="231F20"/>
                </a:solidFill>
                <a:latin typeface="Verdana"/>
                <a:cs typeface="Verdana"/>
              </a:rPr>
              <a:t>(</a:t>
            </a:r>
            <a:r>
              <a:rPr dirty="0" sz="10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777" sz="1500" spc="37">
                <a:solidFill>
                  <a:srgbClr val="231F20"/>
                </a:solidFill>
                <a:latin typeface="SimSun"/>
                <a:cs typeface="SimSun"/>
              </a:rPr>
              <a:t>台中總</a:t>
            </a:r>
            <a:r>
              <a:rPr dirty="0" baseline="2777" sz="1500">
                <a:solidFill>
                  <a:srgbClr val="231F20"/>
                </a:solidFill>
                <a:latin typeface="SimSun"/>
                <a:cs typeface="SimSun"/>
              </a:rPr>
              <a:t>店</a:t>
            </a:r>
            <a:r>
              <a:rPr dirty="0" baseline="2777" sz="1500" spc="-33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000" spc="-85">
                <a:solidFill>
                  <a:srgbClr val="231F20"/>
                </a:solidFill>
                <a:latin typeface="Verdana"/>
                <a:cs typeface="Verdana"/>
              </a:rPr>
              <a:t>)</a:t>
            </a:r>
            <a:r>
              <a:rPr dirty="0" sz="10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777" sz="1500" spc="37">
                <a:solidFill>
                  <a:srgbClr val="231F20"/>
                </a:solidFill>
                <a:latin typeface="SimSun"/>
                <a:cs typeface="SimSun"/>
              </a:rPr>
              <a:t>台中市中山</a:t>
            </a:r>
            <a:r>
              <a:rPr dirty="0" baseline="2777" sz="1500">
                <a:solidFill>
                  <a:srgbClr val="231F20"/>
                </a:solidFill>
                <a:latin typeface="SimSun"/>
                <a:cs typeface="SimSun"/>
              </a:rPr>
              <a:t>路</a:t>
            </a:r>
            <a:r>
              <a:rPr dirty="0" baseline="2777" sz="1500" spc="-33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000" spc="-85">
                <a:solidFill>
                  <a:srgbClr val="231F20"/>
                </a:solidFill>
                <a:latin typeface="Verdana"/>
                <a:cs typeface="Verdana"/>
              </a:rPr>
              <a:t>6</a:t>
            </a:r>
            <a:r>
              <a:rPr dirty="0" sz="10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777" sz="1500">
                <a:solidFill>
                  <a:srgbClr val="231F20"/>
                </a:solidFill>
                <a:latin typeface="SimSun"/>
                <a:cs typeface="SimSun"/>
              </a:rPr>
              <a:t>號</a:t>
            </a:r>
            <a:r>
              <a:rPr dirty="0" baseline="2777" sz="1500" spc="-33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000" spc="-60">
                <a:solidFill>
                  <a:srgbClr val="231F20"/>
                </a:solidFill>
                <a:latin typeface="Verdana"/>
                <a:cs typeface="Verdana"/>
              </a:rPr>
              <a:t>(04)22260330 </a:t>
            </a:r>
            <a:r>
              <a:rPr dirty="0" baseline="2777" sz="1500" spc="480">
                <a:solidFill>
                  <a:srgbClr val="231F20"/>
                </a:solidFill>
                <a:latin typeface="SimSun"/>
                <a:cs typeface="SimSun"/>
              </a:rPr>
              <a:t>國家書</a:t>
            </a:r>
            <a:r>
              <a:rPr dirty="0" baseline="2777" sz="1500">
                <a:solidFill>
                  <a:srgbClr val="231F20"/>
                </a:solidFill>
                <a:latin typeface="SimSun"/>
                <a:cs typeface="SimSun"/>
              </a:rPr>
              <a:t>店</a:t>
            </a:r>
            <a:r>
              <a:rPr dirty="0" baseline="2777" sz="1500" spc="-25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000" spc="-85">
                <a:solidFill>
                  <a:srgbClr val="231F20"/>
                </a:solidFill>
                <a:latin typeface="Verdana"/>
                <a:cs typeface="Verdana"/>
              </a:rPr>
              <a:t>(</a:t>
            </a:r>
            <a:r>
              <a:rPr dirty="0" sz="10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777" sz="1500" spc="480">
                <a:solidFill>
                  <a:srgbClr val="231F20"/>
                </a:solidFill>
                <a:latin typeface="SimSun"/>
                <a:cs typeface="SimSun"/>
              </a:rPr>
              <a:t>秀威松江門</a:t>
            </a:r>
            <a:r>
              <a:rPr dirty="0" baseline="2777" sz="1500">
                <a:solidFill>
                  <a:srgbClr val="231F20"/>
                </a:solidFill>
                <a:latin typeface="SimSun"/>
                <a:cs typeface="SimSun"/>
              </a:rPr>
              <a:t>市</a:t>
            </a:r>
            <a:r>
              <a:rPr dirty="0" baseline="2777" sz="1500" spc="-25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000" spc="-85">
                <a:solidFill>
                  <a:srgbClr val="231F20"/>
                </a:solidFill>
                <a:latin typeface="Verdana"/>
                <a:cs typeface="Verdana"/>
              </a:rPr>
              <a:t>)</a:t>
            </a:r>
            <a:r>
              <a:rPr dirty="0" sz="10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777" sz="1500" spc="480">
                <a:solidFill>
                  <a:srgbClr val="231F20"/>
                </a:solidFill>
                <a:latin typeface="SimSun"/>
                <a:cs typeface="SimSun"/>
              </a:rPr>
              <a:t>台北市松江</a:t>
            </a:r>
            <a:r>
              <a:rPr dirty="0" baseline="2777" sz="1500">
                <a:solidFill>
                  <a:srgbClr val="231F20"/>
                </a:solidFill>
                <a:latin typeface="SimSun"/>
                <a:cs typeface="SimSun"/>
              </a:rPr>
              <a:t>路</a:t>
            </a:r>
            <a:r>
              <a:rPr dirty="0" baseline="2777" sz="1500" spc="-25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000" spc="-90">
                <a:solidFill>
                  <a:srgbClr val="231F20"/>
                </a:solidFill>
                <a:latin typeface="Verdana"/>
                <a:cs typeface="Verdana"/>
              </a:rPr>
              <a:t>20</a:t>
            </a:r>
            <a:r>
              <a:rPr dirty="0" sz="1000" spc="-85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10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777" sz="1500">
                <a:solidFill>
                  <a:srgbClr val="231F20"/>
                </a:solidFill>
                <a:latin typeface="SimSun"/>
                <a:cs typeface="SimSun"/>
              </a:rPr>
              <a:t>號</a:t>
            </a:r>
            <a:r>
              <a:rPr dirty="0" baseline="2777" sz="1500" spc="-25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000" spc="-8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0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777" sz="1500">
                <a:solidFill>
                  <a:srgbClr val="231F20"/>
                </a:solidFill>
                <a:latin typeface="SimSun"/>
                <a:cs typeface="SimSun"/>
              </a:rPr>
              <a:t>樓  </a:t>
            </a:r>
            <a:r>
              <a:rPr dirty="0" sz="1000" spc="-90">
                <a:solidFill>
                  <a:srgbClr val="231F20"/>
                </a:solidFill>
                <a:latin typeface="Verdana"/>
                <a:cs typeface="Verdana"/>
              </a:rPr>
              <a:t>(02)25180207</a:t>
            </a:r>
            <a:endParaRPr sz="1000">
              <a:latin typeface="Verdana"/>
              <a:cs typeface="Verdana"/>
            </a:endParaRPr>
          </a:p>
          <a:p>
            <a:pPr marL="12700" marR="1260475">
              <a:lnSpc>
                <a:spcPct val="122500"/>
              </a:lnSpc>
              <a:spcBef>
                <a:spcPts val="45"/>
              </a:spcBef>
            </a:pPr>
            <a:r>
              <a:rPr dirty="0" baseline="2777" sz="1500" spc="37">
                <a:solidFill>
                  <a:srgbClr val="231F20"/>
                </a:solidFill>
                <a:latin typeface="SimSun"/>
                <a:cs typeface="SimSun"/>
              </a:rPr>
              <a:t>國家網路書店</a:t>
            </a:r>
            <a:r>
              <a:rPr dirty="0" baseline="2777" sz="1500" spc="-112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000">
                <a:solidFill>
                  <a:srgbClr val="231F20"/>
                </a:solidFill>
                <a:latin typeface="Verdana"/>
                <a:cs typeface="Verdana"/>
                <a:hlinkClick r:id="rId6"/>
              </a:rPr>
              <a:t>https://www.govbooks.com.tw/ </a:t>
            </a:r>
            <a:r>
              <a:rPr dirty="0" sz="1000" spc="25">
                <a:solidFill>
                  <a:srgbClr val="231F20"/>
                </a:solidFill>
                <a:latin typeface="SimSun"/>
                <a:cs typeface="SimSun"/>
              </a:rPr>
              <a:t>著作財產權人</a:t>
            </a:r>
            <a:r>
              <a:rPr dirty="0" sz="1000" spc="-75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000" spc="25">
                <a:solidFill>
                  <a:srgbClr val="231F20"/>
                </a:solidFill>
                <a:latin typeface="SimSun"/>
                <a:cs typeface="SimSun"/>
              </a:rPr>
              <a:t>衛生福利部社會及家庭署</a:t>
            </a:r>
            <a:endParaRPr sz="1000">
              <a:latin typeface="SimSun"/>
              <a:cs typeface="SimSun"/>
            </a:endParaRPr>
          </a:p>
          <a:p>
            <a:pPr algn="just" marL="1193165" marR="5080" indent="-1181100">
              <a:lnSpc>
                <a:spcPct val="126699"/>
              </a:lnSpc>
            </a:pPr>
            <a:r>
              <a:rPr dirty="0" sz="1000" spc="25">
                <a:solidFill>
                  <a:srgbClr val="231F20"/>
                </a:solidFill>
                <a:latin typeface="SimSun"/>
                <a:cs typeface="SimSun"/>
              </a:rPr>
              <a:t>著作權利管理資</a:t>
            </a:r>
            <a:r>
              <a:rPr dirty="0" sz="1000" spc="-225">
                <a:solidFill>
                  <a:srgbClr val="231F20"/>
                </a:solidFill>
                <a:latin typeface="SimSun"/>
                <a:cs typeface="SimSun"/>
              </a:rPr>
              <a:t>訊</a:t>
            </a:r>
            <a:r>
              <a:rPr dirty="0" sz="1000" spc="-325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000" spc="25">
                <a:solidFill>
                  <a:srgbClr val="231F20"/>
                </a:solidFill>
                <a:latin typeface="SimSun"/>
                <a:cs typeface="SimSun"/>
              </a:rPr>
              <a:t>著作財產權人保留對本書依法所享有之所有著作權利</a:t>
            </a:r>
            <a:r>
              <a:rPr dirty="0" sz="1000" spc="-75">
                <a:solidFill>
                  <a:srgbClr val="231F20"/>
                </a:solidFill>
                <a:latin typeface="SimSun"/>
                <a:cs typeface="SimSun"/>
              </a:rPr>
              <a:t>。 </a:t>
            </a:r>
            <a:r>
              <a:rPr dirty="0" sz="1000" spc="35">
                <a:solidFill>
                  <a:srgbClr val="231F20"/>
                </a:solidFill>
                <a:latin typeface="SimSun"/>
                <a:cs typeface="SimSun"/>
              </a:rPr>
              <a:t>欲重</a:t>
            </a:r>
            <a:r>
              <a:rPr dirty="0" sz="1000" spc="25">
                <a:solidFill>
                  <a:srgbClr val="231F20"/>
                </a:solidFill>
                <a:latin typeface="SimSun"/>
                <a:cs typeface="SimSun"/>
              </a:rPr>
              <a:t>製</a:t>
            </a:r>
            <a:r>
              <a:rPr dirty="0" sz="1000" spc="-6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000" spc="35">
                <a:solidFill>
                  <a:srgbClr val="231F20"/>
                </a:solidFill>
                <a:latin typeface="SimSun"/>
                <a:cs typeface="SimSun"/>
              </a:rPr>
              <a:t>改</a:t>
            </a:r>
            <a:r>
              <a:rPr dirty="0" sz="1000" spc="25">
                <a:solidFill>
                  <a:srgbClr val="231F20"/>
                </a:solidFill>
                <a:latin typeface="SimSun"/>
                <a:cs typeface="SimSun"/>
              </a:rPr>
              <a:t>作</a:t>
            </a:r>
            <a:r>
              <a:rPr dirty="0" sz="1000" spc="-6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000" spc="35">
                <a:solidFill>
                  <a:srgbClr val="231F20"/>
                </a:solidFill>
                <a:latin typeface="SimSun"/>
                <a:cs typeface="SimSun"/>
              </a:rPr>
              <a:t>編輯或公開口述對本書全部或部分</a:t>
            </a:r>
            <a:r>
              <a:rPr dirty="0" sz="1000">
                <a:solidFill>
                  <a:srgbClr val="231F20"/>
                </a:solidFill>
                <a:latin typeface="SimSun"/>
                <a:cs typeface="SimSun"/>
              </a:rPr>
              <a:t>內 </a:t>
            </a:r>
            <a:r>
              <a:rPr dirty="0" sz="1000" spc="25">
                <a:solidFill>
                  <a:srgbClr val="231F20"/>
                </a:solidFill>
                <a:latin typeface="SimSun"/>
                <a:cs typeface="SimSun"/>
              </a:rPr>
              <a:t>容</a:t>
            </a:r>
            <a:r>
              <a:rPr dirty="0" sz="1000" spc="20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000" spc="-7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000" spc="25">
                <a:solidFill>
                  <a:srgbClr val="231F20"/>
                </a:solidFill>
                <a:latin typeface="SimSun"/>
                <a:cs typeface="SimSun"/>
              </a:rPr>
              <a:t>須先徵得著作財產權管理機關之同意或授權</a:t>
            </a:r>
            <a:r>
              <a:rPr dirty="0" sz="1000" spc="-10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000">
              <a:latin typeface="SimSun"/>
              <a:cs typeface="SimSu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45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</a:pPr>
            <a:r>
              <a:rPr dirty="0" baseline="2777" sz="1500" spc="37">
                <a:solidFill>
                  <a:srgbClr val="231F20"/>
                </a:solidFill>
                <a:latin typeface="SimSun"/>
                <a:cs typeface="SimSun"/>
              </a:rPr>
              <a:t>版權所</a:t>
            </a:r>
            <a:r>
              <a:rPr dirty="0" baseline="2777" sz="150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baseline="2777" sz="1500" spc="-33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2777" sz="1500">
                <a:solidFill>
                  <a:srgbClr val="231F20"/>
                </a:solidFill>
                <a:latin typeface="SimSun"/>
                <a:cs typeface="SimSun"/>
              </a:rPr>
              <a:t>‧</a:t>
            </a:r>
            <a:r>
              <a:rPr dirty="0" baseline="2777" sz="1500" spc="-33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2777" sz="1500" spc="37">
                <a:solidFill>
                  <a:srgbClr val="231F20"/>
                </a:solidFill>
                <a:latin typeface="SimSun"/>
                <a:cs typeface="SimSun"/>
              </a:rPr>
              <a:t>翻印必</a:t>
            </a:r>
            <a:r>
              <a:rPr dirty="0" baseline="2777" sz="1500">
                <a:solidFill>
                  <a:srgbClr val="231F20"/>
                </a:solidFill>
                <a:latin typeface="SimSun"/>
                <a:cs typeface="SimSun"/>
              </a:rPr>
              <a:t>究</a:t>
            </a:r>
            <a:r>
              <a:rPr dirty="0" baseline="2777" sz="1500" spc="-26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000">
                <a:solidFill>
                  <a:srgbClr val="231F20"/>
                </a:solidFill>
                <a:latin typeface="Verdana"/>
                <a:cs typeface="Verdana"/>
              </a:rPr>
              <a:t>Printe</a:t>
            </a:r>
            <a:r>
              <a:rPr dirty="0" sz="1000" spc="-35">
                <a:solidFill>
                  <a:srgbClr val="231F20"/>
                </a:solidFill>
                <a:latin typeface="Verdana"/>
                <a:cs typeface="Verdana"/>
              </a:rPr>
              <a:t>d</a:t>
            </a:r>
            <a:r>
              <a:rPr dirty="0" sz="10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Verdana"/>
                <a:cs typeface="Verdana"/>
              </a:rPr>
              <a:t>i</a:t>
            </a:r>
            <a:r>
              <a:rPr dirty="0" sz="1000" spc="-70">
                <a:solidFill>
                  <a:srgbClr val="231F20"/>
                </a:solidFill>
                <a:latin typeface="Verdana"/>
                <a:cs typeface="Verdana"/>
              </a:rPr>
              <a:t>n</a:t>
            </a:r>
            <a:r>
              <a:rPr dirty="0" sz="10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225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1000" spc="35">
                <a:solidFill>
                  <a:srgbClr val="231F20"/>
                </a:solidFill>
                <a:latin typeface="Verdana"/>
                <a:cs typeface="Verdana"/>
              </a:rPr>
              <a:t>aiwan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750500" y="685171"/>
            <a:ext cx="2754630" cy="62801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baseline="2923" sz="1425" spc="150">
                <a:solidFill>
                  <a:srgbClr val="231F20"/>
                </a:solidFill>
                <a:latin typeface="SimSun"/>
                <a:cs typeface="SimSun"/>
              </a:rPr>
              <a:t>國家圖書館出版品預行編目</a:t>
            </a:r>
            <a:r>
              <a:rPr dirty="0" baseline="2923" sz="1425" spc="-32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950" spc="-10">
                <a:solidFill>
                  <a:srgbClr val="231F20"/>
                </a:solidFill>
                <a:latin typeface="Verdana"/>
                <a:cs typeface="Verdana"/>
              </a:rPr>
              <a:t>(CIP</a:t>
            </a:r>
            <a:r>
              <a:rPr dirty="0" sz="950" spc="-5">
                <a:solidFill>
                  <a:srgbClr val="231F20"/>
                </a:solidFill>
                <a:latin typeface="Verdana"/>
                <a:cs typeface="Verdana"/>
              </a:rPr>
              <a:t>)</a:t>
            </a:r>
            <a:r>
              <a:rPr dirty="0" sz="9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923" sz="1425" spc="150">
                <a:solidFill>
                  <a:srgbClr val="231F20"/>
                </a:solidFill>
                <a:latin typeface="SimSun"/>
                <a:cs typeface="SimSun"/>
              </a:rPr>
              <a:t>資料</a:t>
            </a:r>
            <a:endParaRPr baseline="2923" sz="1425">
              <a:latin typeface="SimSun"/>
              <a:cs typeface="SimSun"/>
            </a:endParaRPr>
          </a:p>
          <a:p>
            <a:pPr algn="just" marL="83820" marR="5080">
              <a:lnSpc>
                <a:spcPct val="114300"/>
              </a:lnSpc>
              <a:spcBef>
                <a:spcPts val="720"/>
              </a:spcBef>
            </a:pPr>
            <a:r>
              <a:rPr dirty="0" baseline="3968" sz="1050" spc="202">
                <a:solidFill>
                  <a:srgbClr val="231F20"/>
                </a:solidFill>
                <a:latin typeface="SimSun"/>
                <a:cs typeface="SimSun"/>
              </a:rPr>
              <a:t>兒少反歧視案例彙</a:t>
            </a:r>
            <a:r>
              <a:rPr dirty="0" baseline="3968" sz="1050" spc="150">
                <a:solidFill>
                  <a:srgbClr val="231F20"/>
                </a:solidFill>
                <a:latin typeface="SimSun"/>
                <a:cs typeface="SimSun"/>
              </a:rPr>
              <a:t>編</a:t>
            </a:r>
            <a:r>
              <a:rPr dirty="0" baseline="3968" sz="1050" spc="-21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700" spc="30">
                <a:solidFill>
                  <a:srgbClr val="231F20"/>
                </a:solidFill>
                <a:latin typeface="Verdana"/>
                <a:cs typeface="Verdana"/>
              </a:rPr>
              <a:t>/</a:t>
            </a:r>
            <a:r>
              <a:rPr dirty="0" sz="70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968" sz="1050" spc="202">
                <a:solidFill>
                  <a:srgbClr val="231F20"/>
                </a:solidFill>
                <a:latin typeface="SimSun"/>
                <a:cs typeface="SimSun"/>
              </a:rPr>
              <a:t>余玉</a:t>
            </a:r>
            <a:r>
              <a:rPr dirty="0" baseline="3968" sz="1050" spc="150">
                <a:solidFill>
                  <a:srgbClr val="231F20"/>
                </a:solidFill>
                <a:latin typeface="SimSun"/>
                <a:cs typeface="SimSun"/>
              </a:rPr>
              <a:t>玥</a:t>
            </a:r>
            <a:r>
              <a:rPr dirty="0" baseline="3968" sz="1050" spc="-21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700" spc="-35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70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968" sz="1050" spc="202">
                <a:solidFill>
                  <a:srgbClr val="231F20"/>
                </a:solidFill>
                <a:latin typeface="SimSun"/>
                <a:cs typeface="SimSun"/>
              </a:rPr>
              <a:t>李詩</a:t>
            </a:r>
            <a:r>
              <a:rPr dirty="0" baseline="3968" sz="1050" spc="150">
                <a:solidFill>
                  <a:srgbClr val="231F20"/>
                </a:solidFill>
                <a:latin typeface="SimSun"/>
                <a:cs typeface="SimSun"/>
              </a:rPr>
              <a:t>婷</a:t>
            </a:r>
            <a:r>
              <a:rPr dirty="0" baseline="3968" sz="1050" spc="-21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700" spc="-35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70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968" sz="1050" spc="202">
                <a:solidFill>
                  <a:srgbClr val="231F20"/>
                </a:solidFill>
                <a:latin typeface="SimSun"/>
                <a:cs typeface="SimSun"/>
              </a:rPr>
              <a:t>林秀</a:t>
            </a:r>
            <a:r>
              <a:rPr dirty="0" baseline="3968" sz="1050" spc="150">
                <a:solidFill>
                  <a:srgbClr val="231F20"/>
                </a:solidFill>
                <a:latin typeface="SimSun"/>
                <a:cs typeface="SimSun"/>
              </a:rPr>
              <a:t>怡</a:t>
            </a:r>
            <a:r>
              <a:rPr dirty="0" baseline="3968" sz="1050" spc="-21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700" spc="-35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70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968" sz="1050" spc="202">
                <a:solidFill>
                  <a:srgbClr val="231F20"/>
                </a:solidFill>
                <a:latin typeface="SimSun"/>
                <a:cs typeface="SimSun"/>
              </a:rPr>
              <a:t>林和</a:t>
            </a:r>
            <a:r>
              <a:rPr dirty="0" baseline="3968" sz="1050" spc="150">
                <a:solidFill>
                  <a:srgbClr val="231F20"/>
                </a:solidFill>
                <a:latin typeface="SimSun"/>
                <a:cs typeface="SimSun"/>
              </a:rPr>
              <a:t>順</a:t>
            </a:r>
            <a:r>
              <a:rPr dirty="0" baseline="3968" sz="1050" spc="-21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700" spc="-35">
                <a:solidFill>
                  <a:srgbClr val="231F20"/>
                </a:solidFill>
                <a:latin typeface="Verdana"/>
                <a:cs typeface="Verdana"/>
              </a:rPr>
              <a:t>, </a:t>
            </a:r>
            <a:r>
              <a:rPr dirty="0" baseline="3968" sz="1050" spc="157">
                <a:solidFill>
                  <a:srgbClr val="231F20"/>
                </a:solidFill>
                <a:latin typeface="SimSun"/>
                <a:cs typeface="SimSun"/>
              </a:rPr>
              <a:t>林敬</a:t>
            </a:r>
            <a:r>
              <a:rPr dirty="0" baseline="3968" sz="1050" spc="150">
                <a:solidFill>
                  <a:srgbClr val="231F20"/>
                </a:solidFill>
                <a:latin typeface="SimSun"/>
                <a:cs typeface="SimSun"/>
              </a:rPr>
              <a:t>桐</a:t>
            </a:r>
            <a:r>
              <a:rPr dirty="0" baseline="3968" sz="1050" spc="-22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700" spc="-35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70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968" sz="1050" spc="157">
                <a:solidFill>
                  <a:srgbClr val="231F20"/>
                </a:solidFill>
                <a:latin typeface="SimSun"/>
                <a:cs typeface="SimSun"/>
              </a:rPr>
              <a:t>施宜</a:t>
            </a:r>
            <a:r>
              <a:rPr dirty="0" baseline="3968" sz="1050" spc="150">
                <a:solidFill>
                  <a:srgbClr val="231F20"/>
                </a:solidFill>
                <a:latin typeface="SimSun"/>
                <a:cs typeface="SimSun"/>
              </a:rPr>
              <a:t>昕</a:t>
            </a:r>
            <a:r>
              <a:rPr dirty="0" baseline="3968" sz="1050" spc="-22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700" spc="-35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70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968" sz="1050" spc="157">
                <a:solidFill>
                  <a:srgbClr val="231F20"/>
                </a:solidFill>
                <a:latin typeface="SimSun"/>
                <a:cs typeface="SimSun"/>
              </a:rPr>
              <a:t>徐</a:t>
            </a:r>
            <a:r>
              <a:rPr dirty="0" baseline="3968" sz="1050" spc="150">
                <a:solidFill>
                  <a:srgbClr val="231F20"/>
                </a:solidFill>
                <a:latin typeface="SimSun"/>
                <a:cs typeface="SimSun"/>
              </a:rPr>
              <a:t>瑜</a:t>
            </a:r>
            <a:r>
              <a:rPr dirty="0" baseline="3968" sz="1050" spc="-22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700" spc="-35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70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968" sz="1050" spc="157">
                <a:solidFill>
                  <a:srgbClr val="231F20"/>
                </a:solidFill>
                <a:latin typeface="SimSun"/>
                <a:cs typeface="SimSun"/>
              </a:rPr>
              <a:t>許廷</a:t>
            </a:r>
            <a:r>
              <a:rPr dirty="0" baseline="3968" sz="1050" spc="150">
                <a:solidFill>
                  <a:srgbClr val="231F20"/>
                </a:solidFill>
                <a:latin typeface="SimSun"/>
                <a:cs typeface="SimSun"/>
              </a:rPr>
              <a:t>安</a:t>
            </a:r>
            <a:r>
              <a:rPr dirty="0" baseline="3968" sz="1050" spc="-22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700" spc="-35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70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968" sz="1050" spc="157">
                <a:solidFill>
                  <a:srgbClr val="231F20"/>
                </a:solidFill>
                <a:latin typeface="SimSun"/>
                <a:cs typeface="SimSun"/>
              </a:rPr>
              <a:t>彭治</a:t>
            </a:r>
            <a:r>
              <a:rPr dirty="0" baseline="3968" sz="1050" spc="150">
                <a:solidFill>
                  <a:srgbClr val="231F20"/>
                </a:solidFill>
                <a:latin typeface="SimSun"/>
                <a:cs typeface="SimSun"/>
              </a:rPr>
              <a:t>鏐</a:t>
            </a:r>
            <a:r>
              <a:rPr dirty="0" baseline="3968" sz="1050" spc="-22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700" spc="-35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70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968" sz="1050" spc="157">
                <a:solidFill>
                  <a:srgbClr val="231F20"/>
                </a:solidFill>
                <a:latin typeface="SimSun"/>
                <a:cs typeface="SimSun"/>
              </a:rPr>
              <a:t>萬庭</a:t>
            </a:r>
            <a:r>
              <a:rPr dirty="0" baseline="3968" sz="1050" spc="150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baseline="3968" sz="1050" spc="-22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700" spc="-35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70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968" sz="1050" spc="157">
                <a:solidFill>
                  <a:srgbClr val="231F20"/>
                </a:solidFill>
                <a:latin typeface="SimSun"/>
                <a:cs typeface="SimSun"/>
              </a:rPr>
              <a:t>蔡正</a:t>
            </a:r>
            <a:r>
              <a:rPr dirty="0" baseline="3968" sz="1050" spc="150">
                <a:solidFill>
                  <a:srgbClr val="231F20"/>
                </a:solidFill>
                <a:latin typeface="SimSun"/>
                <a:cs typeface="SimSun"/>
              </a:rPr>
              <a:t>彥</a:t>
            </a:r>
            <a:r>
              <a:rPr dirty="0" baseline="3968" sz="1050" spc="-22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700" spc="-35">
                <a:solidFill>
                  <a:srgbClr val="231F20"/>
                </a:solidFill>
                <a:latin typeface="Verdana"/>
                <a:cs typeface="Verdana"/>
              </a:rPr>
              <a:t>, </a:t>
            </a:r>
            <a:r>
              <a:rPr dirty="0" baseline="3968" sz="1050" spc="150">
                <a:solidFill>
                  <a:srgbClr val="231F20"/>
                </a:solidFill>
                <a:latin typeface="SimSun"/>
                <a:cs typeface="SimSun"/>
              </a:rPr>
              <a:t>簡郁諠作</a:t>
            </a:r>
            <a:r>
              <a:rPr dirty="0" baseline="3968" sz="1050" spc="-22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700" spc="-100">
                <a:solidFill>
                  <a:srgbClr val="231F20"/>
                </a:solidFill>
                <a:latin typeface="Verdana"/>
                <a:cs typeface="Verdana"/>
              </a:rPr>
              <a:t>;</a:t>
            </a:r>
            <a:r>
              <a:rPr dirty="0" sz="70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968" sz="1050" spc="150">
                <a:solidFill>
                  <a:srgbClr val="231F20"/>
                </a:solidFill>
                <a:latin typeface="SimSun"/>
                <a:cs typeface="SimSun"/>
              </a:rPr>
              <a:t>張淑慧</a:t>
            </a:r>
            <a:r>
              <a:rPr dirty="0" baseline="3968" sz="1050" spc="-22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700" spc="-35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70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968" sz="1050" spc="150">
                <a:solidFill>
                  <a:srgbClr val="231F20"/>
                </a:solidFill>
                <a:latin typeface="SimSun"/>
                <a:cs typeface="SimSun"/>
              </a:rPr>
              <a:t>陳逸玲主編</a:t>
            </a:r>
            <a:r>
              <a:rPr dirty="0" baseline="3968" sz="1050" spc="-22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700" spc="-35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70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700" spc="-60">
                <a:solidFill>
                  <a:srgbClr val="231F20"/>
                </a:solidFill>
                <a:latin typeface="Verdana"/>
                <a:cs typeface="Verdana"/>
              </a:rPr>
              <a:t>-</a:t>
            </a:r>
            <a:r>
              <a:rPr dirty="0" sz="700" spc="-55">
                <a:solidFill>
                  <a:srgbClr val="231F20"/>
                </a:solidFill>
                <a:latin typeface="Verdana"/>
                <a:cs typeface="Verdana"/>
              </a:rPr>
              <a:t>-</a:t>
            </a:r>
            <a:r>
              <a:rPr dirty="0" sz="70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968" sz="1050" spc="150">
                <a:solidFill>
                  <a:srgbClr val="231F20"/>
                </a:solidFill>
                <a:latin typeface="SimSun"/>
                <a:cs typeface="SimSun"/>
              </a:rPr>
              <a:t>初版</a:t>
            </a:r>
            <a:r>
              <a:rPr dirty="0" baseline="3968" sz="1050" spc="-22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700" spc="-35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70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700" spc="-60">
                <a:solidFill>
                  <a:srgbClr val="231F20"/>
                </a:solidFill>
                <a:latin typeface="Verdana"/>
                <a:cs typeface="Verdana"/>
              </a:rPr>
              <a:t>-</a:t>
            </a:r>
            <a:r>
              <a:rPr dirty="0" sz="700" spc="-55">
                <a:solidFill>
                  <a:srgbClr val="231F20"/>
                </a:solidFill>
                <a:latin typeface="Verdana"/>
                <a:cs typeface="Verdana"/>
              </a:rPr>
              <a:t>-</a:t>
            </a:r>
            <a:r>
              <a:rPr dirty="0" sz="70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968" sz="1050" spc="150">
                <a:solidFill>
                  <a:srgbClr val="231F20"/>
                </a:solidFill>
                <a:latin typeface="SimSun"/>
                <a:cs typeface="SimSun"/>
              </a:rPr>
              <a:t>臺北市</a:t>
            </a:r>
            <a:r>
              <a:rPr dirty="0" baseline="3968" sz="1050" spc="-16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700" spc="-100">
                <a:solidFill>
                  <a:srgbClr val="231F20"/>
                </a:solidFill>
                <a:latin typeface="Verdana"/>
                <a:cs typeface="Verdana"/>
              </a:rPr>
              <a:t>:</a:t>
            </a:r>
            <a:r>
              <a:rPr dirty="0" sz="70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968" sz="1050" spc="150">
                <a:solidFill>
                  <a:srgbClr val="231F20"/>
                </a:solidFill>
                <a:latin typeface="SimSun"/>
                <a:cs typeface="SimSun"/>
              </a:rPr>
              <a:t>衛生福</a:t>
            </a:r>
            <a:endParaRPr baseline="3968" sz="1050">
              <a:latin typeface="SimSun"/>
              <a:cs typeface="SimSu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634231" y="1294902"/>
            <a:ext cx="228600" cy="13525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00" spc="100">
                <a:solidFill>
                  <a:srgbClr val="231F20"/>
                </a:solidFill>
                <a:latin typeface="SimSun"/>
                <a:cs typeface="SimSun"/>
              </a:rPr>
              <a:t>公分</a:t>
            </a:r>
            <a:endParaRPr sz="700">
              <a:latin typeface="SimSun"/>
              <a:cs typeface="SimSu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822093" y="1287312"/>
            <a:ext cx="1668780" cy="39179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 marR="5080" indent="-635">
              <a:lnSpc>
                <a:spcPct val="114300"/>
              </a:lnSpc>
              <a:spcBef>
                <a:spcPts val="95"/>
              </a:spcBef>
              <a:tabLst>
                <a:tab pos="1497965" algn="l"/>
              </a:tabLst>
            </a:pPr>
            <a:r>
              <a:rPr dirty="0" baseline="3968" sz="1050" spc="150">
                <a:solidFill>
                  <a:srgbClr val="231F20"/>
                </a:solidFill>
                <a:latin typeface="SimSun"/>
                <a:cs typeface="SimSun"/>
              </a:rPr>
              <a:t>利部社會及家庭署</a:t>
            </a:r>
            <a:r>
              <a:rPr dirty="0" baseline="3968" sz="1050" spc="-22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700" spc="-35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7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700" spc="-15">
                <a:solidFill>
                  <a:srgbClr val="231F20"/>
                </a:solidFill>
                <a:latin typeface="Verdana"/>
                <a:cs typeface="Verdana"/>
              </a:rPr>
              <a:t>2021.0</a:t>
            </a:r>
            <a:r>
              <a:rPr dirty="0" sz="700" spc="-10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700">
                <a:solidFill>
                  <a:srgbClr val="231F20"/>
                </a:solidFill>
                <a:latin typeface="Verdana"/>
                <a:cs typeface="Verdana"/>
              </a:rPr>
              <a:t>	</a:t>
            </a:r>
            <a:r>
              <a:rPr dirty="0" baseline="3968" sz="1050" spc="150">
                <a:solidFill>
                  <a:srgbClr val="231F20"/>
                </a:solidFill>
                <a:latin typeface="SimSun"/>
                <a:cs typeface="SimSun"/>
              </a:rPr>
              <a:t>面</a:t>
            </a:r>
            <a:r>
              <a:rPr dirty="0" baseline="3968" sz="1050" spc="-19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700" spc="-85">
                <a:solidFill>
                  <a:srgbClr val="231F20"/>
                </a:solidFill>
                <a:latin typeface="Verdana"/>
                <a:cs typeface="Verdana"/>
              </a:rPr>
              <a:t>;  </a:t>
            </a:r>
            <a:r>
              <a:rPr dirty="0" sz="700" spc="-40">
                <a:solidFill>
                  <a:srgbClr val="231F20"/>
                </a:solidFill>
                <a:latin typeface="Verdana"/>
                <a:cs typeface="Verdana"/>
              </a:rPr>
              <a:t>ISB</a:t>
            </a:r>
            <a:r>
              <a:rPr dirty="0" sz="700" spc="-45">
                <a:solidFill>
                  <a:srgbClr val="231F20"/>
                </a:solidFill>
                <a:latin typeface="Verdana"/>
                <a:cs typeface="Verdana"/>
              </a:rPr>
              <a:t>N</a:t>
            </a:r>
            <a:r>
              <a:rPr dirty="0" sz="7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700" spc="-20">
                <a:solidFill>
                  <a:srgbClr val="231F20"/>
                </a:solidFill>
                <a:latin typeface="Verdana"/>
                <a:cs typeface="Verdana"/>
              </a:rPr>
              <a:t>978-986-5469-18-</a:t>
            </a:r>
            <a:r>
              <a:rPr dirty="0" sz="700" spc="-10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baseline="3968" sz="1050" spc="30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baseline="3968" sz="1050" spc="150">
                <a:solidFill>
                  <a:srgbClr val="231F20"/>
                </a:solidFill>
                <a:latin typeface="SimSun"/>
                <a:cs typeface="SimSun"/>
              </a:rPr>
              <a:t>平裝</a:t>
            </a:r>
            <a:r>
              <a:rPr dirty="0" baseline="3968" sz="1050" spc="30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endParaRPr baseline="3968" sz="105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00" spc="-3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700" spc="-15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70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968" sz="1050" spc="150">
                <a:solidFill>
                  <a:srgbClr val="231F20"/>
                </a:solidFill>
                <a:latin typeface="SimSun"/>
                <a:cs typeface="SimSun"/>
              </a:rPr>
              <a:t>人權</a:t>
            </a:r>
            <a:r>
              <a:rPr dirty="0" baseline="3968" sz="1050" spc="-19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700" spc="-3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700" spc="-15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70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968" sz="1050" spc="150">
                <a:solidFill>
                  <a:srgbClr val="231F20"/>
                </a:solidFill>
                <a:latin typeface="SimSun"/>
                <a:cs typeface="SimSun"/>
              </a:rPr>
              <a:t>兒童</a:t>
            </a:r>
            <a:r>
              <a:rPr dirty="0" baseline="3968" sz="1050" spc="-19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700" spc="-3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700" spc="-15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70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968" sz="1050" spc="150">
                <a:solidFill>
                  <a:srgbClr val="231F20"/>
                </a:solidFill>
                <a:latin typeface="SimSun"/>
                <a:cs typeface="SimSun"/>
              </a:rPr>
              <a:t>兒童保護</a:t>
            </a:r>
            <a:endParaRPr baseline="3968" sz="1050">
              <a:latin typeface="SimSun"/>
              <a:cs typeface="SimSu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822500" y="1787277"/>
            <a:ext cx="335280" cy="13525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00" spc="-15">
                <a:solidFill>
                  <a:srgbClr val="231F20"/>
                </a:solidFill>
                <a:latin typeface="Verdana"/>
                <a:cs typeface="Verdana"/>
              </a:rPr>
              <a:t>579.21</a:t>
            </a:r>
            <a:endParaRPr sz="7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961227" y="1787277"/>
            <a:ext cx="532130" cy="13525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00" spc="-10">
                <a:solidFill>
                  <a:srgbClr val="231F20"/>
                </a:solidFill>
                <a:latin typeface="Verdana"/>
                <a:cs typeface="Verdana"/>
              </a:rPr>
              <a:t>110005211</a:t>
            </a:r>
            <a:endParaRPr sz="700">
              <a:latin typeface="Verdana"/>
              <a:cs typeface="Verdana"/>
            </a:endParaRPr>
          </a:p>
        </p:txBody>
      </p:sp>
      <p:grpSp>
        <p:nvGrpSpPr>
          <p:cNvPr id="48" name="object 48"/>
          <p:cNvGrpSpPr/>
          <p:nvPr/>
        </p:nvGrpSpPr>
        <p:grpSpPr>
          <a:xfrm>
            <a:off x="744004" y="1803"/>
            <a:ext cx="10272395" cy="7774305"/>
            <a:chOff x="744004" y="1803"/>
            <a:chExt cx="10272395" cy="7774305"/>
          </a:xfrm>
        </p:grpSpPr>
        <p:sp>
          <p:nvSpPr>
            <p:cNvPr id="49" name="object 49"/>
            <p:cNvSpPr/>
            <p:nvPr/>
          </p:nvSpPr>
          <p:spPr>
            <a:xfrm>
              <a:off x="747179" y="864031"/>
              <a:ext cx="2874010" cy="1109980"/>
            </a:xfrm>
            <a:custGeom>
              <a:avLst/>
              <a:gdLst/>
              <a:ahLst/>
              <a:cxnLst/>
              <a:rect l="l" t="t" r="r" b="b"/>
              <a:pathLst>
                <a:path w="2874010" h="1109980">
                  <a:moveTo>
                    <a:pt x="0" y="1109662"/>
                  </a:moveTo>
                  <a:lnTo>
                    <a:pt x="2873654" y="1109662"/>
                  </a:lnTo>
                  <a:lnTo>
                    <a:pt x="2873654" y="0"/>
                  </a:lnTo>
                  <a:lnTo>
                    <a:pt x="0" y="0"/>
                  </a:lnTo>
                  <a:lnTo>
                    <a:pt x="0" y="1109662"/>
                  </a:lnTo>
                  <a:close/>
                </a:path>
              </a:pathLst>
            </a:custGeom>
            <a:ln w="635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5508002" y="1803"/>
              <a:ext cx="5508625" cy="7774305"/>
            </a:xfrm>
            <a:custGeom>
              <a:avLst/>
              <a:gdLst/>
              <a:ahLst/>
              <a:cxnLst/>
              <a:rect l="l" t="t" r="r" b="b"/>
              <a:pathLst>
                <a:path w="5508625" h="7774305">
                  <a:moveTo>
                    <a:pt x="5508002" y="0"/>
                  </a:moveTo>
                  <a:lnTo>
                    <a:pt x="0" y="0"/>
                  </a:lnTo>
                  <a:lnTo>
                    <a:pt x="0" y="7774203"/>
                  </a:lnTo>
                  <a:lnTo>
                    <a:pt x="5508002" y="7774203"/>
                  </a:lnTo>
                  <a:lnTo>
                    <a:pt x="5508002" y="0"/>
                  </a:lnTo>
                  <a:close/>
                </a:path>
              </a:pathLst>
            </a:custGeom>
            <a:solidFill>
              <a:srgbClr val="FFEC97"/>
            </a:solidFill>
          </p:spPr>
          <p:txBody>
            <a:bodyPr wrap="square" lIns="0" tIns="0" rIns="0" bIns="0" rtlCol="0"/>
            <a:lstStyle/>
            <a:p/>
          </p:txBody>
        </p:sp>
      </p:grp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01" y="1803"/>
            <a:ext cx="5614670" cy="7774305"/>
          </a:xfrm>
          <a:custGeom>
            <a:avLst/>
            <a:gdLst/>
            <a:ahLst/>
            <a:cxnLst/>
            <a:rect l="l" t="t" r="r" b="b"/>
            <a:pathLst>
              <a:path w="5614670" h="7774305">
                <a:moveTo>
                  <a:pt x="5614200" y="0"/>
                </a:moveTo>
                <a:lnTo>
                  <a:pt x="0" y="0"/>
                </a:lnTo>
                <a:lnTo>
                  <a:pt x="0" y="7774203"/>
                </a:lnTo>
                <a:lnTo>
                  <a:pt x="5614200" y="7774203"/>
                </a:lnTo>
                <a:lnTo>
                  <a:pt x="5614200" y="0"/>
                </a:lnTo>
                <a:close/>
              </a:path>
            </a:pathLst>
          </a:custGeom>
          <a:solidFill>
            <a:srgbClr val="FFEC97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1016615" cy="7776209"/>
          </a:xfrm>
          <a:custGeom>
            <a:avLst/>
            <a:gdLst/>
            <a:ahLst/>
            <a:cxnLst/>
            <a:rect l="l" t="t" r="r" b="b"/>
            <a:pathLst>
              <a:path w="11016615" h="7776209">
                <a:moveTo>
                  <a:pt x="11016005" y="0"/>
                </a:moveTo>
                <a:lnTo>
                  <a:pt x="0" y="0"/>
                </a:lnTo>
                <a:lnTo>
                  <a:pt x="0" y="7776006"/>
                </a:lnTo>
                <a:lnTo>
                  <a:pt x="11016005" y="7776006"/>
                </a:lnTo>
                <a:lnTo>
                  <a:pt x="11016005" y="0"/>
                </a:lnTo>
                <a:close/>
              </a:path>
            </a:pathLst>
          </a:custGeom>
          <a:solidFill>
            <a:srgbClr val="A7A9A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" name="object 3"/>
          <p:cNvGrpSpPr/>
          <p:nvPr/>
        </p:nvGrpSpPr>
        <p:grpSpPr>
          <a:xfrm>
            <a:off x="-3492" y="197789"/>
            <a:ext cx="11019790" cy="7220584"/>
            <a:chOff x="-3492" y="197789"/>
            <a:chExt cx="11019790" cy="7220584"/>
          </a:xfrm>
        </p:grpSpPr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5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105529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55723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76149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715314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7353388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81396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8341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538252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9320008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519882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721964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91770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0268368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0467136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7" name="object 67"/>
          <p:cNvSpPr txBox="1"/>
          <p:nvPr/>
        </p:nvSpPr>
        <p:spPr>
          <a:xfrm>
            <a:off x="7514263" y="1004637"/>
            <a:ext cx="1392555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500" spc="35">
                <a:solidFill>
                  <a:srgbClr val="5895CF"/>
                </a:solidFill>
                <a:latin typeface="MS UI Gothic"/>
                <a:cs typeface="MS UI Gothic"/>
              </a:rPr>
              <a:t>認識不歧視原則</a:t>
            </a:r>
            <a:endParaRPr sz="1500">
              <a:latin typeface="MS UI Gothic"/>
              <a:cs typeface="MS UI Gothic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045251" y="1313374"/>
            <a:ext cx="4366260" cy="161861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just" marL="38100" marR="30480" indent="287655">
              <a:lnSpc>
                <a:spcPct val="135700"/>
              </a:lnSpc>
              <a:spcBef>
                <a:spcPts val="105"/>
              </a:spcBef>
            </a:pPr>
            <a:r>
              <a:rPr dirty="0" baseline="2525" sz="1650" spc="157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baseline="2525" sz="1650" spc="16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baseline="2525" sz="1650" spc="157">
                <a:solidFill>
                  <a:srgbClr val="231F20"/>
                </a:solidFill>
                <a:latin typeface="SimSun"/>
                <a:cs typeface="SimSun"/>
              </a:rPr>
              <a:t>視原</a:t>
            </a:r>
            <a:r>
              <a:rPr dirty="0" baseline="2525" sz="1650" spc="-52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-25">
                <a:solidFill>
                  <a:srgbClr val="231F20"/>
                </a:solidFill>
                <a:latin typeface="Verdana"/>
                <a:cs typeface="Verdana"/>
              </a:rPr>
              <a:t>non-discrimination</a:t>
            </a:r>
            <a:r>
              <a:rPr dirty="0" sz="110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100" spc="-5">
                <a:solidFill>
                  <a:srgbClr val="231F20"/>
                </a:solidFill>
                <a:latin typeface="Verdana"/>
                <a:cs typeface="Verdana"/>
              </a:rPr>
              <a:t>principle</a:t>
            </a:r>
            <a:r>
              <a:rPr dirty="0" baseline="2525" sz="1650" spc="-7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157">
                <a:solidFill>
                  <a:srgbClr val="231F20"/>
                </a:solidFill>
                <a:latin typeface="SimSun"/>
                <a:cs typeface="SimSun"/>
              </a:rPr>
              <a:t>已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 spc="15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525" sz="1650" spc="165">
                <a:solidFill>
                  <a:srgbClr val="231F20"/>
                </a:solidFill>
                <a:latin typeface="SimSun"/>
                <a:cs typeface="SimSun"/>
              </a:rPr>
              <a:t>際人權 </a:t>
            </a:r>
            <a:r>
              <a:rPr dirty="0" baseline="2525" sz="1650" spc="112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-277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baseline="2525" sz="1650" spc="-89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baseline="2525" sz="1650" spc="112">
                <a:solidFill>
                  <a:srgbClr val="231F20"/>
                </a:solidFill>
                <a:latin typeface="SimSun"/>
                <a:cs typeface="SimSun"/>
              </a:rPr>
              <a:t>請見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表</a:t>
            </a:r>
            <a:r>
              <a:rPr dirty="0" baseline="2525" sz="1650" spc="-36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10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47008" sz="975" spc="-89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baseline="47008" sz="975" spc="10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112">
                <a:solidFill>
                  <a:srgbClr val="231F20"/>
                </a:solidFill>
                <a:latin typeface="SimSun"/>
                <a:cs typeface="SimSun"/>
              </a:rPr>
              <a:t>與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各</a:t>
            </a:r>
            <a:r>
              <a:rPr dirty="0" baseline="2525" sz="1650" spc="97">
                <a:solidFill>
                  <a:srgbClr val="231F20"/>
                </a:solidFill>
                <a:latin typeface="SimSun"/>
                <a:cs typeface="SimSun"/>
              </a:rPr>
              <a:t>國國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內法中</a:t>
            </a:r>
            <a:r>
              <a:rPr dirty="0" baseline="2525" sz="1650" spc="112">
                <a:solidFill>
                  <a:srgbClr val="231F20"/>
                </a:solidFill>
                <a:latin typeface="SimSun"/>
                <a:cs typeface="SimSun"/>
              </a:rPr>
              <a:t>被廣泛認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可</a:t>
            </a:r>
            <a:r>
              <a:rPr dirty="0" baseline="2525" sz="1650" spc="-11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112">
                <a:solidFill>
                  <a:srgbClr val="231F20"/>
                </a:solidFill>
                <a:latin typeface="SimSun"/>
                <a:cs typeface="SimSun"/>
              </a:rPr>
              <a:t>兒童權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112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104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也 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聯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合國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兒童權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89">
                <a:solidFill>
                  <a:srgbClr val="231F20"/>
                </a:solidFill>
                <a:latin typeface="SimSun"/>
                <a:cs typeface="SimSun"/>
              </a:rPr>
              <a:t>委員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會（</a:t>
            </a:r>
            <a:r>
              <a:rPr dirty="0" sz="1100" spc="-30">
                <a:solidFill>
                  <a:srgbClr val="231F20"/>
                </a:solidFill>
                <a:latin typeface="Verdana"/>
                <a:cs typeface="Verdana"/>
              </a:rPr>
              <a:t>United </a:t>
            </a:r>
            <a:r>
              <a:rPr dirty="0" sz="1100" spc="-15">
                <a:solidFill>
                  <a:srgbClr val="231F20"/>
                </a:solidFill>
                <a:latin typeface="Verdana"/>
                <a:cs typeface="Verdana"/>
              </a:rPr>
              <a:t>Nations </a:t>
            </a:r>
            <a:r>
              <a:rPr dirty="0" sz="1100" spc="10">
                <a:solidFill>
                  <a:srgbClr val="231F20"/>
                </a:solidFill>
                <a:latin typeface="Verdana"/>
                <a:cs typeface="Verdana"/>
              </a:rPr>
              <a:t>Committee </a:t>
            </a:r>
            <a:r>
              <a:rPr dirty="0" sz="1100" spc="20">
                <a:solidFill>
                  <a:srgbClr val="231F20"/>
                </a:solidFill>
                <a:latin typeface="Verdana"/>
                <a:cs typeface="Verdana"/>
              </a:rPr>
              <a:t>on </a:t>
            </a:r>
            <a:r>
              <a:rPr dirty="0" sz="110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100" spc="-50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1100" spc="25">
                <a:solidFill>
                  <a:srgbClr val="231F20"/>
                </a:solidFill>
                <a:latin typeface="Verdana"/>
                <a:cs typeface="Verdana"/>
              </a:rPr>
              <a:t>h</a:t>
            </a:r>
            <a:r>
              <a:rPr dirty="0" sz="1100" spc="15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11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R</a:t>
            </a:r>
            <a:r>
              <a:rPr dirty="0" sz="1100" spc="-70">
                <a:solidFill>
                  <a:srgbClr val="231F20"/>
                </a:solidFill>
                <a:latin typeface="Verdana"/>
                <a:cs typeface="Verdana"/>
              </a:rPr>
              <a:t>i</a:t>
            </a:r>
            <a:r>
              <a:rPr dirty="0" sz="1100" spc="60">
                <a:solidFill>
                  <a:srgbClr val="231F20"/>
                </a:solidFill>
                <a:latin typeface="Verdana"/>
                <a:cs typeface="Verdana"/>
              </a:rPr>
              <a:t>g</a:t>
            </a:r>
            <a:r>
              <a:rPr dirty="0" sz="1100" spc="-15">
                <a:solidFill>
                  <a:srgbClr val="231F20"/>
                </a:solidFill>
                <a:latin typeface="Verdana"/>
                <a:cs typeface="Verdana"/>
              </a:rPr>
              <a:t>h</a:t>
            </a:r>
            <a:r>
              <a:rPr dirty="0" sz="1100" spc="-45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1100" spc="-150">
                <a:solidFill>
                  <a:srgbClr val="231F20"/>
                </a:solidFill>
                <a:latin typeface="Verdana"/>
                <a:cs typeface="Verdana"/>
              </a:rPr>
              <a:t>s</a:t>
            </a:r>
            <a:r>
              <a:rPr dirty="0" sz="110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100" spc="65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100" spc="-45">
                <a:solidFill>
                  <a:srgbClr val="231F20"/>
                </a:solidFill>
                <a:latin typeface="Verdana"/>
                <a:cs typeface="Verdana"/>
              </a:rPr>
              <a:t>f</a:t>
            </a:r>
            <a:r>
              <a:rPr dirty="0" sz="11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100" spc="-50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1100" spc="25">
                <a:solidFill>
                  <a:srgbClr val="231F20"/>
                </a:solidFill>
                <a:latin typeface="Verdana"/>
                <a:cs typeface="Verdana"/>
              </a:rPr>
              <a:t>h</a:t>
            </a:r>
            <a:r>
              <a:rPr dirty="0" sz="1100" spc="15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110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100" spc="135">
                <a:solidFill>
                  <a:srgbClr val="231F20"/>
                </a:solidFill>
                <a:latin typeface="Verdana"/>
                <a:cs typeface="Verdana"/>
              </a:rPr>
              <a:t>C</a:t>
            </a:r>
            <a:r>
              <a:rPr dirty="0" sz="1100" spc="-65">
                <a:solidFill>
                  <a:srgbClr val="231F20"/>
                </a:solidFill>
                <a:latin typeface="Verdana"/>
                <a:cs typeface="Verdana"/>
              </a:rPr>
              <a:t>h</a:t>
            </a:r>
            <a:r>
              <a:rPr dirty="0" sz="1100" spc="-20">
                <a:solidFill>
                  <a:srgbClr val="231F20"/>
                </a:solidFill>
                <a:latin typeface="Verdana"/>
                <a:cs typeface="Verdana"/>
              </a:rPr>
              <a:t>i</a:t>
            </a:r>
            <a:r>
              <a:rPr dirty="0" sz="1100" spc="5">
                <a:solidFill>
                  <a:srgbClr val="231F20"/>
                </a:solidFill>
                <a:latin typeface="Verdana"/>
                <a:cs typeface="Verdana"/>
              </a:rPr>
              <a:t>l</a:t>
            </a:r>
            <a:r>
              <a:rPr dirty="0" sz="1100" spc="-35">
                <a:solidFill>
                  <a:srgbClr val="231F20"/>
                </a:solidFill>
                <a:latin typeface="Verdana"/>
                <a:cs typeface="Verdana"/>
              </a:rPr>
              <a:t>d</a:t>
            </a:r>
            <a:r>
              <a:rPr dirty="0" baseline="2525" sz="1650" spc="-41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以下簡</a:t>
            </a:r>
            <a:r>
              <a:rPr dirty="0" baseline="2525" sz="1650" spc="-262">
                <a:solidFill>
                  <a:srgbClr val="231F20"/>
                </a:solidFill>
                <a:latin typeface="SimSun"/>
                <a:cs typeface="SimSun"/>
              </a:rPr>
              <a:t>稱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兒童權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委員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baseline="2525" sz="1650" spc="-472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baseline="2525" sz="1650" spc="-427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-262">
                <a:solidFill>
                  <a:srgbClr val="231F20"/>
                </a:solidFill>
                <a:latin typeface="SimSun"/>
                <a:cs typeface="SimSun"/>
              </a:rPr>
              <a:t>將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不歧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」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與公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約中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其他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三項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兒童最佳利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益</a:t>
            </a:r>
            <a:r>
              <a:rPr dirty="0" sz="1100" spc="-170">
                <a:solidFill>
                  <a:srgbClr val="231F20"/>
                </a:solidFill>
                <a:latin typeface="SimSun"/>
                <a:cs typeface="SimSun"/>
              </a:rPr>
              <a:t>」、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生存及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發展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170">
                <a:solidFill>
                  <a:srgbClr val="231F20"/>
                </a:solidFill>
                <a:latin typeface="SimSun"/>
                <a:cs typeface="SimSun"/>
              </a:rPr>
              <a:t>」、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兒童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被傾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聽的權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列為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約的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四項一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般性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原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整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的落實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具有原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位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且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與其他權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利的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解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釋與落實有密不可分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係</a:t>
            </a:r>
            <a:r>
              <a:rPr dirty="0" sz="1100" spc="-25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127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044685" y="3135239"/>
            <a:ext cx="4366260" cy="2540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38100" marR="30480" indent="288290">
              <a:lnSpc>
                <a:spcPct val="136400"/>
              </a:lnSpc>
              <a:spcBef>
                <a:spcPts val="100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儘管兒童權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沒有為歧視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定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義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然而根據公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約的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不歧視條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文以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其他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相關國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際公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標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不歧視在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可解讀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童不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能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因為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其種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膚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色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語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言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宗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政治或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他主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張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籍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裔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或社會背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景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財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產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礙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生或其他身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地位之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而受到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傷 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害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有特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懲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罰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或是剝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奪權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26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127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童權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委員會對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歧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見解也可以從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多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童權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委員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一般性意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見中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瞭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解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： </a:t>
            </a:r>
            <a:r>
              <a:rPr dirty="0" sz="1100" spc="-54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幼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兒由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對沒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有權</a:t>
            </a:r>
            <a:r>
              <a:rPr dirty="0" baseline="2525" sz="1650" spc="-52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baseline="2525" sz="1650" spc="-75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-50">
                <a:solidFill>
                  <a:srgbClr val="231F20"/>
                </a:solidFill>
                <a:latin typeface="Verdana"/>
                <a:cs typeface="Verdana"/>
              </a:rPr>
              <a:t>powerless</a:t>
            </a:r>
            <a:r>
              <a:rPr dirty="0" baseline="2525" sz="1650" spc="-75">
                <a:solidFill>
                  <a:srgbClr val="231F20"/>
                </a:solidFill>
                <a:latin typeface="SimSun"/>
                <a:cs typeface="SimSun"/>
              </a:rPr>
              <a:t>），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須仰賴他人來實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現自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己的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權 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因此特別容易遭受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基於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幼兒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身分所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致的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45">
                <a:solidFill>
                  <a:srgbClr val="231F20"/>
                </a:solidFill>
                <a:latin typeface="SimSun"/>
                <a:cs typeface="SimSun"/>
              </a:rPr>
              <a:t>），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幼兒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遭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遇 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歧視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可能包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括了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降低營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度</a:t>
            </a:r>
            <a:r>
              <a:rPr dirty="0" sz="1100" spc="-27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足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照護與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注</a:t>
            </a:r>
            <a:r>
              <a:rPr dirty="0" sz="1100" spc="-28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苛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刻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遇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是遊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戲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習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受教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受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限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-26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142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障礙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來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常見 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歧視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包括被排除於教育系統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無法取得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有品質的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健與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社會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服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6084001" y="5970006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 h="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 txBox="1"/>
          <p:nvPr/>
        </p:nvSpPr>
        <p:spPr>
          <a:xfrm>
            <a:off x="6070611" y="5973563"/>
            <a:ext cx="4280535" cy="782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74625" indent="-162560">
              <a:lnSpc>
                <a:spcPct val="100000"/>
              </a:lnSpc>
              <a:spcBef>
                <a:spcPts val="100"/>
              </a:spcBef>
              <a:buFont typeface="Verdana"/>
              <a:buAutoNum type="arabicPlain" startAt="2"/>
              <a:tabLst>
                <a:tab pos="175260" algn="l"/>
              </a:tabLst>
            </a:pP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涵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蓋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條文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主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要國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際人權法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律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請參考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表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頁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3472" sz="1200">
              <a:latin typeface="SimSun"/>
              <a:cs typeface="SimSun"/>
            </a:endParaRPr>
          </a:p>
          <a:p>
            <a:pPr marL="174625" indent="-162560">
              <a:lnSpc>
                <a:spcPct val="100000"/>
              </a:lnSpc>
              <a:spcBef>
                <a:spcPts val="40"/>
              </a:spcBef>
              <a:buFont typeface="Verdana"/>
              <a:buAutoNum type="arabicPlain" startAt="2"/>
              <a:tabLst>
                <a:tab pos="175260" algn="l"/>
              </a:tabLst>
            </a:pP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林沛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君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兒少人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權向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前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兒童權利公約逐</a:t>
            </a:r>
            <a:r>
              <a:rPr dirty="0" baseline="3472" sz="1200" spc="22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釋</a:t>
            </a:r>
            <a:r>
              <a:rPr dirty="0" baseline="3472" sz="1200" spc="-22">
                <a:solidFill>
                  <a:srgbClr val="231F20"/>
                </a:solidFill>
                <a:latin typeface="SimSun"/>
                <a:cs typeface="SimSun"/>
              </a:rPr>
              <a:t>義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頁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baseline="3472" sz="1200" spc="-127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15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3472" sz="1200" spc="-187">
                <a:solidFill>
                  <a:srgbClr val="231F20"/>
                </a:solidFill>
                <a:latin typeface="SimSun"/>
                <a:cs typeface="SimSun"/>
              </a:rPr>
              <a:t>）。</a:t>
            </a:r>
            <a:endParaRPr baseline="3472" sz="1200">
              <a:latin typeface="SimSun"/>
              <a:cs typeface="SimSun"/>
            </a:endParaRPr>
          </a:p>
          <a:p>
            <a:pPr algn="just" marL="173990" marR="5080" indent="-161925">
              <a:lnSpc>
                <a:spcPct val="104200"/>
              </a:lnSpc>
              <a:buAutoNum type="arabicPlain" startAt="2"/>
              <a:tabLst>
                <a:tab pos="174625" algn="l"/>
              </a:tabLst>
            </a:pP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UN 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OFFICE </a:t>
            </a:r>
            <a:r>
              <a:rPr dirty="0" sz="800" spc="15">
                <a:solidFill>
                  <a:srgbClr val="231F20"/>
                </a:solidFill>
                <a:latin typeface="Verdana"/>
                <a:cs typeface="Verdana"/>
              </a:rPr>
              <a:t>OF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THE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HIGH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COMMISSIONER FOR </a:t>
            </a:r>
            <a:r>
              <a:rPr dirty="0" sz="800" spc="25">
                <a:solidFill>
                  <a:srgbClr val="231F20"/>
                </a:solidFill>
                <a:latin typeface="Verdana"/>
                <a:cs typeface="Verdana"/>
              </a:rPr>
              <a:t>HUMAN </a:t>
            </a: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RIGHTS, </a:t>
            </a:r>
            <a:r>
              <a:rPr dirty="0" sz="800" spc="30">
                <a:solidFill>
                  <a:srgbClr val="231F20"/>
                </a:solidFill>
                <a:latin typeface="Verdana"/>
                <a:cs typeface="Verdana"/>
              </a:rPr>
              <a:t>MANUAL </a:t>
            </a:r>
            <a:r>
              <a:rPr dirty="0" sz="800" spc="65">
                <a:solidFill>
                  <a:srgbClr val="231F20"/>
                </a:solidFill>
                <a:latin typeface="Verdana"/>
                <a:cs typeface="Verdana"/>
              </a:rPr>
              <a:t>ON </a:t>
            </a:r>
            <a:r>
              <a:rPr dirty="0" sz="80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10">
                <a:solidFill>
                  <a:srgbClr val="231F20"/>
                </a:solidFill>
                <a:latin typeface="Verdana"/>
                <a:cs typeface="Verdana"/>
              </a:rPr>
              <a:t>HUMAN 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RIGHTS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REPORTING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UNDER </a:t>
            </a:r>
            <a:r>
              <a:rPr dirty="0" sz="800" spc="-110">
                <a:solidFill>
                  <a:srgbClr val="231F20"/>
                </a:solidFill>
                <a:latin typeface="Verdana"/>
                <a:cs typeface="Verdana"/>
              </a:rPr>
              <a:t>SIX</a:t>
            </a:r>
            <a:r>
              <a:rPr dirty="0" sz="80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40">
                <a:solidFill>
                  <a:srgbClr val="231F20"/>
                </a:solidFill>
                <a:latin typeface="Verdana"/>
                <a:cs typeface="Verdana"/>
              </a:rPr>
              <a:t>MAJOR </a:t>
            </a:r>
            <a:r>
              <a:rPr dirty="0" sz="800" spc="-40">
                <a:solidFill>
                  <a:srgbClr val="231F20"/>
                </a:solidFill>
                <a:latin typeface="Verdana"/>
                <a:cs typeface="Verdana"/>
              </a:rPr>
              <a:t>INTERNATIONAL </a:t>
            </a:r>
            <a:r>
              <a:rPr dirty="0" sz="800" spc="10">
                <a:solidFill>
                  <a:srgbClr val="231F20"/>
                </a:solidFill>
                <a:latin typeface="Verdana"/>
                <a:cs typeface="Verdana"/>
              </a:rPr>
              <a:t>HUMAN 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RIGHTS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55">
                <a:solidFill>
                  <a:srgbClr val="231F20"/>
                </a:solidFill>
                <a:latin typeface="Verdana"/>
                <a:cs typeface="Verdana"/>
              </a:rPr>
              <a:t>I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NS</a:t>
            </a:r>
            <a:r>
              <a:rPr dirty="0" sz="800" spc="-145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R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U</a:t>
            </a:r>
            <a:r>
              <a:rPr dirty="0" sz="800" spc="65">
                <a:solidFill>
                  <a:srgbClr val="231F20"/>
                </a:solidFill>
                <a:latin typeface="Verdana"/>
                <a:cs typeface="Verdana"/>
              </a:rPr>
              <a:t>M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N</a:t>
            </a:r>
            <a:r>
              <a:rPr dirty="0" sz="800" spc="-140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800" spc="-140">
                <a:solidFill>
                  <a:srgbClr val="231F20"/>
                </a:solidFill>
                <a:latin typeface="Verdana"/>
                <a:cs typeface="Verdana"/>
              </a:rPr>
              <a:t>S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41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baseline="3472" sz="1200" spc="-127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s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55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800" spc="50">
                <a:solidFill>
                  <a:srgbClr val="231F20"/>
                </a:solidFill>
                <a:latin typeface="Verdana"/>
                <a:cs typeface="Verdana"/>
              </a:rPr>
              <a:t>d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199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baseline="3472" sz="1200" spc="-157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endParaRPr sz="800">
              <a:latin typeface="Verdana"/>
              <a:cs typeface="Verdana"/>
            </a:endParaRPr>
          </a:p>
          <a:p>
            <a:pPr marL="174625" indent="-162560">
              <a:lnSpc>
                <a:spcPct val="100000"/>
              </a:lnSpc>
              <a:spcBef>
                <a:spcPts val="40"/>
              </a:spcBef>
              <a:buFont typeface="Verdana"/>
              <a:buAutoNum type="arabicPlain" startAt="2"/>
              <a:tabLst>
                <a:tab pos="175260" algn="l"/>
              </a:tabLst>
            </a:pP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兒童權利委員會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號一般性意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15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3472" sz="1200">
              <a:latin typeface="SimSun"/>
              <a:cs typeface="SimSu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10</a:t>
            </a:r>
            <a:endParaRPr sz="10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11</a:t>
            </a:r>
            <a:endParaRPr sz="10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70322" y="1319838"/>
            <a:ext cx="4275455" cy="482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-635">
              <a:lnSpc>
                <a:spcPct val="136300"/>
              </a:lnSpc>
              <a:spcBef>
                <a:spcPts val="100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一個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不歧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視的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環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應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該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長什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麼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樣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子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時也可讓專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業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員檢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視目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工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作環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境中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否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已達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目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標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69937" y="2005714"/>
            <a:ext cx="4314190" cy="1625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just" marL="12700" marR="5080" indent="282575">
              <a:lnSpc>
                <a:spcPct val="136400"/>
              </a:lnSpc>
              <a:spcBef>
                <a:spcPts val="95"/>
              </a:spcBef>
            </a:pP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彙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編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每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題都有一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案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故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事呈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現歧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視的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情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並以提 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問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方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式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開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議題討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論</a:t>
            </a:r>
            <a:r>
              <a:rPr dirty="0" sz="1100" spc="-22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幫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助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專業人員從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不同角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度思考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。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從公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約及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相關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法規進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議題分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析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探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討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律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保障的權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-54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以及歧視對於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兒少的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影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響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建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提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供專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業人員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實務工作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中的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回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應策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略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最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後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-7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延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伸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思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考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提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00" spc="-60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彙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編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未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能呈現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但 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須更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多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認識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與思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考的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提供有興趣進一步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識該議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題的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專業人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員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參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考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0233445" y="402192"/>
            <a:ext cx="36385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808285"/>
                </a:solidFill>
                <a:latin typeface="Microsoft YaHei"/>
                <a:cs typeface="Microsoft YaHei"/>
              </a:rPr>
              <a:t>導讀</a:t>
            </a:r>
            <a:endParaRPr sz="1300">
              <a:latin typeface="Microsoft YaHei"/>
              <a:cs typeface="Microsoft YaHei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1016615" cy="7776209"/>
          </a:xfrm>
          <a:custGeom>
            <a:avLst/>
            <a:gdLst/>
            <a:ahLst/>
            <a:cxnLst/>
            <a:rect l="l" t="t" r="r" b="b"/>
            <a:pathLst>
              <a:path w="11016615" h="7776209">
                <a:moveTo>
                  <a:pt x="11016005" y="0"/>
                </a:moveTo>
                <a:lnTo>
                  <a:pt x="0" y="0"/>
                </a:lnTo>
                <a:lnTo>
                  <a:pt x="0" y="7776006"/>
                </a:lnTo>
                <a:lnTo>
                  <a:pt x="11016005" y="7776006"/>
                </a:lnTo>
                <a:lnTo>
                  <a:pt x="11016005" y="0"/>
                </a:lnTo>
                <a:close/>
              </a:path>
            </a:pathLst>
          </a:custGeom>
          <a:solidFill>
            <a:srgbClr val="A7A9A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" name="object 3"/>
          <p:cNvGrpSpPr/>
          <p:nvPr/>
        </p:nvGrpSpPr>
        <p:grpSpPr>
          <a:xfrm>
            <a:off x="-3492" y="197789"/>
            <a:ext cx="11019790" cy="7220584"/>
            <a:chOff x="-3492" y="197789"/>
            <a:chExt cx="11019790" cy="7220584"/>
          </a:xfrm>
        </p:grpSpPr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5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105529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55723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76149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715314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7353388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81396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8341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538252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9320008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519882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721964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91770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0268368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0467136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7" name="object 67"/>
          <p:cNvSpPr txBox="1"/>
          <p:nvPr/>
        </p:nvSpPr>
        <p:spPr>
          <a:xfrm>
            <a:off x="6039614" y="950839"/>
            <a:ext cx="4371340" cy="14039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43180" marR="30480">
              <a:lnSpc>
                <a:spcPct val="136400"/>
              </a:lnSpc>
              <a:spcBef>
                <a:spcPts val="100"/>
              </a:spcBef>
            </a:pP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能預見未來這些兒少在就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業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會中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可能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面臨的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限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那麼身心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障礙者 面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臨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業困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難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並非禁止就業市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場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視即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可解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決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要跨領域去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改善特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殊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教育資源不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足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問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29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進一步來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r>
              <a:rPr dirty="0" sz="1100" spc="-3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結構性歧視可被解讀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對於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會中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某些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群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面臨的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3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當立法禁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止直接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與間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接歧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已不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足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改變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狀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達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有效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平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還需要更多行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sz="1100" spc="-25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baseline="42735" sz="975" spc="-127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優惠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差別待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遇</a:t>
            </a:r>
            <a:endParaRPr sz="1100">
              <a:latin typeface="SimSun"/>
              <a:cs typeface="SimSun"/>
            </a:endParaRPr>
          </a:p>
          <a:p>
            <a:pPr algn="just" marL="38100">
              <a:lnSpc>
                <a:spcPct val="100000"/>
              </a:lnSpc>
              <a:spcBef>
                <a:spcPts val="535"/>
              </a:spcBef>
            </a:pP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-20">
                <a:solidFill>
                  <a:srgbClr val="231F20"/>
                </a:solidFill>
                <a:latin typeface="Verdana"/>
                <a:cs typeface="Verdana"/>
              </a:rPr>
              <a:t>affirmative</a:t>
            </a:r>
            <a:r>
              <a:rPr dirty="0" sz="110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100" spc="-10">
                <a:solidFill>
                  <a:srgbClr val="231F20"/>
                </a:solidFill>
                <a:latin typeface="Verdana"/>
                <a:cs typeface="Verdana"/>
              </a:rPr>
              <a:t>action</a:t>
            </a:r>
            <a:r>
              <a:rPr dirty="0" baseline="2525" sz="1650" spc="-15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47008" sz="975" spc="-15">
                <a:solidFill>
                  <a:srgbClr val="231F20"/>
                </a:solidFill>
                <a:latin typeface="Verdana"/>
                <a:cs typeface="Verdana"/>
              </a:rPr>
              <a:t>12</a:t>
            </a:r>
            <a:r>
              <a:rPr dirty="0" baseline="47008" sz="975" spc="52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為目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前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常</a:t>
            </a:r>
            <a:r>
              <a:rPr dirty="0" baseline="2525" sz="1650" spc="7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於促進平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等的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措施之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2525" sz="1650">
              <a:latin typeface="SimSun"/>
              <a:cs typeface="SimSu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044977" y="2544003"/>
            <a:ext cx="4326255" cy="186118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algn="just" marL="38100" marR="30480" indent="288290">
              <a:lnSpc>
                <a:spcPct val="136400"/>
              </a:lnSpc>
              <a:spcBef>
                <a:spcPts val="155"/>
              </a:spcBef>
            </a:pP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優惠性差別待遇可包括在一段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時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間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給予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關群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在部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事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務 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比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其他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人口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優惠的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遇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-15">
                <a:solidFill>
                  <a:srgbClr val="231F20"/>
                </a:solidFill>
                <a:latin typeface="Verdana"/>
                <a:cs typeface="Verdana"/>
              </a:rPr>
              <a:t>preferential</a:t>
            </a:r>
            <a:r>
              <a:rPr dirty="0" sz="110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100" spc="-35">
                <a:solidFill>
                  <a:srgbClr val="231F20"/>
                </a:solidFill>
                <a:latin typeface="Verdana"/>
                <a:cs typeface="Verdana"/>
              </a:rPr>
              <a:t>treatment</a:t>
            </a:r>
            <a:r>
              <a:rPr dirty="0" baseline="2525" sz="1650" spc="-52">
                <a:solidFill>
                  <a:srgbClr val="231F20"/>
                </a:solidFill>
                <a:latin typeface="SimSun"/>
                <a:cs typeface="SimSun"/>
              </a:rPr>
              <a:t>），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以減少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消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除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導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致公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約所禁止的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歧視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發生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使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持續下去的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件</a:t>
            </a:r>
            <a:r>
              <a:rPr dirty="0" sz="1100" spc="-25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baseline="42735" sz="975" spc="-127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非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所有差別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待遇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都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重要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這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樣的區別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標準必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須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是合理且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客 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觀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並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且它所要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達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的目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規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範下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是合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25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baseline="42735" sz="975" spc="-150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即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違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精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神</a:t>
            </a:r>
            <a:r>
              <a:rPr dirty="0" sz="1100" spc="-170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我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身心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礙學生升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大專校院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甄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試即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項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優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惠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差別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遇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目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的在於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彌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補一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般升學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考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試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機制無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映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別學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生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力的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而藉此措施提升身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礙兒少進入高等教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育的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機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045278" y="4608440"/>
            <a:ext cx="4330700" cy="939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38100" marR="30480" indent="287020">
              <a:lnSpc>
                <a:spcPct val="136400"/>
              </a:lnSpc>
              <a:spcBef>
                <a:spcPts val="100"/>
              </a:spcBef>
            </a:pP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若要解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決歧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視問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題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需要在立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法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行政及資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源分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配方面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進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行改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革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並透過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宣導來翻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轉社會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眾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的觀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念</a:t>
            </a:r>
            <a:r>
              <a:rPr dirty="0" sz="1100" spc="-25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82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baseline="42735" sz="975" spc="-127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不歧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視是一個社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會持續進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步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永續發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展的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基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礎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也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唯有在社會各領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域中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落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實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包括家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庭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區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以及每一位公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民的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投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入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才能達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無歧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目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標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6083999" y="6097006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 h="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 txBox="1"/>
          <p:nvPr/>
        </p:nvSpPr>
        <p:spPr>
          <a:xfrm>
            <a:off x="6070994" y="6100563"/>
            <a:ext cx="2759075" cy="655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73990" indent="-161925">
              <a:lnSpc>
                <a:spcPct val="100000"/>
              </a:lnSpc>
              <a:spcBef>
                <a:spcPts val="100"/>
              </a:spcBef>
              <a:buAutoNum type="arabicPlain" startAt="11"/>
              <a:tabLst>
                <a:tab pos="174625" algn="l"/>
              </a:tabLst>
            </a:pP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D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S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C</a:t>
            </a: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H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U</a:t>
            </a:r>
            <a:r>
              <a:rPr dirty="0" sz="800" spc="-140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800" spc="-145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R</a:t>
            </a: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s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u</a:t>
            </a:r>
            <a:r>
              <a:rPr dirty="0" sz="800" spc="55">
                <a:solidFill>
                  <a:srgbClr val="231F20"/>
                </a:solidFill>
                <a:latin typeface="Verdana"/>
                <a:cs typeface="Verdana"/>
              </a:rPr>
              <a:t>p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r</a:t>
            </a:r>
            <a:r>
              <a:rPr dirty="0" sz="800" spc="6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20">
                <a:solidFill>
                  <a:srgbClr val="231F20"/>
                </a:solidFill>
                <a:latin typeface="Verdana"/>
                <a:cs typeface="Verdana"/>
              </a:rPr>
              <a:t>no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800" spc="40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2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800" spc="5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65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endParaRPr sz="800">
              <a:latin typeface="Verdana"/>
              <a:cs typeface="Verdana"/>
            </a:endParaRPr>
          </a:p>
          <a:p>
            <a:pPr marL="173990" indent="-161925">
              <a:lnSpc>
                <a:spcPct val="100000"/>
              </a:lnSpc>
              <a:spcBef>
                <a:spcPts val="40"/>
              </a:spcBef>
              <a:buFont typeface="Verdana"/>
              <a:buAutoNum type="arabicPlain" startAt="11"/>
              <a:tabLst>
                <a:tab pos="174625" algn="l"/>
              </a:tabLst>
            </a:pP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他同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義專有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名詞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包</a:t>
            </a:r>
            <a:r>
              <a:rPr dirty="0" baseline="3472" sz="1200" spc="-22">
                <a:solidFill>
                  <a:srgbClr val="231F20"/>
                </a:solidFill>
                <a:latin typeface="SimSun"/>
                <a:cs typeface="SimSun"/>
              </a:rPr>
              <a:t>括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平權措</a:t>
            </a:r>
            <a:r>
              <a:rPr dirty="0" baseline="3472" sz="1200" spc="-22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baseline="3472" sz="1200" spc="-13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積極行</a:t>
            </a:r>
            <a:r>
              <a:rPr dirty="0" baseline="3472" sz="1200" spc="-22">
                <a:solidFill>
                  <a:srgbClr val="231F20"/>
                </a:solidFill>
                <a:latin typeface="SimSun"/>
                <a:cs typeface="SimSun"/>
              </a:rPr>
              <a:t>動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3472" sz="1200">
              <a:latin typeface="SimSun"/>
              <a:cs typeface="SimSun"/>
            </a:endParaRPr>
          </a:p>
          <a:p>
            <a:pPr marL="173990" indent="-161925">
              <a:lnSpc>
                <a:spcPct val="100000"/>
              </a:lnSpc>
              <a:spcBef>
                <a:spcPts val="40"/>
              </a:spcBef>
              <a:buFont typeface="Verdana"/>
              <a:buAutoNum type="arabicPlain" startAt="11"/>
              <a:tabLst>
                <a:tab pos="174625" algn="l"/>
              </a:tabLst>
            </a:pP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公民與政治權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利國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際公約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號一般性意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15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3472" sz="1200">
              <a:latin typeface="SimSun"/>
              <a:cs typeface="SimSun"/>
            </a:endParaRPr>
          </a:p>
          <a:p>
            <a:pPr marL="173990" indent="-161925">
              <a:lnSpc>
                <a:spcPct val="100000"/>
              </a:lnSpc>
              <a:spcBef>
                <a:spcPts val="40"/>
              </a:spcBef>
              <a:buFont typeface="Verdana"/>
              <a:buAutoNum type="arabicPlain" startAt="11"/>
              <a:tabLst>
                <a:tab pos="174625" algn="l"/>
              </a:tabLst>
            </a:pP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公民與政治權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利國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際公約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號一般性意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15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3472" sz="1200">
              <a:latin typeface="SimSun"/>
              <a:cs typeface="SimSun"/>
            </a:endParaRPr>
          </a:p>
          <a:p>
            <a:pPr marL="173990" indent="-161925">
              <a:lnSpc>
                <a:spcPct val="100000"/>
              </a:lnSpc>
              <a:spcBef>
                <a:spcPts val="40"/>
              </a:spcBef>
              <a:buFont typeface="Verdana"/>
              <a:buAutoNum type="arabicPlain" startAt="11"/>
              <a:tabLst>
                <a:tab pos="174625" algn="l"/>
              </a:tabLst>
            </a:pP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兒童權利委員會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9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號一般性意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15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3472" sz="1200">
              <a:latin typeface="SimSun"/>
              <a:cs typeface="SimSu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44730" y="943803"/>
            <a:ext cx="4332605" cy="94678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algn="just" marL="38100" marR="30480" indent="635">
              <a:lnSpc>
                <a:spcPct val="136400"/>
              </a:lnSpc>
              <a:spcBef>
                <a:spcPts val="155"/>
              </a:spcBef>
            </a:pP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以及社會歧視與污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名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化所導致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邊緣化及排除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-25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127">
                <a:solidFill>
                  <a:srgbClr val="231F20"/>
                </a:solidFill>
                <a:latin typeface="Verdana"/>
                <a:cs typeface="Verdana"/>
              </a:rPr>
              <a:t>6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其他顯而易 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見的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包括經濟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弱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勢家庭兒少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面臨的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排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擠</a:t>
            </a:r>
            <a:r>
              <a:rPr dirty="0" baseline="2525" sz="1650" spc="-39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195">
                <a:solidFill>
                  <a:srgbClr val="231F20"/>
                </a:solidFill>
                <a:latin typeface="Verdana"/>
                <a:cs typeface="Verdana"/>
              </a:rPr>
              <a:t>;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其學業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成績較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不受到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注與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期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或是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乏的休閒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娛樂機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以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及多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元性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別兒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少在群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體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中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更易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遭受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暴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力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較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高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殺率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45135" y="2093838"/>
            <a:ext cx="4342130" cy="1397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38100" marR="30480" indent="287655">
              <a:lnSpc>
                <a:spcPct val="136400"/>
              </a:lnSpc>
              <a:spcBef>
                <a:spcPts val="100"/>
              </a:spcBef>
            </a:pPr>
            <a:r>
              <a:rPr dirty="0" sz="1100" spc="125">
                <a:solidFill>
                  <a:srgbClr val="231F20"/>
                </a:solidFill>
                <a:latin typeface="SimSun"/>
                <a:cs typeface="SimSun"/>
              </a:rPr>
              <a:t>需要特</a:t>
            </a:r>
            <a:r>
              <a:rPr dirty="0" sz="1100" spc="120">
                <a:solidFill>
                  <a:srgbClr val="231F20"/>
                </a:solidFill>
                <a:latin typeface="SimSun"/>
                <a:cs typeface="SimSun"/>
              </a:rPr>
              <a:t>別留</a:t>
            </a:r>
            <a:r>
              <a:rPr dirty="0" sz="1100" spc="125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sz="1100" spc="12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3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120">
                <a:solidFill>
                  <a:srgbClr val="231F20"/>
                </a:solidFill>
                <a:latin typeface="SimSun"/>
                <a:cs typeface="SimSun"/>
              </a:rPr>
              <a:t>約中</a:t>
            </a:r>
            <a:r>
              <a:rPr dirty="0" sz="1100" spc="125">
                <a:solidFill>
                  <a:srgbClr val="231F20"/>
                </a:solidFill>
                <a:latin typeface="SimSun"/>
                <a:cs typeface="SimSun"/>
              </a:rPr>
              <a:t>所要</a:t>
            </a:r>
            <a:r>
              <a:rPr dirty="0" sz="1100" spc="130">
                <a:solidFill>
                  <a:srgbClr val="231F20"/>
                </a:solidFill>
                <a:latin typeface="SimSun"/>
                <a:cs typeface="SimSun"/>
              </a:rPr>
              <a:t>禁</a:t>
            </a:r>
            <a:r>
              <a:rPr dirty="0" sz="1100" spc="125">
                <a:solidFill>
                  <a:srgbClr val="231F20"/>
                </a:solidFill>
                <a:latin typeface="SimSun"/>
                <a:cs typeface="SimSun"/>
              </a:rPr>
              <a:t>止的</a:t>
            </a:r>
            <a:r>
              <a:rPr dirty="0" sz="1100" spc="13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125">
                <a:solidFill>
                  <a:srgbClr val="231F20"/>
                </a:solidFill>
                <a:latin typeface="SimSun"/>
                <a:cs typeface="SimSun"/>
              </a:rPr>
              <a:t>是那些</a:t>
            </a:r>
            <a:r>
              <a:rPr dirty="0" sz="1100" spc="130">
                <a:solidFill>
                  <a:srgbClr val="231F20"/>
                </a:solidFill>
                <a:latin typeface="SimSun"/>
                <a:cs typeface="SimSun"/>
              </a:rPr>
              <a:t>基</a:t>
            </a:r>
            <a:r>
              <a:rPr dirty="0" sz="1100" spc="125">
                <a:solidFill>
                  <a:srgbClr val="231F20"/>
                </a:solidFill>
                <a:latin typeface="SimSun"/>
                <a:cs typeface="SimSun"/>
              </a:rPr>
              <a:t>於禁 </a:t>
            </a:r>
            <a:r>
              <a:rPr dirty="0" sz="1100" spc="150">
                <a:solidFill>
                  <a:srgbClr val="231F20"/>
                </a:solidFill>
                <a:latin typeface="SimSun"/>
                <a:cs typeface="SimSun"/>
              </a:rPr>
              <a:t>止歧視</a:t>
            </a:r>
            <a:r>
              <a:rPr dirty="0" sz="1100" spc="145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sz="1100" spc="-3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-42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145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-44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150">
                <a:solidFill>
                  <a:srgbClr val="231F20"/>
                </a:solidFill>
                <a:latin typeface="SimSun"/>
                <a:cs typeface="SimSun"/>
              </a:rPr>
              <a:t>種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 spc="12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sz="1100" spc="-44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150">
                <a:solidFill>
                  <a:srgbClr val="231F20"/>
                </a:solidFill>
                <a:latin typeface="SimSun"/>
                <a:cs typeface="SimSun"/>
              </a:rPr>
              <a:t>且缺乏合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理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150">
                <a:solidFill>
                  <a:srgbClr val="231F20"/>
                </a:solidFill>
                <a:latin typeface="SimSun"/>
                <a:cs typeface="SimSun"/>
              </a:rPr>
              <a:t>客觀解</a:t>
            </a:r>
            <a:r>
              <a:rPr dirty="0" sz="1100" spc="145">
                <a:solidFill>
                  <a:srgbClr val="231F20"/>
                </a:solidFill>
                <a:latin typeface="SimSun"/>
                <a:cs typeface="SimSun"/>
              </a:rPr>
              <a:t>釋的</a:t>
            </a:r>
            <a:r>
              <a:rPr dirty="0" sz="1100" spc="150">
                <a:solidFill>
                  <a:srgbClr val="231F20"/>
                </a:solidFill>
                <a:latin typeface="SimSun"/>
                <a:cs typeface="SimSun"/>
              </a:rPr>
              <a:t>差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別 </a:t>
            </a:r>
            <a:r>
              <a:rPr dirty="0" baseline="2525" sz="1650" spc="247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遇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75">
                <a:solidFill>
                  <a:srgbClr val="231F20"/>
                </a:solidFill>
                <a:latin typeface="Verdana"/>
                <a:cs typeface="Verdana"/>
              </a:rPr>
              <a:t>d</a:t>
            </a:r>
            <a:r>
              <a:rPr dirty="0" sz="1100" spc="-70">
                <a:solidFill>
                  <a:srgbClr val="231F20"/>
                </a:solidFill>
                <a:latin typeface="Verdana"/>
                <a:cs typeface="Verdana"/>
              </a:rPr>
              <a:t>i</a:t>
            </a:r>
            <a:r>
              <a:rPr dirty="0" sz="1100" spc="-25">
                <a:solidFill>
                  <a:srgbClr val="231F20"/>
                </a:solidFill>
                <a:latin typeface="Verdana"/>
                <a:cs typeface="Verdana"/>
              </a:rPr>
              <a:t>f</a:t>
            </a:r>
            <a:r>
              <a:rPr dirty="0" sz="1100" spc="20">
                <a:solidFill>
                  <a:srgbClr val="231F20"/>
                </a:solidFill>
                <a:latin typeface="Verdana"/>
                <a:cs typeface="Verdana"/>
              </a:rPr>
              <a:t>fe</a:t>
            </a:r>
            <a:r>
              <a:rPr dirty="0" sz="1100" spc="-15">
                <a:solidFill>
                  <a:srgbClr val="231F20"/>
                </a:solidFill>
                <a:latin typeface="Verdana"/>
                <a:cs typeface="Verdana"/>
              </a:rPr>
              <a:t>r</a:t>
            </a:r>
            <a:r>
              <a:rPr dirty="0" sz="1100" spc="-40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1100" spc="-15">
                <a:solidFill>
                  <a:srgbClr val="231F20"/>
                </a:solidFill>
                <a:latin typeface="Verdana"/>
                <a:cs typeface="Verdana"/>
              </a:rPr>
              <a:t>n</a:t>
            </a:r>
            <a:r>
              <a:rPr dirty="0" sz="1100" spc="-60">
                <a:solidFill>
                  <a:srgbClr val="231F20"/>
                </a:solidFill>
                <a:latin typeface="Verdana"/>
                <a:cs typeface="Verdana"/>
              </a:rPr>
              <a:t>ti</a:t>
            </a:r>
            <a:r>
              <a:rPr dirty="0" sz="1100" spc="10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l</a:t>
            </a:r>
            <a:r>
              <a:rPr dirty="0" sz="110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100" spc="-50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1100" spc="-15">
                <a:solidFill>
                  <a:srgbClr val="231F20"/>
                </a:solidFill>
                <a:latin typeface="Verdana"/>
                <a:cs typeface="Verdana"/>
              </a:rPr>
              <a:t>r</a:t>
            </a:r>
            <a:r>
              <a:rPr dirty="0" sz="1100" spc="-35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1100" spc="10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100" spc="-50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1100" spc="-30">
                <a:solidFill>
                  <a:srgbClr val="231F20"/>
                </a:solidFill>
                <a:latin typeface="Verdana"/>
                <a:cs typeface="Verdana"/>
              </a:rPr>
              <a:t>m</a:t>
            </a:r>
            <a:r>
              <a:rPr dirty="0" sz="1100" spc="65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1100" spc="-15">
                <a:solidFill>
                  <a:srgbClr val="231F20"/>
                </a:solidFill>
                <a:latin typeface="Verdana"/>
                <a:cs typeface="Verdana"/>
              </a:rPr>
              <a:t>n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47008" sz="975" spc="-127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 spc="247">
                <a:solidFill>
                  <a:srgbClr val="231F20"/>
                </a:solidFill>
                <a:latin typeface="SimSun"/>
                <a:cs typeface="SimSun"/>
              </a:rPr>
              <a:t>處</a:t>
            </a:r>
            <a:r>
              <a:rPr dirty="0" baseline="2525" sz="1650" spc="240">
                <a:solidFill>
                  <a:srgbClr val="231F20"/>
                </a:solidFill>
                <a:latin typeface="SimSun"/>
                <a:cs typeface="SimSun"/>
              </a:rPr>
              <a:t>於同</a:t>
            </a:r>
            <a:r>
              <a:rPr dirty="0" baseline="2525" sz="1650" spc="254">
                <a:solidFill>
                  <a:srgbClr val="231F20"/>
                </a:solidFill>
                <a:latin typeface="SimSun"/>
                <a:cs typeface="SimSun"/>
              </a:rPr>
              <a:t>樣</a:t>
            </a:r>
            <a:r>
              <a:rPr dirty="0" baseline="2525" sz="1650" spc="247">
                <a:solidFill>
                  <a:srgbClr val="231F20"/>
                </a:solidFill>
                <a:latin typeface="SimSun"/>
                <a:cs typeface="SimSun"/>
              </a:rPr>
              <a:t>情況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-63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2525" sz="1650" spc="247">
                <a:solidFill>
                  <a:srgbClr val="231F20"/>
                </a:solidFill>
                <a:latin typeface="SimSun"/>
                <a:cs typeface="SimSun"/>
              </a:rPr>
              <a:t>某</a:t>
            </a:r>
            <a:r>
              <a:rPr dirty="0" baseline="2525" sz="1650" spc="240">
                <a:solidFill>
                  <a:srgbClr val="231F20"/>
                </a:solidFill>
                <a:latin typeface="SimSun"/>
                <a:cs typeface="SimSun"/>
              </a:rPr>
              <a:t>人因為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一 </a:t>
            </a:r>
            <a:r>
              <a:rPr dirty="0" baseline="2525" sz="1650" spc="187">
                <a:solidFill>
                  <a:srgbClr val="231F20"/>
                </a:solidFill>
                <a:latin typeface="SimSun"/>
                <a:cs typeface="SimSun"/>
              </a:rPr>
              <a:t>種</a:t>
            </a:r>
            <a:r>
              <a:rPr dirty="0" baseline="2525" sz="1650" spc="179">
                <a:solidFill>
                  <a:srgbClr val="231F20"/>
                </a:solidFill>
                <a:latin typeface="SimSun"/>
                <a:cs typeface="SimSun"/>
              </a:rPr>
              <a:t>禁</a:t>
            </a:r>
            <a:r>
              <a:rPr dirty="0" baseline="2525" sz="1650" spc="187">
                <a:solidFill>
                  <a:srgbClr val="231F20"/>
                </a:solidFill>
                <a:latin typeface="SimSun"/>
                <a:cs typeface="SimSun"/>
              </a:rPr>
              <a:t>止歧</a:t>
            </a:r>
            <a:r>
              <a:rPr dirty="0" baseline="2525" sz="1650" spc="172">
                <a:solidFill>
                  <a:srgbClr val="231F20"/>
                </a:solidFill>
                <a:latin typeface="SimSun"/>
                <a:cs typeface="SimSun"/>
              </a:rPr>
              <a:t>視的理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179">
                <a:solidFill>
                  <a:srgbClr val="231F20"/>
                </a:solidFill>
                <a:latin typeface="SimSun"/>
                <a:cs typeface="SimSun"/>
              </a:rPr>
              <a:t>所受待</a:t>
            </a:r>
            <a:r>
              <a:rPr dirty="0" baseline="2525" sz="1650" spc="187">
                <a:solidFill>
                  <a:srgbClr val="231F20"/>
                </a:solidFill>
                <a:latin typeface="SimSun"/>
                <a:cs typeface="SimSun"/>
              </a:rPr>
              <a:t>遇不</a:t>
            </a:r>
            <a:r>
              <a:rPr dirty="0" baseline="2525" sz="1650" spc="179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baseline="2525" sz="1650" spc="187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baseline="2525" sz="1650" spc="-34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7008" sz="975" spc="-142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179">
                <a:solidFill>
                  <a:srgbClr val="231F20"/>
                </a:solidFill>
                <a:latin typeface="SimSun"/>
                <a:cs typeface="SimSun"/>
              </a:rPr>
              <a:t>即為</a:t>
            </a:r>
            <a:r>
              <a:rPr dirty="0" baseline="2525" sz="1650" spc="187">
                <a:solidFill>
                  <a:srgbClr val="231F20"/>
                </a:solidFill>
                <a:latin typeface="SimSun"/>
                <a:cs typeface="SimSun"/>
              </a:rPr>
              <a:t>直接歧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baseline="2525" sz="1650" spc="-179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75">
                <a:solidFill>
                  <a:srgbClr val="231F20"/>
                </a:solidFill>
                <a:latin typeface="Verdana"/>
                <a:cs typeface="Verdana"/>
              </a:rPr>
              <a:t>d</a:t>
            </a:r>
            <a:r>
              <a:rPr dirty="0" sz="1100" spc="-70">
                <a:solidFill>
                  <a:srgbClr val="231F20"/>
                </a:solidFill>
                <a:latin typeface="Verdana"/>
                <a:cs typeface="Verdana"/>
              </a:rPr>
              <a:t>i</a:t>
            </a:r>
            <a:r>
              <a:rPr dirty="0" sz="1100" spc="-125">
                <a:solidFill>
                  <a:srgbClr val="231F20"/>
                </a:solidFill>
                <a:latin typeface="Verdana"/>
                <a:cs typeface="Verdana"/>
              </a:rPr>
              <a:t>r</a:t>
            </a:r>
            <a:r>
              <a:rPr dirty="0" sz="1100" spc="55">
                <a:solidFill>
                  <a:srgbClr val="231F20"/>
                </a:solidFill>
                <a:latin typeface="Verdana"/>
                <a:cs typeface="Verdana"/>
              </a:rPr>
              <a:t>ect  </a:t>
            </a:r>
            <a:r>
              <a:rPr dirty="0" sz="1100" spc="-30">
                <a:solidFill>
                  <a:srgbClr val="231F20"/>
                </a:solidFill>
                <a:latin typeface="Verdana"/>
                <a:cs typeface="Verdana"/>
              </a:rPr>
              <a:t>discrimination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-127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如兒少因為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難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身分而被拒絕入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baseline="2525" sz="1650" spc="-14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即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是基於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其 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父母身分所致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15">
                <a:solidFill>
                  <a:srgbClr val="231F20"/>
                </a:solidFill>
                <a:latin typeface="SimSun"/>
                <a:cs typeface="SimSun"/>
              </a:rPr>
              <a:t>直接歧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44141" y="3700974"/>
            <a:ext cx="4333875" cy="2075814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just" marL="38100" marR="30480" indent="288925">
              <a:lnSpc>
                <a:spcPct val="135800"/>
              </a:lnSpc>
              <a:spcBef>
                <a:spcPts val="105"/>
              </a:spcBef>
            </a:pPr>
            <a:r>
              <a:rPr dirty="0" baseline="2525" sz="1650" spc="15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baseline="2525" sz="1650" spc="142">
                <a:solidFill>
                  <a:srgbClr val="231F20"/>
                </a:solidFill>
                <a:latin typeface="SimSun"/>
                <a:cs typeface="SimSun"/>
              </a:rPr>
              <a:t>過某</a:t>
            </a:r>
            <a:r>
              <a:rPr dirty="0" baseline="2525" sz="1650" spc="135">
                <a:solidFill>
                  <a:srgbClr val="231F20"/>
                </a:solidFill>
                <a:latin typeface="SimSun"/>
                <a:cs typeface="SimSun"/>
              </a:rPr>
              <a:t>些</a:t>
            </a:r>
            <a:r>
              <a:rPr dirty="0" baseline="2525" sz="1650" spc="142">
                <a:solidFill>
                  <a:srgbClr val="231F20"/>
                </a:solidFill>
                <a:latin typeface="SimSun"/>
                <a:cs typeface="SimSun"/>
              </a:rPr>
              <a:t>看</a:t>
            </a:r>
            <a:r>
              <a:rPr dirty="0" baseline="2525" sz="1650" spc="135">
                <a:solidFill>
                  <a:srgbClr val="231F20"/>
                </a:solidFill>
                <a:latin typeface="SimSun"/>
                <a:cs typeface="SimSun"/>
              </a:rPr>
              <a:t>似中立的</a:t>
            </a:r>
            <a:r>
              <a:rPr dirty="0" baseline="2525" sz="1650" spc="150">
                <a:solidFill>
                  <a:srgbClr val="231F20"/>
                </a:solidFill>
                <a:latin typeface="SimSun"/>
                <a:cs typeface="SimSun"/>
              </a:rPr>
              <a:t>標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準</a:t>
            </a:r>
            <a:r>
              <a:rPr dirty="0" baseline="2525" sz="1650" spc="-67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-45">
                <a:solidFill>
                  <a:srgbClr val="231F20"/>
                </a:solidFill>
                <a:latin typeface="Verdana"/>
                <a:cs typeface="Verdana"/>
              </a:rPr>
              <a:t>criteria</a:t>
            </a:r>
            <a:r>
              <a:rPr dirty="0" baseline="2525" sz="1650" spc="-67">
                <a:solidFill>
                  <a:srgbClr val="231F20"/>
                </a:solidFill>
                <a:latin typeface="SimSun"/>
                <a:cs typeface="SimSun"/>
              </a:rPr>
              <a:t>）、</a:t>
            </a:r>
            <a:r>
              <a:rPr dirty="0" baseline="2525" sz="1650" spc="150">
                <a:solidFill>
                  <a:srgbClr val="231F20"/>
                </a:solidFill>
                <a:latin typeface="SimSun"/>
                <a:cs typeface="SimSun"/>
              </a:rPr>
              <a:t>程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序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-20">
                <a:solidFill>
                  <a:srgbClr val="231F20"/>
                </a:solidFill>
                <a:latin typeface="Verdana"/>
                <a:cs typeface="Verdana"/>
              </a:rPr>
              <a:t>procedures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2525" sz="1650" spc="-254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慣</a:t>
            </a:r>
            <a:r>
              <a:rPr dirty="0" baseline="2525" sz="1650" spc="-52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-25">
                <a:solidFill>
                  <a:srgbClr val="231F20"/>
                </a:solidFill>
                <a:latin typeface="Verdana"/>
                <a:cs typeface="Verdana"/>
              </a:rPr>
              <a:t>practices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），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實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際上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卻會帶來相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似於直接歧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結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果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即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為間 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接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-20">
                <a:solidFill>
                  <a:srgbClr val="231F20"/>
                </a:solidFill>
                <a:latin typeface="Verdana"/>
                <a:cs typeface="Verdana"/>
              </a:rPr>
              <a:t>indirect</a:t>
            </a:r>
            <a:r>
              <a:rPr dirty="0" sz="110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100" spc="-30">
                <a:solidFill>
                  <a:srgbClr val="231F20"/>
                </a:solidFill>
                <a:latin typeface="Verdana"/>
                <a:cs typeface="Verdana"/>
              </a:rPr>
              <a:t>discrimination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47008" sz="975" spc="-44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舉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來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高中</a:t>
            </a:r>
            <a:r>
              <a:rPr dirty="0" baseline="2525" sz="1650" spc="82">
                <a:solidFill>
                  <a:srgbClr val="231F20"/>
                </a:solidFill>
                <a:latin typeface="SimSun"/>
                <a:cs typeface="SimSun"/>
              </a:rPr>
              <a:t>棒</a:t>
            </a:r>
            <a:r>
              <a:rPr dirty="0" baseline="2525" sz="1650" spc="75">
                <a:solidFill>
                  <a:srgbClr val="231F20"/>
                </a:solidFill>
                <a:latin typeface="SimSun"/>
                <a:cs typeface="SimSun"/>
              </a:rPr>
              <a:t>球校隊要求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申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請者身高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要</a:t>
            </a:r>
            <a:r>
              <a:rPr dirty="0" baseline="2525" sz="1650" spc="-38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85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110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公分以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這使得大部分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女同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學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被排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除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baseline="2525" sz="1650" spc="-18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相較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受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高因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素影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響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而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被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限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男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學則較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這便是針對女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間接歧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當歧視議題橫跨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場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域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55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-90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育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就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業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60">
                <a:solidFill>
                  <a:srgbClr val="231F20"/>
                </a:solidFill>
                <a:latin typeface="SimSun"/>
                <a:cs typeface="SimSun"/>
              </a:rPr>
              <a:t>住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房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使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醫療保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服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即使單獨去禁止特定</a:t>
            </a: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／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所有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領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域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視都無法 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確保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有效</a:t>
            </a:r>
            <a:r>
              <a:rPr dirty="0" baseline="2525" sz="1650" spc="52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平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baseline="2525" sz="1650" spc="-157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60">
                <a:solidFill>
                  <a:srgbClr val="231F20"/>
                </a:solidFill>
                <a:latin typeface="SimSun"/>
                <a:cs typeface="SimSun"/>
              </a:rPr>
              <a:t>則為</a:t>
            </a:r>
            <a:r>
              <a:rPr dirty="0" baseline="2525" sz="1650" spc="67">
                <a:solidFill>
                  <a:srgbClr val="231F20"/>
                </a:solidFill>
                <a:latin typeface="SimSun"/>
                <a:cs typeface="SimSun"/>
              </a:rPr>
              <a:t>結構性歧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baseline="2525" sz="1650" spc="-67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1100" spc="-45">
                <a:solidFill>
                  <a:srgbClr val="231F20"/>
                </a:solidFill>
                <a:latin typeface="Verdana"/>
                <a:cs typeface="Verdana"/>
              </a:rPr>
              <a:t>structural</a:t>
            </a:r>
            <a:r>
              <a:rPr dirty="0" sz="110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100" spc="-35">
                <a:solidFill>
                  <a:srgbClr val="231F20"/>
                </a:solidFill>
                <a:latin typeface="Verdana"/>
                <a:cs typeface="Verdana"/>
              </a:rPr>
              <a:t>discrimination</a:t>
            </a:r>
            <a:r>
              <a:rPr dirty="0" baseline="2525" sz="1650" spc="-52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baseline="47008" sz="975" spc="-52">
                <a:solidFill>
                  <a:srgbClr val="231F20"/>
                </a:solidFill>
                <a:latin typeface="Verdana"/>
                <a:cs typeface="Verdana"/>
              </a:rPr>
              <a:t>10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 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果特殊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教育資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源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足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使身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障礙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接受教育的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2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受剝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奪</a:t>
            </a:r>
            <a:r>
              <a:rPr dirty="0" sz="11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便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684000" y="5970005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 h="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 txBox="1"/>
          <p:nvPr/>
        </p:nvSpPr>
        <p:spPr>
          <a:xfrm>
            <a:off x="670568" y="5973561"/>
            <a:ext cx="4275455" cy="655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74625" indent="-162560">
              <a:lnSpc>
                <a:spcPct val="100000"/>
              </a:lnSpc>
              <a:spcBef>
                <a:spcPts val="100"/>
              </a:spcBef>
              <a:buFont typeface="Verdana"/>
              <a:buAutoNum type="arabicPlain" startAt="6"/>
              <a:tabLst>
                <a:tab pos="175260" algn="l"/>
              </a:tabLst>
            </a:pP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兒童權利委員會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號一般性意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15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3472" sz="1200">
              <a:latin typeface="SimSun"/>
              <a:cs typeface="SimSun"/>
            </a:endParaRPr>
          </a:p>
          <a:p>
            <a:pPr marL="174625" indent="-162560">
              <a:lnSpc>
                <a:spcPct val="100000"/>
              </a:lnSpc>
              <a:spcBef>
                <a:spcPts val="40"/>
              </a:spcBef>
              <a:buFont typeface="Verdana"/>
              <a:buAutoNum type="arabicPlain" startAt="6"/>
              <a:tabLst>
                <a:tab pos="175260" algn="l"/>
              </a:tabLst>
            </a:pP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經濟社會文化權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利國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際公約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號一般性意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15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3472" sz="1200">
              <a:latin typeface="SimSun"/>
              <a:cs typeface="SimSun"/>
            </a:endParaRPr>
          </a:p>
          <a:p>
            <a:pPr marL="174625" indent="-162560">
              <a:lnSpc>
                <a:spcPct val="100000"/>
              </a:lnSpc>
              <a:spcBef>
                <a:spcPts val="40"/>
              </a:spcBef>
              <a:buFont typeface="Verdana"/>
              <a:buAutoNum type="arabicPlain" startAt="6"/>
              <a:tabLst>
                <a:tab pos="175260" algn="l"/>
              </a:tabLst>
            </a:pP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經濟社會文化權</a:t>
            </a:r>
            <a:r>
              <a:rPr dirty="0" baseline="3472" sz="1200" spc="7">
                <a:solidFill>
                  <a:srgbClr val="231F20"/>
                </a:solidFill>
                <a:latin typeface="SimSun"/>
                <a:cs typeface="SimSun"/>
              </a:rPr>
              <a:t>利國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際公約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15">
                <a:solidFill>
                  <a:srgbClr val="231F20"/>
                </a:solidFill>
                <a:latin typeface="SimSun"/>
                <a:cs typeface="SimSun"/>
              </a:rPr>
              <a:t>號一般性意</a:t>
            </a:r>
            <a:r>
              <a:rPr dirty="0" baseline="3472" sz="1200" spc="-30">
                <a:solidFill>
                  <a:srgbClr val="231F20"/>
                </a:solidFill>
                <a:latin typeface="SimSun"/>
                <a:cs typeface="SimSun"/>
              </a:rPr>
              <a:t>見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472" sz="120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3472" sz="1200" spc="-284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15">
                <a:solidFill>
                  <a:srgbClr val="231F20"/>
                </a:solidFill>
                <a:latin typeface="SimSun"/>
                <a:cs typeface="SimSun"/>
              </a:rPr>
              <a:t>段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3472" sz="1200">
              <a:latin typeface="SimSun"/>
              <a:cs typeface="SimSun"/>
            </a:endParaRPr>
          </a:p>
          <a:p>
            <a:pPr marL="174625" marR="5080" indent="-162560">
              <a:lnSpc>
                <a:spcPct val="104200"/>
              </a:lnSpc>
              <a:buAutoNum type="arabicPlain" startAt="6"/>
              <a:tabLst>
                <a:tab pos="175260" algn="l"/>
              </a:tabLst>
            </a:pP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OLIVIER</a:t>
            </a:r>
            <a:r>
              <a:rPr dirty="0" sz="80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80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SCHUTTER,</a:t>
            </a:r>
            <a:r>
              <a:rPr dirty="0" sz="80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INTERNATIONAL</a:t>
            </a:r>
            <a:r>
              <a:rPr dirty="0" sz="80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10">
                <a:solidFill>
                  <a:srgbClr val="231F20"/>
                </a:solidFill>
                <a:latin typeface="Verdana"/>
                <a:cs typeface="Verdana"/>
              </a:rPr>
              <a:t>HUMAN</a:t>
            </a:r>
            <a:r>
              <a:rPr dirty="0" sz="80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RIGHTS</a:t>
            </a:r>
            <a:r>
              <a:rPr dirty="0" sz="80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LAW:</a:t>
            </a:r>
            <a:r>
              <a:rPr dirty="0" sz="80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CASES,</a:t>
            </a:r>
            <a:r>
              <a:rPr dirty="0" sz="80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MATERIALS, </a:t>
            </a:r>
            <a:r>
              <a:rPr dirty="0" sz="800" spc="-2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COMMENTARY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625</a:t>
            </a:r>
            <a:r>
              <a:rPr dirty="0" baseline="3472" sz="1200" spc="-112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2010</a:t>
            </a:r>
            <a:r>
              <a:rPr dirty="0" baseline="3472" sz="1200" spc="-112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12</a:t>
            </a:r>
            <a:endParaRPr sz="100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13</a:t>
            </a:r>
            <a:endParaRPr sz="10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671022" y="6608561"/>
            <a:ext cx="192468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D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S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C</a:t>
            </a: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H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U</a:t>
            </a:r>
            <a:r>
              <a:rPr dirty="0" sz="800" spc="-140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800" spc="-145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R</a:t>
            </a: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s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u</a:t>
            </a:r>
            <a:r>
              <a:rPr dirty="0" sz="800" spc="55">
                <a:solidFill>
                  <a:srgbClr val="231F20"/>
                </a:solidFill>
                <a:latin typeface="Verdana"/>
                <a:cs typeface="Verdana"/>
              </a:rPr>
              <a:t>p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r</a:t>
            </a:r>
            <a:r>
              <a:rPr dirty="0" sz="800" spc="6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20">
                <a:solidFill>
                  <a:srgbClr val="231F20"/>
                </a:solidFill>
                <a:latin typeface="Verdana"/>
                <a:cs typeface="Verdana"/>
              </a:rPr>
              <a:t>no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800" spc="40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2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800" spc="5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65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0233446" y="402192"/>
            <a:ext cx="36385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808285"/>
                </a:solidFill>
                <a:latin typeface="Microsoft YaHei"/>
                <a:cs typeface="Microsoft YaHei"/>
              </a:rPr>
              <a:t>導讀</a:t>
            </a:r>
            <a:endParaRPr sz="1300">
              <a:latin typeface="Microsoft YaHei"/>
              <a:cs typeface="Microsoft YaHei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1016615" cy="7776209"/>
          </a:xfrm>
          <a:custGeom>
            <a:avLst/>
            <a:gdLst/>
            <a:ahLst/>
            <a:cxnLst/>
            <a:rect l="l" t="t" r="r" b="b"/>
            <a:pathLst>
              <a:path w="11016615" h="7776209">
                <a:moveTo>
                  <a:pt x="11016005" y="0"/>
                </a:moveTo>
                <a:lnTo>
                  <a:pt x="0" y="0"/>
                </a:lnTo>
                <a:lnTo>
                  <a:pt x="0" y="7776006"/>
                </a:lnTo>
                <a:lnTo>
                  <a:pt x="11016005" y="7776006"/>
                </a:lnTo>
                <a:lnTo>
                  <a:pt x="11016005" y="0"/>
                </a:lnTo>
                <a:close/>
              </a:path>
            </a:pathLst>
          </a:custGeom>
          <a:solidFill>
            <a:srgbClr val="A7A9A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" name="object 3"/>
          <p:cNvGrpSpPr/>
          <p:nvPr/>
        </p:nvGrpSpPr>
        <p:grpSpPr>
          <a:xfrm>
            <a:off x="-3492" y="197789"/>
            <a:ext cx="11019790" cy="7220584"/>
            <a:chOff x="-3492" y="197789"/>
            <a:chExt cx="11019790" cy="7220584"/>
          </a:xfrm>
        </p:grpSpPr>
        <p:sp>
          <p:nvSpPr>
            <p:cNvPr id="4" name="object 4"/>
            <p:cNvSpPr/>
            <p:nvPr/>
          </p:nvSpPr>
          <p:spPr>
            <a:xfrm>
              <a:off x="0" y="197789"/>
              <a:ext cx="11016615" cy="7183120"/>
            </a:xfrm>
            <a:custGeom>
              <a:avLst/>
              <a:gdLst/>
              <a:ahLst/>
              <a:cxnLst/>
              <a:rect l="l" t="t" r="r" b="b"/>
              <a:pathLst>
                <a:path w="11016615" h="7183120">
                  <a:moveTo>
                    <a:pt x="11016005" y="0"/>
                  </a:moveTo>
                  <a:lnTo>
                    <a:pt x="11016005" y="7182611"/>
                  </a:lnTo>
                  <a:lnTo>
                    <a:pt x="0" y="7182611"/>
                  </a:lnTo>
                  <a:lnTo>
                    <a:pt x="0" y="0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231F20">
                <a:alpha val="75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0" y="267553"/>
              <a:ext cx="11016615" cy="7043420"/>
            </a:xfrm>
            <a:custGeom>
              <a:avLst/>
              <a:gdLst/>
              <a:ahLst/>
              <a:cxnLst/>
              <a:rect l="l" t="t" r="r" b="b"/>
              <a:pathLst>
                <a:path w="11016615" h="7043420">
                  <a:moveTo>
                    <a:pt x="11016005" y="0"/>
                  </a:moveTo>
                  <a:lnTo>
                    <a:pt x="109703" y="0"/>
                  </a:lnTo>
                  <a:lnTo>
                    <a:pt x="0" y="2964"/>
                  </a:lnTo>
                  <a:lnTo>
                    <a:pt x="0" y="7039934"/>
                  </a:lnTo>
                  <a:lnTo>
                    <a:pt x="109703" y="7042899"/>
                  </a:lnTo>
                  <a:lnTo>
                    <a:pt x="11016005" y="7042899"/>
                  </a:lnTo>
                  <a:lnTo>
                    <a:pt x="11016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76" y="267550"/>
              <a:ext cx="10997018" cy="704291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0" y="269365"/>
              <a:ext cx="85725" cy="24130"/>
            </a:xfrm>
            <a:custGeom>
              <a:avLst/>
              <a:gdLst/>
              <a:ahLst/>
              <a:cxnLst/>
              <a:rect l="l" t="t" r="r" b="b"/>
              <a:pathLst>
                <a:path w="85725" h="24129">
                  <a:moveTo>
                    <a:pt x="85647" y="0"/>
                  </a:moveTo>
                  <a:lnTo>
                    <a:pt x="59903" y="4252"/>
                  </a:lnTo>
                  <a:lnTo>
                    <a:pt x="28548" y="12501"/>
                  </a:lnTo>
                  <a:lnTo>
                    <a:pt x="0" y="23791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0" y="7287395"/>
              <a:ext cx="92710" cy="22860"/>
            </a:xfrm>
            <a:custGeom>
              <a:avLst/>
              <a:gdLst/>
              <a:ahLst/>
              <a:cxnLst/>
              <a:rect l="l" t="t" r="r" b="b"/>
              <a:pathLst>
                <a:path w="92710" h="22859">
                  <a:moveTo>
                    <a:pt x="0" y="0"/>
                  </a:moveTo>
                  <a:lnTo>
                    <a:pt x="32414" y="13252"/>
                  </a:lnTo>
                  <a:lnTo>
                    <a:pt x="92469" y="22636"/>
                  </a:lnTo>
                </a:path>
              </a:pathLst>
            </a:custGeom>
            <a:ln w="6946">
              <a:solidFill>
                <a:srgbClr val="58595B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27025" y="264083"/>
              <a:ext cx="10888980" cy="7050405"/>
            </a:xfrm>
            <a:custGeom>
              <a:avLst/>
              <a:gdLst/>
              <a:ahLst/>
              <a:cxnLst/>
              <a:rect l="l" t="t" r="r" b="b"/>
              <a:pathLst>
                <a:path w="10888980" h="7050405">
                  <a:moveTo>
                    <a:pt x="10888967" y="7042912"/>
                  </a:moveTo>
                  <a:lnTo>
                    <a:pt x="6934" y="7042912"/>
                  </a:lnTo>
                  <a:lnTo>
                    <a:pt x="6934" y="7049859"/>
                  </a:lnTo>
                  <a:lnTo>
                    <a:pt x="10888967" y="7049859"/>
                  </a:lnTo>
                  <a:lnTo>
                    <a:pt x="10888967" y="7042912"/>
                  </a:lnTo>
                  <a:close/>
                </a:path>
                <a:path w="10888980" h="7050405">
                  <a:moveTo>
                    <a:pt x="10888967" y="0"/>
                  </a:moveTo>
                  <a:lnTo>
                    <a:pt x="0" y="0"/>
                  </a:lnTo>
                  <a:lnTo>
                    <a:pt x="0" y="6946"/>
                  </a:lnTo>
                  <a:lnTo>
                    <a:pt x="10888967" y="6946"/>
                  </a:lnTo>
                  <a:lnTo>
                    <a:pt x="10888967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99344" y="267555"/>
              <a:ext cx="20955" cy="7043420"/>
            </a:xfrm>
            <a:custGeom>
              <a:avLst/>
              <a:gdLst/>
              <a:ahLst/>
              <a:cxnLst/>
              <a:rect l="l" t="t" r="r" b="b"/>
              <a:pathLst>
                <a:path w="20955" h="7043420">
                  <a:moveTo>
                    <a:pt x="0" y="7042746"/>
                  </a:moveTo>
                  <a:lnTo>
                    <a:pt x="3403" y="7042848"/>
                  </a:lnTo>
                  <a:lnTo>
                    <a:pt x="6858" y="7042899"/>
                  </a:lnTo>
                  <a:lnTo>
                    <a:pt x="10363" y="7042899"/>
                  </a:lnTo>
                  <a:lnTo>
                    <a:pt x="20764" y="7042899"/>
                  </a:lnTo>
                </a:path>
                <a:path w="20955" h="7043420">
                  <a:moveTo>
                    <a:pt x="20764" y="0"/>
                  </a:moveTo>
                  <a:lnTo>
                    <a:pt x="10363" y="0"/>
                  </a:lnTo>
                  <a:lnTo>
                    <a:pt x="6591" y="0"/>
                  </a:lnTo>
                  <a:lnTo>
                    <a:pt x="12" y="469"/>
                  </a:lnTo>
                </a:path>
              </a:pathLst>
            </a:custGeom>
            <a:ln w="6946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8004" y="402371"/>
              <a:ext cx="944037" cy="2468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7541" y="422964"/>
              <a:ext cx="812457" cy="20808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65250" y="6926555"/>
              <a:ext cx="68737" cy="8307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0096088" y="6783538"/>
              <a:ext cx="687070" cy="633730"/>
            </a:xfrm>
            <a:custGeom>
              <a:avLst/>
              <a:gdLst/>
              <a:ahLst/>
              <a:cxnLst/>
              <a:rect l="l" t="t" r="r" b="b"/>
              <a:pathLst>
                <a:path w="687070" h="633729">
                  <a:moveTo>
                    <a:pt x="624511" y="377189"/>
                  </a:moveTo>
                  <a:lnTo>
                    <a:pt x="209283" y="377189"/>
                  </a:lnTo>
                  <a:lnTo>
                    <a:pt x="212128" y="382269"/>
                  </a:lnTo>
                  <a:lnTo>
                    <a:pt x="217322" y="384809"/>
                  </a:lnTo>
                  <a:lnTo>
                    <a:pt x="224218" y="386079"/>
                  </a:lnTo>
                  <a:lnTo>
                    <a:pt x="230049" y="401319"/>
                  </a:lnTo>
                  <a:lnTo>
                    <a:pt x="238612" y="415289"/>
                  </a:lnTo>
                  <a:lnTo>
                    <a:pt x="248916" y="427989"/>
                  </a:lnTo>
                  <a:lnTo>
                    <a:pt x="259969" y="439419"/>
                  </a:lnTo>
                  <a:lnTo>
                    <a:pt x="267038" y="447039"/>
                  </a:lnTo>
                  <a:lnTo>
                    <a:pt x="273710" y="454659"/>
                  </a:lnTo>
                  <a:lnTo>
                    <a:pt x="280239" y="462279"/>
                  </a:lnTo>
                  <a:lnTo>
                    <a:pt x="286880" y="468629"/>
                  </a:lnTo>
                  <a:lnTo>
                    <a:pt x="302412" y="482599"/>
                  </a:lnTo>
                  <a:lnTo>
                    <a:pt x="318985" y="494029"/>
                  </a:lnTo>
                  <a:lnTo>
                    <a:pt x="335882" y="504189"/>
                  </a:lnTo>
                  <a:lnTo>
                    <a:pt x="352386" y="514349"/>
                  </a:lnTo>
                  <a:lnTo>
                    <a:pt x="392660" y="542289"/>
                  </a:lnTo>
                  <a:lnTo>
                    <a:pt x="435038" y="566419"/>
                  </a:lnTo>
                  <a:lnTo>
                    <a:pt x="498932" y="595629"/>
                  </a:lnTo>
                  <a:lnTo>
                    <a:pt x="517296" y="603249"/>
                  </a:lnTo>
                  <a:lnTo>
                    <a:pt x="514223" y="605789"/>
                  </a:lnTo>
                  <a:lnTo>
                    <a:pt x="514070" y="613409"/>
                  </a:lnTo>
                  <a:lnTo>
                    <a:pt x="513943" y="624839"/>
                  </a:lnTo>
                  <a:lnTo>
                    <a:pt x="518160" y="628649"/>
                  </a:lnTo>
                  <a:lnTo>
                    <a:pt x="519150" y="631189"/>
                  </a:lnTo>
                  <a:lnTo>
                    <a:pt x="525526" y="633729"/>
                  </a:lnTo>
                  <a:lnTo>
                    <a:pt x="531253" y="633729"/>
                  </a:lnTo>
                  <a:lnTo>
                    <a:pt x="534763" y="631189"/>
                  </a:lnTo>
                  <a:lnTo>
                    <a:pt x="537918" y="627379"/>
                  </a:lnTo>
                  <a:lnTo>
                    <a:pt x="542582" y="624839"/>
                  </a:lnTo>
                  <a:lnTo>
                    <a:pt x="543382" y="619759"/>
                  </a:lnTo>
                  <a:lnTo>
                    <a:pt x="561639" y="619759"/>
                  </a:lnTo>
                  <a:lnTo>
                    <a:pt x="562738" y="617219"/>
                  </a:lnTo>
                  <a:lnTo>
                    <a:pt x="563008" y="614679"/>
                  </a:lnTo>
                  <a:lnTo>
                    <a:pt x="561797" y="614679"/>
                  </a:lnTo>
                  <a:lnTo>
                    <a:pt x="562216" y="613409"/>
                  </a:lnTo>
                  <a:lnTo>
                    <a:pt x="563143" y="613409"/>
                  </a:lnTo>
                  <a:lnTo>
                    <a:pt x="567334" y="612139"/>
                  </a:lnTo>
                  <a:lnTo>
                    <a:pt x="574554" y="612139"/>
                  </a:lnTo>
                  <a:lnTo>
                    <a:pt x="575843" y="610869"/>
                  </a:lnTo>
                  <a:lnTo>
                    <a:pt x="575758" y="603249"/>
                  </a:lnTo>
                  <a:lnTo>
                    <a:pt x="576643" y="596899"/>
                  </a:lnTo>
                  <a:lnTo>
                    <a:pt x="578004" y="589279"/>
                  </a:lnTo>
                  <a:lnTo>
                    <a:pt x="579348" y="582929"/>
                  </a:lnTo>
                  <a:lnTo>
                    <a:pt x="574759" y="577849"/>
                  </a:lnTo>
                  <a:lnTo>
                    <a:pt x="567380" y="576579"/>
                  </a:lnTo>
                  <a:lnTo>
                    <a:pt x="558622" y="575309"/>
                  </a:lnTo>
                  <a:lnTo>
                    <a:pt x="549897" y="575309"/>
                  </a:lnTo>
                  <a:lnTo>
                    <a:pt x="544378" y="571499"/>
                  </a:lnTo>
                  <a:lnTo>
                    <a:pt x="538626" y="566419"/>
                  </a:lnTo>
                  <a:lnTo>
                    <a:pt x="532416" y="560069"/>
                  </a:lnTo>
                  <a:lnTo>
                    <a:pt x="525526" y="553719"/>
                  </a:lnTo>
                  <a:lnTo>
                    <a:pt x="501496" y="532129"/>
                  </a:lnTo>
                  <a:lnTo>
                    <a:pt x="492073" y="519429"/>
                  </a:lnTo>
                  <a:lnTo>
                    <a:pt x="490486" y="505459"/>
                  </a:lnTo>
                  <a:lnTo>
                    <a:pt x="491604" y="500379"/>
                  </a:lnTo>
                  <a:lnTo>
                    <a:pt x="495503" y="499109"/>
                  </a:lnTo>
                  <a:lnTo>
                    <a:pt x="501205" y="491489"/>
                  </a:lnTo>
                  <a:lnTo>
                    <a:pt x="503885" y="485139"/>
                  </a:lnTo>
                  <a:lnTo>
                    <a:pt x="507847" y="482599"/>
                  </a:lnTo>
                  <a:lnTo>
                    <a:pt x="515142" y="480059"/>
                  </a:lnTo>
                  <a:lnTo>
                    <a:pt x="521458" y="478789"/>
                  </a:lnTo>
                  <a:lnTo>
                    <a:pt x="527675" y="478789"/>
                  </a:lnTo>
                  <a:lnTo>
                    <a:pt x="534670" y="476249"/>
                  </a:lnTo>
                  <a:lnTo>
                    <a:pt x="571012" y="454659"/>
                  </a:lnTo>
                  <a:lnTo>
                    <a:pt x="585241" y="443229"/>
                  </a:lnTo>
                  <a:lnTo>
                    <a:pt x="588467" y="440689"/>
                  </a:lnTo>
                  <a:lnTo>
                    <a:pt x="593267" y="440689"/>
                  </a:lnTo>
                  <a:lnTo>
                    <a:pt x="594829" y="439419"/>
                  </a:lnTo>
                  <a:lnTo>
                    <a:pt x="680237" y="439419"/>
                  </a:lnTo>
                  <a:lnTo>
                    <a:pt x="680377" y="433069"/>
                  </a:lnTo>
                  <a:lnTo>
                    <a:pt x="686828" y="427989"/>
                  </a:lnTo>
                  <a:lnTo>
                    <a:pt x="686447" y="421639"/>
                  </a:lnTo>
                  <a:lnTo>
                    <a:pt x="680593" y="416559"/>
                  </a:lnTo>
                  <a:lnTo>
                    <a:pt x="679103" y="407669"/>
                  </a:lnTo>
                  <a:lnTo>
                    <a:pt x="640676" y="407669"/>
                  </a:lnTo>
                  <a:lnTo>
                    <a:pt x="635914" y="405129"/>
                  </a:lnTo>
                  <a:lnTo>
                    <a:pt x="623824" y="405129"/>
                  </a:lnTo>
                  <a:lnTo>
                    <a:pt x="618083" y="398779"/>
                  </a:lnTo>
                  <a:lnTo>
                    <a:pt x="623709" y="391159"/>
                  </a:lnTo>
                  <a:lnTo>
                    <a:pt x="622401" y="388619"/>
                  </a:lnTo>
                  <a:lnTo>
                    <a:pt x="624511" y="377189"/>
                  </a:lnTo>
                  <a:close/>
                </a:path>
                <a:path w="687070" h="633729">
                  <a:moveTo>
                    <a:pt x="561639" y="619759"/>
                  </a:moveTo>
                  <a:lnTo>
                    <a:pt x="543382" y="619759"/>
                  </a:lnTo>
                  <a:lnTo>
                    <a:pt x="547458" y="629919"/>
                  </a:lnTo>
                  <a:lnTo>
                    <a:pt x="557123" y="627379"/>
                  </a:lnTo>
                  <a:lnTo>
                    <a:pt x="557314" y="627379"/>
                  </a:lnTo>
                  <a:lnTo>
                    <a:pt x="559990" y="623569"/>
                  </a:lnTo>
                  <a:lnTo>
                    <a:pt x="561639" y="619759"/>
                  </a:lnTo>
                  <a:close/>
                </a:path>
                <a:path w="687070" h="633729">
                  <a:moveTo>
                    <a:pt x="562483" y="613409"/>
                  </a:moveTo>
                  <a:lnTo>
                    <a:pt x="562216" y="613409"/>
                  </a:lnTo>
                  <a:lnTo>
                    <a:pt x="561797" y="614679"/>
                  </a:lnTo>
                  <a:lnTo>
                    <a:pt x="562483" y="613409"/>
                  </a:lnTo>
                  <a:close/>
                </a:path>
                <a:path w="687070" h="633729">
                  <a:moveTo>
                    <a:pt x="563143" y="613409"/>
                  </a:moveTo>
                  <a:lnTo>
                    <a:pt x="562483" y="613409"/>
                  </a:lnTo>
                  <a:lnTo>
                    <a:pt x="561797" y="614679"/>
                  </a:lnTo>
                  <a:lnTo>
                    <a:pt x="563008" y="614679"/>
                  </a:lnTo>
                  <a:lnTo>
                    <a:pt x="563143" y="613409"/>
                  </a:lnTo>
                  <a:close/>
                </a:path>
                <a:path w="687070" h="633729">
                  <a:moveTo>
                    <a:pt x="574554" y="612139"/>
                  </a:moveTo>
                  <a:lnTo>
                    <a:pt x="567334" y="612139"/>
                  </a:lnTo>
                  <a:lnTo>
                    <a:pt x="573265" y="613409"/>
                  </a:lnTo>
                  <a:lnTo>
                    <a:pt x="574554" y="612139"/>
                  </a:lnTo>
                  <a:close/>
                </a:path>
                <a:path w="687070" h="633729">
                  <a:moveTo>
                    <a:pt x="680237" y="439419"/>
                  </a:moveTo>
                  <a:lnTo>
                    <a:pt x="594829" y="439419"/>
                  </a:lnTo>
                  <a:lnTo>
                    <a:pt x="596747" y="444499"/>
                  </a:lnTo>
                  <a:lnTo>
                    <a:pt x="609752" y="444499"/>
                  </a:lnTo>
                  <a:lnTo>
                    <a:pt x="616013" y="445769"/>
                  </a:lnTo>
                  <a:lnTo>
                    <a:pt x="622490" y="448309"/>
                  </a:lnTo>
                  <a:lnTo>
                    <a:pt x="630326" y="452119"/>
                  </a:lnTo>
                  <a:lnTo>
                    <a:pt x="633069" y="457199"/>
                  </a:lnTo>
                  <a:lnTo>
                    <a:pt x="634640" y="466089"/>
                  </a:lnTo>
                  <a:lnTo>
                    <a:pt x="639273" y="472439"/>
                  </a:lnTo>
                  <a:lnTo>
                    <a:pt x="646135" y="476249"/>
                  </a:lnTo>
                  <a:lnTo>
                    <a:pt x="654392" y="474979"/>
                  </a:lnTo>
                  <a:lnTo>
                    <a:pt x="660135" y="468629"/>
                  </a:lnTo>
                  <a:lnTo>
                    <a:pt x="660546" y="464819"/>
                  </a:lnTo>
                  <a:lnTo>
                    <a:pt x="659861" y="462279"/>
                  </a:lnTo>
                  <a:lnTo>
                    <a:pt x="662317" y="461009"/>
                  </a:lnTo>
                  <a:lnTo>
                    <a:pt x="677941" y="461009"/>
                  </a:lnTo>
                  <a:lnTo>
                    <a:pt x="682917" y="448309"/>
                  </a:lnTo>
                  <a:lnTo>
                    <a:pt x="680097" y="445769"/>
                  </a:lnTo>
                  <a:lnTo>
                    <a:pt x="680237" y="439419"/>
                  </a:lnTo>
                  <a:close/>
                </a:path>
                <a:path w="687070" h="633729">
                  <a:moveTo>
                    <a:pt x="677941" y="461009"/>
                  </a:moveTo>
                  <a:lnTo>
                    <a:pt x="665670" y="461009"/>
                  </a:lnTo>
                  <a:lnTo>
                    <a:pt x="677443" y="462279"/>
                  </a:lnTo>
                  <a:lnTo>
                    <a:pt x="677941" y="461009"/>
                  </a:lnTo>
                  <a:close/>
                </a:path>
                <a:path w="687070" h="633729">
                  <a:moveTo>
                    <a:pt x="593267" y="440689"/>
                  </a:moveTo>
                  <a:lnTo>
                    <a:pt x="588467" y="440689"/>
                  </a:lnTo>
                  <a:lnTo>
                    <a:pt x="587019" y="445769"/>
                  </a:lnTo>
                  <a:lnTo>
                    <a:pt x="593267" y="440689"/>
                  </a:lnTo>
                  <a:close/>
                </a:path>
                <a:path w="687070" h="633729">
                  <a:moveTo>
                    <a:pt x="670318" y="389889"/>
                  </a:moveTo>
                  <a:lnTo>
                    <a:pt x="665911" y="389889"/>
                  </a:lnTo>
                  <a:lnTo>
                    <a:pt x="658084" y="392429"/>
                  </a:lnTo>
                  <a:lnTo>
                    <a:pt x="651584" y="398779"/>
                  </a:lnTo>
                  <a:lnTo>
                    <a:pt x="645939" y="405129"/>
                  </a:lnTo>
                  <a:lnTo>
                    <a:pt x="640676" y="407669"/>
                  </a:lnTo>
                  <a:lnTo>
                    <a:pt x="679103" y="407669"/>
                  </a:lnTo>
                  <a:lnTo>
                    <a:pt x="678891" y="406399"/>
                  </a:lnTo>
                  <a:lnTo>
                    <a:pt x="680885" y="400049"/>
                  </a:lnTo>
                  <a:lnTo>
                    <a:pt x="677621" y="393699"/>
                  </a:lnTo>
                  <a:lnTo>
                    <a:pt x="672579" y="392429"/>
                  </a:lnTo>
                  <a:lnTo>
                    <a:pt x="670318" y="389889"/>
                  </a:lnTo>
                  <a:close/>
                </a:path>
                <a:path w="687070" h="633729">
                  <a:moveTo>
                    <a:pt x="624979" y="374649"/>
                  </a:moveTo>
                  <a:lnTo>
                    <a:pt x="179133" y="374649"/>
                  </a:lnTo>
                  <a:lnTo>
                    <a:pt x="187814" y="383539"/>
                  </a:lnTo>
                  <a:lnTo>
                    <a:pt x="195889" y="383539"/>
                  </a:lnTo>
                  <a:lnTo>
                    <a:pt x="203123" y="380999"/>
                  </a:lnTo>
                  <a:lnTo>
                    <a:pt x="209283" y="377189"/>
                  </a:lnTo>
                  <a:lnTo>
                    <a:pt x="624511" y="377189"/>
                  </a:lnTo>
                  <a:lnTo>
                    <a:pt x="624979" y="374649"/>
                  </a:lnTo>
                  <a:close/>
                </a:path>
                <a:path w="687070" h="633729">
                  <a:moveTo>
                    <a:pt x="527674" y="364489"/>
                  </a:moveTo>
                  <a:lnTo>
                    <a:pt x="158419" y="364489"/>
                  </a:lnTo>
                  <a:lnTo>
                    <a:pt x="161470" y="370839"/>
                  </a:lnTo>
                  <a:lnTo>
                    <a:pt x="165319" y="375919"/>
                  </a:lnTo>
                  <a:lnTo>
                    <a:pt x="170896" y="378459"/>
                  </a:lnTo>
                  <a:lnTo>
                    <a:pt x="179133" y="374649"/>
                  </a:lnTo>
                  <a:lnTo>
                    <a:pt x="624979" y="374649"/>
                  </a:lnTo>
                  <a:lnTo>
                    <a:pt x="625214" y="373379"/>
                  </a:lnTo>
                  <a:lnTo>
                    <a:pt x="565442" y="373379"/>
                  </a:lnTo>
                  <a:lnTo>
                    <a:pt x="550462" y="370839"/>
                  </a:lnTo>
                  <a:lnTo>
                    <a:pt x="535208" y="367029"/>
                  </a:lnTo>
                  <a:lnTo>
                    <a:pt x="527674" y="364489"/>
                  </a:lnTo>
                  <a:close/>
                </a:path>
                <a:path w="687070" h="633729">
                  <a:moveTo>
                    <a:pt x="568769" y="302259"/>
                  </a:moveTo>
                  <a:lnTo>
                    <a:pt x="561797" y="304799"/>
                  </a:lnTo>
                  <a:lnTo>
                    <a:pt x="559503" y="318769"/>
                  </a:lnTo>
                  <a:lnTo>
                    <a:pt x="562452" y="337819"/>
                  </a:lnTo>
                  <a:lnTo>
                    <a:pt x="565985" y="356869"/>
                  </a:lnTo>
                  <a:lnTo>
                    <a:pt x="565442" y="373379"/>
                  </a:lnTo>
                  <a:lnTo>
                    <a:pt x="625214" y="373379"/>
                  </a:lnTo>
                  <a:lnTo>
                    <a:pt x="625682" y="370839"/>
                  </a:lnTo>
                  <a:lnTo>
                    <a:pt x="629126" y="350519"/>
                  </a:lnTo>
                  <a:lnTo>
                    <a:pt x="629588" y="331469"/>
                  </a:lnTo>
                  <a:lnTo>
                    <a:pt x="623925" y="314959"/>
                  </a:lnTo>
                  <a:lnTo>
                    <a:pt x="595591" y="314959"/>
                  </a:lnTo>
                  <a:lnTo>
                    <a:pt x="594367" y="312419"/>
                  </a:lnTo>
                  <a:lnTo>
                    <a:pt x="578167" y="312419"/>
                  </a:lnTo>
                  <a:lnTo>
                    <a:pt x="576224" y="307339"/>
                  </a:lnTo>
                  <a:lnTo>
                    <a:pt x="568769" y="302259"/>
                  </a:lnTo>
                  <a:close/>
                </a:path>
                <a:path w="687070" h="633729">
                  <a:moveTo>
                    <a:pt x="443739" y="330199"/>
                  </a:moveTo>
                  <a:lnTo>
                    <a:pt x="127215" y="330199"/>
                  </a:lnTo>
                  <a:lnTo>
                    <a:pt x="127817" y="350519"/>
                  </a:lnTo>
                  <a:lnTo>
                    <a:pt x="132392" y="365759"/>
                  </a:lnTo>
                  <a:lnTo>
                    <a:pt x="142180" y="372109"/>
                  </a:lnTo>
                  <a:lnTo>
                    <a:pt x="158419" y="364489"/>
                  </a:lnTo>
                  <a:lnTo>
                    <a:pt x="527674" y="364489"/>
                  </a:lnTo>
                  <a:lnTo>
                    <a:pt x="520141" y="361949"/>
                  </a:lnTo>
                  <a:lnTo>
                    <a:pt x="505726" y="356869"/>
                  </a:lnTo>
                  <a:lnTo>
                    <a:pt x="493592" y="351789"/>
                  </a:lnTo>
                  <a:lnTo>
                    <a:pt x="482606" y="347979"/>
                  </a:lnTo>
                  <a:lnTo>
                    <a:pt x="471829" y="342899"/>
                  </a:lnTo>
                  <a:lnTo>
                    <a:pt x="460324" y="337819"/>
                  </a:lnTo>
                  <a:lnTo>
                    <a:pt x="448178" y="332739"/>
                  </a:lnTo>
                  <a:lnTo>
                    <a:pt x="443739" y="330199"/>
                  </a:lnTo>
                  <a:close/>
                </a:path>
                <a:path w="687070" h="633729">
                  <a:moveTo>
                    <a:pt x="425468" y="318769"/>
                  </a:moveTo>
                  <a:lnTo>
                    <a:pt x="58420" y="318769"/>
                  </a:lnTo>
                  <a:lnTo>
                    <a:pt x="73393" y="321309"/>
                  </a:lnTo>
                  <a:lnTo>
                    <a:pt x="81724" y="321309"/>
                  </a:lnTo>
                  <a:lnTo>
                    <a:pt x="105791" y="330199"/>
                  </a:lnTo>
                  <a:lnTo>
                    <a:pt x="116880" y="331469"/>
                  </a:lnTo>
                  <a:lnTo>
                    <a:pt x="127215" y="330199"/>
                  </a:lnTo>
                  <a:lnTo>
                    <a:pt x="443739" y="330199"/>
                  </a:lnTo>
                  <a:lnTo>
                    <a:pt x="434862" y="325119"/>
                  </a:lnTo>
                  <a:lnTo>
                    <a:pt x="425468" y="318769"/>
                  </a:lnTo>
                  <a:close/>
                </a:path>
                <a:path w="687070" h="633729">
                  <a:moveTo>
                    <a:pt x="27471" y="245109"/>
                  </a:moveTo>
                  <a:lnTo>
                    <a:pt x="14617" y="248919"/>
                  </a:lnTo>
                  <a:lnTo>
                    <a:pt x="13157" y="255269"/>
                  </a:lnTo>
                  <a:lnTo>
                    <a:pt x="13982" y="261619"/>
                  </a:lnTo>
                  <a:lnTo>
                    <a:pt x="14617" y="267969"/>
                  </a:lnTo>
                  <a:lnTo>
                    <a:pt x="5953" y="270509"/>
                  </a:lnTo>
                  <a:lnTo>
                    <a:pt x="2393" y="275589"/>
                  </a:lnTo>
                  <a:lnTo>
                    <a:pt x="3416" y="283209"/>
                  </a:lnTo>
                  <a:lnTo>
                    <a:pt x="8496" y="290829"/>
                  </a:lnTo>
                  <a:lnTo>
                    <a:pt x="4305" y="290829"/>
                  </a:lnTo>
                  <a:lnTo>
                    <a:pt x="215" y="294639"/>
                  </a:lnTo>
                  <a:lnTo>
                    <a:pt x="0" y="299719"/>
                  </a:lnTo>
                  <a:lnTo>
                    <a:pt x="317" y="304799"/>
                  </a:lnTo>
                  <a:lnTo>
                    <a:pt x="7454" y="304799"/>
                  </a:lnTo>
                  <a:lnTo>
                    <a:pt x="8534" y="309879"/>
                  </a:lnTo>
                  <a:lnTo>
                    <a:pt x="7476" y="318769"/>
                  </a:lnTo>
                  <a:lnTo>
                    <a:pt x="8899" y="326389"/>
                  </a:lnTo>
                  <a:lnTo>
                    <a:pt x="13413" y="330199"/>
                  </a:lnTo>
                  <a:lnTo>
                    <a:pt x="21628" y="330199"/>
                  </a:lnTo>
                  <a:lnTo>
                    <a:pt x="31115" y="328929"/>
                  </a:lnTo>
                  <a:lnTo>
                    <a:pt x="36410" y="321309"/>
                  </a:lnTo>
                  <a:lnTo>
                    <a:pt x="48323" y="318769"/>
                  </a:lnTo>
                  <a:lnTo>
                    <a:pt x="425468" y="318769"/>
                  </a:lnTo>
                  <a:lnTo>
                    <a:pt x="421710" y="316229"/>
                  </a:lnTo>
                  <a:lnTo>
                    <a:pt x="410057" y="308609"/>
                  </a:lnTo>
                  <a:lnTo>
                    <a:pt x="399091" y="299719"/>
                  </a:lnTo>
                  <a:lnTo>
                    <a:pt x="388140" y="289559"/>
                  </a:lnTo>
                  <a:lnTo>
                    <a:pt x="378117" y="279399"/>
                  </a:lnTo>
                  <a:lnTo>
                    <a:pt x="371106" y="271779"/>
                  </a:lnTo>
                  <a:lnTo>
                    <a:pt x="142836" y="271779"/>
                  </a:lnTo>
                  <a:lnTo>
                    <a:pt x="132864" y="270509"/>
                  </a:lnTo>
                  <a:lnTo>
                    <a:pt x="55448" y="270509"/>
                  </a:lnTo>
                  <a:lnTo>
                    <a:pt x="51802" y="256539"/>
                  </a:lnTo>
                  <a:lnTo>
                    <a:pt x="41171" y="247649"/>
                  </a:lnTo>
                  <a:lnTo>
                    <a:pt x="27471" y="245109"/>
                  </a:lnTo>
                  <a:close/>
                </a:path>
                <a:path w="687070" h="633729">
                  <a:moveTo>
                    <a:pt x="609792" y="312419"/>
                  </a:moveTo>
                  <a:lnTo>
                    <a:pt x="602689" y="312419"/>
                  </a:lnTo>
                  <a:lnTo>
                    <a:pt x="595591" y="314959"/>
                  </a:lnTo>
                  <a:lnTo>
                    <a:pt x="623925" y="314959"/>
                  </a:lnTo>
                  <a:lnTo>
                    <a:pt x="609792" y="312419"/>
                  </a:lnTo>
                  <a:close/>
                </a:path>
                <a:path w="687070" h="633729">
                  <a:moveTo>
                    <a:pt x="592531" y="308609"/>
                  </a:moveTo>
                  <a:lnTo>
                    <a:pt x="584352" y="308609"/>
                  </a:lnTo>
                  <a:lnTo>
                    <a:pt x="578167" y="312419"/>
                  </a:lnTo>
                  <a:lnTo>
                    <a:pt x="594367" y="312419"/>
                  </a:lnTo>
                  <a:lnTo>
                    <a:pt x="592531" y="308609"/>
                  </a:lnTo>
                  <a:close/>
                </a:path>
                <a:path w="687070" h="633729">
                  <a:moveTo>
                    <a:pt x="80137" y="126999"/>
                  </a:moveTo>
                  <a:lnTo>
                    <a:pt x="67498" y="130809"/>
                  </a:lnTo>
                  <a:lnTo>
                    <a:pt x="55753" y="146049"/>
                  </a:lnTo>
                  <a:lnTo>
                    <a:pt x="49403" y="163829"/>
                  </a:lnTo>
                  <a:lnTo>
                    <a:pt x="50002" y="185419"/>
                  </a:lnTo>
                  <a:lnTo>
                    <a:pt x="78651" y="223519"/>
                  </a:lnTo>
                  <a:lnTo>
                    <a:pt x="111512" y="247649"/>
                  </a:lnTo>
                  <a:lnTo>
                    <a:pt x="145326" y="266699"/>
                  </a:lnTo>
                  <a:lnTo>
                    <a:pt x="142836" y="271779"/>
                  </a:lnTo>
                  <a:lnTo>
                    <a:pt x="371106" y="271779"/>
                  </a:lnTo>
                  <a:lnTo>
                    <a:pt x="369938" y="270509"/>
                  </a:lnTo>
                  <a:lnTo>
                    <a:pt x="367753" y="267969"/>
                  </a:lnTo>
                  <a:lnTo>
                    <a:pt x="358394" y="260349"/>
                  </a:lnTo>
                  <a:lnTo>
                    <a:pt x="355523" y="256539"/>
                  </a:lnTo>
                  <a:lnTo>
                    <a:pt x="346646" y="247649"/>
                  </a:lnTo>
                  <a:lnTo>
                    <a:pt x="336757" y="234949"/>
                  </a:lnTo>
                  <a:lnTo>
                    <a:pt x="333012" y="224789"/>
                  </a:lnTo>
                  <a:lnTo>
                    <a:pt x="128069" y="224789"/>
                  </a:lnTo>
                  <a:lnTo>
                    <a:pt x="90344" y="201929"/>
                  </a:lnTo>
                  <a:lnTo>
                    <a:pt x="71220" y="168909"/>
                  </a:lnTo>
                  <a:lnTo>
                    <a:pt x="74028" y="151129"/>
                  </a:lnTo>
                  <a:lnTo>
                    <a:pt x="76695" y="146049"/>
                  </a:lnTo>
                  <a:lnTo>
                    <a:pt x="88425" y="146049"/>
                  </a:lnTo>
                  <a:lnTo>
                    <a:pt x="89166" y="143509"/>
                  </a:lnTo>
                  <a:lnTo>
                    <a:pt x="80137" y="126999"/>
                  </a:lnTo>
                  <a:close/>
                </a:path>
                <a:path w="687070" h="633729">
                  <a:moveTo>
                    <a:pt x="122892" y="269239"/>
                  </a:moveTo>
                  <a:lnTo>
                    <a:pt x="98523" y="269239"/>
                  </a:lnTo>
                  <a:lnTo>
                    <a:pt x="74464" y="270509"/>
                  </a:lnTo>
                  <a:lnTo>
                    <a:pt x="132864" y="270509"/>
                  </a:lnTo>
                  <a:lnTo>
                    <a:pt x="122892" y="269239"/>
                  </a:lnTo>
                  <a:close/>
                </a:path>
                <a:path w="687070" h="633729">
                  <a:moveTo>
                    <a:pt x="152881" y="44449"/>
                  </a:moveTo>
                  <a:lnTo>
                    <a:pt x="134797" y="44449"/>
                  </a:lnTo>
                  <a:lnTo>
                    <a:pt x="108965" y="52069"/>
                  </a:lnTo>
                  <a:lnTo>
                    <a:pt x="90933" y="68579"/>
                  </a:lnTo>
                  <a:lnTo>
                    <a:pt x="81771" y="91439"/>
                  </a:lnTo>
                  <a:lnTo>
                    <a:pt x="82550" y="120649"/>
                  </a:lnTo>
                  <a:lnTo>
                    <a:pt x="84773" y="128269"/>
                  </a:lnTo>
                  <a:lnTo>
                    <a:pt x="88355" y="135889"/>
                  </a:lnTo>
                  <a:lnTo>
                    <a:pt x="92235" y="143509"/>
                  </a:lnTo>
                  <a:lnTo>
                    <a:pt x="95351" y="149859"/>
                  </a:lnTo>
                  <a:lnTo>
                    <a:pt x="107276" y="173989"/>
                  </a:lnTo>
                  <a:lnTo>
                    <a:pt x="129227" y="203199"/>
                  </a:lnTo>
                  <a:lnTo>
                    <a:pt x="135966" y="219709"/>
                  </a:lnTo>
                  <a:lnTo>
                    <a:pt x="128069" y="224789"/>
                  </a:lnTo>
                  <a:lnTo>
                    <a:pt x="333012" y="224789"/>
                  </a:lnTo>
                  <a:lnTo>
                    <a:pt x="332544" y="223519"/>
                  </a:lnTo>
                  <a:lnTo>
                    <a:pt x="340690" y="213359"/>
                  </a:lnTo>
                  <a:lnTo>
                    <a:pt x="356673" y="213359"/>
                  </a:lnTo>
                  <a:lnTo>
                    <a:pt x="365168" y="212089"/>
                  </a:lnTo>
                  <a:lnTo>
                    <a:pt x="374408" y="210819"/>
                  </a:lnTo>
                  <a:lnTo>
                    <a:pt x="377901" y="205739"/>
                  </a:lnTo>
                  <a:lnTo>
                    <a:pt x="380657" y="201929"/>
                  </a:lnTo>
                  <a:lnTo>
                    <a:pt x="381419" y="194309"/>
                  </a:lnTo>
                  <a:lnTo>
                    <a:pt x="387413" y="193039"/>
                  </a:lnTo>
                  <a:lnTo>
                    <a:pt x="389737" y="190499"/>
                  </a:lnTo>
                  <a:lnTo>
                    <a:pt x="392696" y="185419"/>
                  </a:lnTo>
                  <a:lnTo>
                    <a:pt x="392811" y="180339"/>
                  </a:lnTo>
                  <a:lnTo>
                    <a:pt x="398246" y="173989"/>
                  </a:lnTo>
                  <a:lnTo>
                    <a:pt x="396836" y="170179"/>
                  </a:lnTo>
                  <a:lnTo>
                    <a:pt x="404868" y="166369"/>
                  </a:lnTo>
                  <a:lnTo>
                    <a:pt x="406673" y="158749"/>
                  </a:lnTo>
                  <a:lnTo>
                    <a:pt x="405303" y="153669"/>
                  </a:lnTo>
                  <a:lnTo>
                    <a:pt x="270217" y="153669"/>
                  </a:lnTo>
                  <a:lnTo>
                    <a:pt x="264248" y="148589"/>
                  </a:lnTo>
                  <a:lnTo>
                    <a:pt x="257225" y="143509"/>
                  </a:lnTo>
                  <a:lnTo>
                    <a:pt x="249923" y="138429"/>
                  </a:lnTo>
                  <a:lnTo>
                    <a:pt x="250958" y="119379"/>
                  </a:lnTo>
                  <a:lnTo>
                    <a:pt x="249420" y="95249"/>
                  </a:lnTo>
                  <a:lnTo>
                    <a:pt x="249189" y="92709"/>
                  </a:lnTo>
                  <a:lnTo>
                    <a:pt x="203288" y="92709"/>
                  </a:lnTo>
                  <a:lnTo>
                    <a:pt x="200607" y="86359"/>
                  </a:lnTo>
                  <a:lnTo>
                    <a:pt x="197000" y="81279"/>
                  </a:lnTo>
                  <a:lnTo>
                    <a:pt x="192867" y="74929"/>
                  </a:lnTo>
                  <a:lnTo>
                    <a:pt x="188607" y="68579"/>
                  </a:lnTo>
                  <a:lnTo>
                    <a:pt x="178581" y="58419"/>
                  </a:lnTo>
                  <a:lnTo>
                    <a:pt x="167074" y="49529"/>
                  </a:lnTo>
                  <a:lnTo>
                    <a:pt x="152881" y="44449"/>
                  </a:lnTo>
                  <a:close/>
                </a:path>
                <a:path w="687070" h="633729">
                  <a:moveTo>
                    <a:pt x="356673" y="213359"/>
                  </a:moveTo>
                  <a:lnTo>
                    <a:pt x="340690" y="213359"/>
                  </a:lnTo>
                  <a:lnTo>
                    <a:pt x="348616" y="214629"/>
                  </a:lnTo>
                  <a:lnTo>
                    <a:pt x="356673" y="213359"/>
                  </a:lnTo>
                  <a:close/>
                </a:path>
                <a:path w="687070" h="633729">
                  <a:moveTo>
                    <a:pt x="382434" y="109219"/>
                  </a:moveTo>
                  <a:lnTo>
                    <a:pt x="360543" y="109219"/>
                  </a:lnTo>
                  <a:lnTo>
                    <a:pt x="350050" y="110489"/>
                  </a:lnTo>
                  <a:lnTo>
                    <a:pt x="322220" y="114299"/>
                  </a:lnTo>
                  <a:lnTo>
                    <a:pt x="301437" y="121919"/>
                  </a:lnTo>
                  <a:lnTo>
                    <a:pt x="285002" y="135889"/>
                  </a:lnTo>
                  <a:lnTo>
                    <a:pt x="270217" y="153669"/>
                  </a:lnTo>
                  <a:lnTo>
                    <a:pt x="405303" y="153669"/>
                  </a:lnTo>
                  <a:lnTo>
                    <a:pt x="404277" y="149859"/>
                  </a:lnTo>
                  <a:lnTo>
                    <a:pt x="399707" y="143509"/>
                  </a:lnTo>
                  <a:lnTo>
                    <a:pt x="406666" y="140969"/>
                  </a:lnTo>
                  <a:lnTo>
                    <a:pt x="414375" y="134619"/>
                  </a:lnTo>
                  <a:lnTo>
                    <a:pt x="415848" y="128269"/>
                  </a:lnTo>
                  <a:lnTo>
                    <a:pt x="415076" y="119379"/>
                  </a:lnTo>
                  <a:lnTo>
                    <a:pt x="409340" y="114299"/>
                  </a:lnTo>
                  <a:lnTo>
                    <a:pt x="400936" y="111759"/>
                  </a:lnTo>
                  <a:lnTo>
                    <a:pt x="392163" y="110489"/>
                  </a:lnTo>
                  <a:lnTo>
                    <a:pt x="382434" y="109219"/>
                  </a:lnTo>
                  <a:close/>
                </a:path>
                <a:path w="687070" h="633729">
                  <a:moveTo>
                    <a:pt x="88425" y="146049"/>
                  </a:moveTo>
                  <a:lnTo>
                    <a:pt x="76695" y="146049"/>
                  </a:lnTo>
                  <a:lnTo>
                    <a:pt x="87312" y="149859"/>
                  </a:lnTo>
                  <a:lnTo>
                    <a:pt x="88425" y="146049"/>
                  </a:lnTo>
                  <a:close/>
                </a:path>
                <a:path w="687070" h="633729">
                  <a:moveTo>
                    <a:pt x="201295" y="12699"/>
                  </a:moveTo>
                  <a:lnTo>
                    <a:pt x="201218" y="16509"/>
                  </a:lnTo>
                  <a:lnTo>
                    <a:pt x="196799" y="17779"/>
                  </a:lnTo>
                  <a:lnTo>
                    <a:pt x="192065" y="25399"/>
                  </a:lnTo>
                  <a:lnTo>
                    <a:pt x="194665" y="31749"/>
                  </a:lnTo>
                  <a:lnTo>
                    <a:pt x="200771" y="36829"/>
                  </a:lnTo>
                  <a:lnTo>
                    <a:pt x="206552" y="39369"/>
                  </a:lnTo>
                  <a:lnTo>
                    <a:pt x="206978" y="49529"/>
                  </a:lnTo>
                  <a:lnTo>
                    <a:pt x="205844" y="63499"/>
                  </a:lnTo>
                  <a:lnTo>
                    <a:pt x="204248" y="78739"/>
                  </a:lnTo>
                  <a:lnTo>
                    <a:pt x="203288" y="92709"/>
                  </a:lnTo>
                  <a:lnTo>
                    <a:pt x="249189" y="92709"/>
                  </a:lnTo>
                  <a:lnTo>
                    <a:pt x="246888" y="67309"/>
                  </a:lnTo>
                  <a:lnTo>
                    <a:pt x="244944" y="39369"/>
                  </a:lnTo>
                  <a:lnTo>
                    <a:pt x="244716" y="33019"/>
                  </a:lnTo>
                  <a:lnTo>
                    <a:pt x="251612" y="27939"/>
                  </a:lnTo>
                  <a:lnTo>
                    <a:pt x="252552" y="24129"/>
                  </a:lnTo>
                  <a:lnTo>
                    <a:pt x="252981" y="15239"/>
                  </a:lnTo>
                  <a:lnTo>
                    <a:pt x="204114" y="15239"/>
                  </a:lnTo>
                  <a:lnTo>
                    <a:pt x="201295" y="12699"/>
                  </a:lnTo>
                  <a:close/>
                </a:path>
                <a:path w="687070" h="633729">
                  <a:moveTo>
                    <a:pt x="213779" y="3809"/>
                  </a:moveTo>
                  <a:lnTo>
                    <a:pt x="211124" y="3809"/>
                  </a:lnTo>
                  <a:lnTo>
                    <a:pt x="207251" y="6349"/>
                  </a:lnTo>
                  <a:lnTo>
                    <a:pt x="207594" y="12699"/>
                  </a:lnTo>
                  <a:lnTo>
                    <a:pt x="204114" y="15239"/>
                  </a:lnTo>
                  <a:lnTo>
                    <a:pt x="252981" y="15239"/>
                  </a:lnTo>
                  <a:lnTo>
                    <a:pt x="253164" y="11429"/>
                  </a:lnTo>
                  <a:lnTo>
                    <a:pt x="251604" y="7619"/>
                  </a:lnTo>
                  <a:lnTo>
                    <a:pt x="224218" y="7619"/>
                  </a:lnTo>
                  <a:lnTo>
                    <a:pt x="222008" y="6349"/>
                  </a:lnTo>
                  <a:lnTo>
                    <a:pt x="213779" y="3809"/>
                  </a:lnTo>
                  <a:close/>
                </a:path>
                <a:path w="687070" h="633729">
                  <a:moveTo>
                    <a:pt x="231471" y="0"/>
                  </a:moveTo>
                  <a:lnTo>
                    <a:pt x="227313" y="3809"/>
                  </a:lnTo>
                  <a:lnTo>
                    <a:pt x="224218" y="7619"/>
                  </a:lnTo>
                  <a:lnTo>
                    <a:pt x="251604" y="7619"/>
                  </a:lnTo>
                  <a:lnTo>
                    <a:pt x="250564" y="5079"/>
                  </a:lnTo>
                  <a:lnTo>
                    <a:pt x="238391" y="5079"/>
                  </a:lnTo>
                  <a:lnTo>
                    <a:pt x="235546" y="1269"/>
                  </a:lnTo>
                  <a:lnTo>
                    <a:pt x="231471" y="0"/>
                  </a:lnTo>
                  <a:close/>
                </a:path>
                <a:path w="687070" h="633729">
                  <a:moveTo>
                    <a:pt x="244636" y="1269"/>
                  </a:moveTo>
                  <a:lnTo>
                    <a:pt x="238391" y="5079"/>
                  </a:lnTo>
                  <a:lnTo>
                    <a:pt x="250564" y="5079"/>
                  </a:lnTo>
                  <a:lnTo>
                    <a:pt x="250043" y="3809"/>
                  </a:lnTo>
                  <a:lnTo>
                    <a:pt x="244636" y="1269"/>
                  </a:lnTo>
                  <a:close/>
                </a:path>
              </a:pathLst>
            </a:custGeom>
            <a:solidFill>
              <a:srgbClr val="FED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10239426" y="6904964"/>
              <a:ext cx="471170" cy="443230"/>
            </a:xfrm>
            <a:custGeom>
              <a:avLst/>
              <a:gdLst/>
              <a:ahLst/>
              <a:cxnLst/>
              <a:rect l="l" t="t" r="r" b="b"/>
              <a:pathLst>
                <a:path w="471170" h="443229">
                  <a:moveTo>
                    <a:pt x="11112" y="192163"/>
                  </a:moveTo>
                  <a:lnTo>
                    <a:pt x="10490" y="190944"/>
                  </a:lnTo>
                  <a:lnTo>
                    <a:pt x="8216" y="190207"/>
                  </a:lnTo>
                  <a:lnTo>
                    <a:pt x="6997" y="190830"/>
                  </a:lnTo>
                  <a:lnTo>
                    <a:pt x="5892" y="194208"/>
                  </a:lnTo>
                  <a:lnTo>
                    <a:pt x="4533" y="202882"/>
                  </a:lnTo>
                  <a:lnTo>
                    <a:pt x="3530" y="205955"/>
                  </a:lnTo>
                  <a:lnTo>
                    <a:pt x="3632" y="206184"/>
                  </a:lnTo>
                  <a:lnTo>
                    <a:pt x="3022" y="207772"/>
                  </a:lnTo>
                  <a:lnTo>
                    <a:pt x="0" y="217398"/>
                  </a:lnTo>
                  <a:lnTo>
                    <a:pt x="5765" y="218948"/>
                  </a:lnTo>
                  <a:lnTo>
                    <a:pt x="8763" y="216484"/>
                  </a:lnTo>
                  <a:lnTo>
                    <a:pt x="8051" y="210324"/>
                  </a:lnTo>
                  <a:lnTo>
                    <a:pt x="8089" y="205917"/>
                  </a:lnTo>
                  <a:lnTo>
                    <a:pt x="8750" y="203898"/>
                  </a:lnTo>
                  <a:lnTo>
                    <a:pt x="10121" y="195211"/>
                  </a:lnTo>
                  <a:lnTo>
                    <a:pt x="11112" y="192163"/>
                  </a:lnTo>
                  <a:close/>
                </a:path>
                <a:path w="471170" h="443229">
                  <a:moveTo>
                    <a:pt x="22987" y="194525"/>
                  </a:moveTo>
                  <a:lnTo>
                    <a:pt x="18618" y="190881"/>
                  </a:lnTo>
                  <a:lnTo>
                    <a:pt x="16738" y="196342"/>
                  </a:lnTo>
                  <a:lnTo>
                    <a:pt x="15354" y="203263"/>
                  </a:lnTo>
                  <a:lnTo>
                    <a:pt x="15595" y="209854"/>
                  </a:lnTo>
                  <a:lnTo>
                    <a:pt x="18618" y="214274"/>
                  </a:lnTo>
                  <a:lnTo>
                    <a:pt x="21551" y="210350"/>
                  </a:lnTo>
                  <a:lnTo>
                    <a:pt x="22987" y="194525"/>
                  </a:lnTo>
                  <a:close/>
                </a:path>
                <a:path w="471170" h="443229">
                  <a:moveTo>
                    <a:pt x="34124" y="219176"/>
                  </a:moveTo>
                  <a:lnTo>
                    <a:pt x="33464" y="208915"/>
                  </a:lnTo>
                  <a:lnTo>
                    <a:pt x="31940" y="207645"/>
                  </a:lnTo>
                  <a:lnTo>
                    <a:pt x="31915" y="207162"/>
                  </a:lnTo>
                  <a:lnTo>
                    <a:pt x="30632" y="201726"/>
                  </a:lnTo>
                  <a:lnTo>
                    <a:pt x="30327" y="199504"/>
                  </a:lnTo>
                  <a:lnTo>
                    <a:pt x="29375" y="198780"/>
                  </a:lnTo>
                  <a:lnTo>
                    <a:pt x="27254" y="199047"/>
                  </a:lnTo>
                  <a:lnTo>
                    <a:pt x="26517" y="200025"/>
                  </a:lnTo>
                  <a:lnTo>
                    <a:pt x="26835" y="202361"/>
                  </a:lnTo>
                  <a:lnTo>
                    <a:pt x="28092" y="207759"/>
                  </a:lnTo>
                  <a:lnTo>
                    <a:pt x="28143" y="208470"/>
                  </a:lnTo>
                  <a:lnTo>
                    <a:pt x="27978" y="208419"/>
                  </a:lnTo>
                  <a:lnTo>
                    <a:pt x="28130" y="211797"/>
                  </a:lnTo>
                  <a:lnTo>
                    <a:pt x="27343" y="216077"/>
                  </a:lnTo>
                  <a:lnTo>
                    <a:pt x="29159" y="217779"/>
                  </a:lnTo>
                  <a:lnTo>
                    <a:pt x="34124" y="219176"/>
                  </a:lnTo>
                  <a:close/>
                </a:path>
                <a:path w="471170" h="443229">
                  <a:moveTo>
                    <a:pt x="38658" y="127203"/>
                  </a:moveTo>
                  <a:lnTo>
                    <a:pt x="37350" y="125818"/>
                  </a:lnTo>
                  <a:lnTo>
                    <a:pt x="36258" y="125793"/>
                  </a:lnTo>
                  <a:lnTo>
                    <a:pt x="29984" y="131775"/>
                  </a:lnTo>
                  <a:lnTo>
                    <a:pt x="24371" y="137718"/>
                  </a:lnTo>
                  <a:lnTo>
                    <a:pt x="20764" y="146024"/>
                  </a:lnTo>
                  <a:lnTo>
                    <a:pt x="21158" y="147040"/>
                  </a:lnTo>
                  <a:lnTo>
                    <a:pt x="22250" y="147510"/>
                  </a:lnTo>
                  <a:lnTo>
                    <a:pt x="22491" y="147561"/>
                  </a:lnTo>
                  <a:lnTo>
                    <a:pt x="22720" y="147561"/>
                  </a:lnTo>
                  <a:lnTo>
                    <a:pt x="23380" y="147561"/>
                  </a:lnTo>
                  <a:lnTo>
                    <a:pt x="24028" y="147167"/>
                  </a:lnTo>
                  <a:lnTo>
                    <a:pt x="27279" y="139661"/>
                  </a:lnTo>
                  <a:lnTo>
                    <a:pt x="32626" y="134023"/>
                  </a:lnTo>
                  <a:lnTo>
                    <a:pt x="38646" y="128295"/>
                  </a:lnTo>
                  <a:lnTo>
                    <a:pt x="38658" y="127203"/>
                  </a:lnTo>
                  <a:close/>
                </a:path>
                <a:path w="471170" h="443229">
                  <a:moveTo>
                    <a:pt x="41160" y="142278"/>
                  </a:moveTo>
                  <a:lnTo>
                    <a:pt x="40805" y="141185"/>
                  </a:lnTo>
                  <a:lnTo>
                    <a:pt x="39039" y="140258"/>
                  </a:lnTo>
                  <a:lnTo>
                    <a:pt x="37947" y="140614"/>
                  </a:lnTo>
                  <a:lnTo>
                    <a:pt x="34023" y="148082"/>
                  </a:lnTo>
                  <a:lnTo>
                    <a:pt x="33705" y="152552"/>
                  </a:lnTo>
                  <a:lnTo>
                    <a:pt x="34467" y="153416"/>
                  </a:lnTo>
                  <a:lnTo>
                    <a:pt x="35585" y="153492"/>
                  </a:lnTo>
                  <a:lnTo>
                    <a:pt x="36525" y="153492"/>
                  </a:lnTo>
                  <a:lnTo>
                    <a:pt x="37312" y="152768"/>
                  </a:lnTo>
                  <a:lnTo>
                    <a:pt x="37579" y="149098"/>
                  </a:lnTo>
                  <a:lnTo>
                    <a:pt x="41160" y="142278"/>
                  </a:lnTo>
                  <a:close/>
                </a:path>
                <a:path w="471170" h="443229">
                  <a:moveTo>
                    <a:pt x="43243" y="208000"/>
                  </a:moveTo>
                  <a:lnTo>
                    <a:pt x="42430" y="207200"/>
                  </a:lnTo>
                  <a:lnTo>
                    <a:pt x="40449" y="207200"/>
                  </a:lnTo>
                  <a:lnTo>
                    <a:pt x="39636" y="208000"/>
                  </a:lnTo>
                  <a:lnTo>
                    <a:pt x="39636" y="218198"/>
                  </a:lnTo>
                  <a:lnTo>
                    <a:pt x="40449" y="218998"/>
                  </a:lnTo>
                  <a:lnTo>
                    <a:pt x="41440" y="218998"/>
                  </a:lnTo>
                  <a:lnTo>
                    <a:pt x="42430" y="218998"/>
                  </a:lnTo>
                  <a:lnTo>
                    <a:pt x="43243" y="218198"/>
                  </a:lnTo>
                  <a:lnTo>
                    <a:pt x="43243" y="208000"/>
                  </a:lnTo>
                  <a:close/>
                </a:path>
                <a:path w="471170" h="443229">
                  <a:moveTo>
                    <a:pt x="53022" y="154584"/>
                  </a:moveTo>
                  <a:lnTo>
                    <a:pt x="52959" y="140296"/>
                  </a:lnTo>
                  <a:lnTo>
                    <a:pt x="47866" y="141744"/>
                  </a:lnTo>
                  <a:lnTo>
                    <a:pt x="46786" y="143675"/>
                  </a:lnTo>
                  <a:lnTo>
                    <a:pt x="44526" y="154622"/>
                  </a:lnTo>
                  <a:lnTo>
                    <a:pt x="49034" y="154622"/>
                  </a:lnTo>
                  <a:lnTo>
                    <a:pt x="53022" y="154584"/>
                  </a:lnTo>
                  <a:close/>
                </a:path>
                <a:path w="471170" h="443229">
                  <a:moveTo>
                    <a:pt x="58547" y="57111"/>
                  </a:moveTo>
                  <a:lnTo>
                    <a:pt x="52552" y="56337"/>
                  </a:lnTo>
                  <a:lnTo>
                    <a:pt x="51130" y="59524"/>
                  </a:lnTo>
                  <a:lnTo>
                    <a:pt x="49606" y="71323"/>
                  </a:lnTo>
                  <a:lnTo>
                    <a:pt x="53708" y="72707"/>
                  </a:lnTo>
                  <a:lnTo>
                    <a:pt x="56235" y="69989"/>
                  </a:lnTo>
                  <a:lnTo>
                    <a:pt x="58547" y="57111"/>
                  </a:lnTo>
                  <a:close/>
                </a:path>
                <a:path w="471170" h="443229">
                  <a:moveTo>
                    <a:pt x="63131" y="145999"/>
                  </a:moveTo>
                  <a:lnTo>
                    <a:pt x="62318" y="145186"/>
                  </a:lnTo>
                  <a:lnTo>
                    <a:pt x="60337" y="145186"/>
                  </a:lnTo>
                  <a:lnTo>
                    <a:pt x="59524" y="145999"/>
                  </a:lnTo>
                  <a:lnTo>
                    <a:pt x="59524" y="153847"/>
                  </a:lnTo>
                  <a:lnTo>
                    <a:pt x="60337" y="154660"/>
                  </a:lnTo>
                  <a:lnTo>
                    <a:pt x="61328" y="154660"/>
                  </a:lnTo>
                  <a:lnTo>
                    <a:pt x="62318" y="154660"/>
                  </a:lnTo>
                  <a:lnTo>
                    <a:pt x="63131" y="153847"/>
                  </a:lnTo>
                  <a:lnTo>
                    <a:pt x="63131" y="145999"/>
                  </a:lnTo>
                  <a:close/>
                </a:path>
                <a:path w="471170" h="443229">
                  <a:moveTo>
                    <a:pt x="64300" y="57099"/>
                  </a:moveTo>
                  <a:lnTo>
                    <a:pt x="63487" y="56299"/>
                  </a:lnTo>
                  <a:lnTo>
                    <a:pt x="61506" y="56299"/>
                  </a:lnTo>
                  <a:lnTo>
                    <a:pt x="60706" y="57099"/>
                  </a:lnTo>
                  <a:lnTo>
                    <a:pt x="60706" y="71958"/>
                  </a:lnTo>
                  <a:lnTo>
                    <a:pt x="61506" y="72758"/>
                  </a:lnTo>
                  <a:lnTo>
                    <a:pt x="62496" y="72758"/>
                  </a:lnTo>
                  <a:lnTo>
                    <a:pt x="63487" y="72758"/>
                  </a:lnTo>
                  <a:lnTo>
                    <a:pt x="64300" y="71958"/>
                  </a:lnTo>
                  <a:lnTo>
                    <a:pt x="64300" y="57099"/>
                  </a:lnTo>
                  <a:close/>
                </a:path>
                <a:path w="471170" h="443229">
                  <a:moveTo>
                    <a:pt x="66840" y="194246"/>
                  </a:moveTo>
                  <a:lnTo>
                    <a:pt x="64757" y="189420"/>
                  </a:lnTo>
                  <a:lnTo>
                    <a:pt x="65417" y="187363"/>
                  </a:lnTo>
                  <a:lnTo>
                    <a:pt x="63919" y="187312"/>
                  </a:lnTo>
                  <a:lnTo>
                    <a:pt x="63804" y="185864"/>
                  </a:lnTo>
                  <a:lnTo>
                    <a:pt x="61912" y="186194"/>
                  </a:lnTo>
                  <a:lnTo>
                    <a:pt x="60566" y="187579"/>
                  </a:lnTo>
                  <a:lnTo>
                    <a:pt x="60591" y="190334"/>
                  </a:lnTo>
                  <a:lnTo>
                    <a:pt x="60744" y="193217"/>
                  </a:lnTo>
                  <a:lnTo>
                    <a:pt x="60896" y="193179"/>
                  </a:lnTo>
                  <a:lnTo>
                    <a:pt x="60566" y="195973"/>
                  </a:lnTo>
                  <a:lnTo>
                    <a:pt x="60083" y="198882"/>
                  </a:lnTo>
                  <a:lnTo>
                    <a:pt x="59232" y="202590"/>
                  </a:lnTo>
                  <a:lnTo>
                    <a:pt x="59867" y="203619"/>
                  </a:lnTo>
                  <a:lnTo>
                    <a:pt x="61036" y="203885"/>
                  </a:lnTo>
                  <a:lnTo>
                    <a:pt x="61328" y="203898"/>
                  </a:lnTo>
                  <a:lnTo>
                    <a:pt x="62204" y="203898"/>
                  </a:lnTo>
                  <a:lnTo>
                    <a:pt x="62979" y="203301"/>
                  </a:lnTo>
                  <a:lnTo>
                    <a:pt x="63830" y="199593"/>
                  </a:lnTo>
                  <a:lnTo>
                    <a:pt x="64338" y="196557"/>
                  </a:lnTo>
                  <a:lnTo>
                    <a:pt x="64592" y="194373"/>
                  </a:lnTo>
                  <a:lnTo>
                    <a:pt x="66840" y="194246"/>
                  </a:lnTo>
                  <a:close/>
                </a:path>
                <a:path w="471170" h="443229">
                  <a:moveTo>
                    <a:pt x="73647" y="190461"/>
                  </a:moveTo>
                  <a:lnTo>
                    <a:pt x="72847" y="189661"/>
                  </a:lnTo>
                  <a:lnTo>
                    <a:pt x="70853" y="189661"/>
                  </a:lnTo>
                  <a:lnTo>
                    <a:pt x="70053" y="190461"/>
                  </a:lnTo>
                  <a:lnTo>
                    <a:pt x="70053" y="205320"/>
                  </a:lnTo>
                  <a:lnTo>
                    <a:pt x="70853" y="206133"/>
                  </a:lnTo>
                  <a:lnTo>
                    <a:pt x="71843" y="206133"/>
                  </a:lnTo>
                  <a:lnTo>
                    <a:pt x="72847" y="206133"/>
                  </a:lnTo>
                  <a:lnTo>
                    <a:pt x="73647" y="205320"/>
                  </a:lnTo>
                  <a:lnTo>
                    <a:pt x="73647" y="190461"/>
                  </a:lnTo>
                  <a:close/>
                </a:path>
                <a:path w="471170" h="443229">
                  <a:moveTo>
                    <a:pt x="83223" y="194132"/>
                  </a:moveTo>
                  <a:lnTo>
                    <a:pt x="81013" y="190779"/>
                  </a:lnTo>
                  <a:lnTo>
                    <a:pt x="79883" y="190550"/>
                  </a:lnTo>
                  <a:lnTo>
                    <a:pt x="78193" y="191655"/>
                  </a:lnTo>
                  <a:lnTo>
                    <a:pt x="77952" y="192798"/>
                  </a:lnTo>
                  <a:lnTo>
                    <a:pt x="79527" y="195173"/>
                  </a:lnTo>
                  <a:lnTo>
                    <a:pt x="79336" y="201168"/>
                  </a:lnTo>
                  <a:lnTo>
                    <a:pt x="79451" y="203073"/>
                  </a:lnTo>
                  <a:lnTo>
                    <a:pt x="80251" y="203822"/>
                  </a:lnTo>
                  <a:lnTo>
                    <a:pt x="81216" y="203822"/>
                  </a:lnTo>
                  <a:lnTo>
                    <a:pt x="82334" y="203758"/>
                  </a:lnTo>
                  <a:lnTo>
                    <a:pt x="83108" y="202882"/>
                  </a:lnTo>
                  <a:lnTo>
                    <a:pt x="82994" y="201066"/>
                  </a:lnTo>
                  <a:lnTo>
                    <a:pt x="83223" y="194132"/>
                  </a:lnTo>
                  <a:close/>
                </a:path>
                <a:path w="471170" h="443229">
                  <a:moveTo>
                    <a:pt x="90068" y="200634"/>
                  </a:moveTo>
                  <a:lnTo>
                    <a:pt x="89801" y="197434"/>
                  </a:lnTo>
                  <a:lnTo>
                    <a:pt x="88988" y="196735"/>
                  </a:lnTo>
                  <a:lnTo>
                    <a:pt x="88099" y="196837"/>
                  </a:lnTo>
                  <a:lnTo>
                    <a:pt x="87185" y="196900"/>
                  </a:lnTo>
                  <a:lnTo>
                    <a:pt x="86499" y="197713"/>
                  </a:lnTo>
                  <a:lnTo>
                    <a:pt x="86741" y="200672"/>
                  </a:lnTo>
                  <a:lnTo>
                    <a:pt x="86245" y="210159"/>
                  </a:lnTo>
                  <a:lnTo>
                    <a:pt x="86702" y="213575"/>
                  </a:lnTo>
                  <a:lnTo>
                    <a:pt x="87401" y="214185"/>
                  </a:lnTo>
                  <a:lnTo>
                    <a:pt x="88226" y="214185"/>
                  </a:lnTo>
                  <a:lnTo>
                    <a:pt x="89357" y="214045"/>
                  </a:lnTo>
                  <a:lnTo>
                    <a:pt x="89992" y="213220"/>
                  </a:lnTo>
                  <a:lnTo>
                    <a:pt x="89560" y="210032"/>
                  </a:lnTo>
                  <a:lnTo>
                    <a:pt x="90068" y="200634"/>
                  </a:lnTo>
                  <a:close/>
                </a:path>
                <a:path w="471170" h="443229">
                  <a:moveTo>
                    <a:pt x="95885" y="54762"/>
                  </a:moveTo>
                  <a:lnTo>
                    <a:pt x="95072" y="53949"/>
                  </a:lnTo>
                  <a:lnTo>
                    <a:pt x="88392" y="53949"/>
                  </a:lnTo>
                  <a:lnTo>
                    <a:pt x="87591" y="54762"/>
                  </a:lnTo>
                  <a:lnTo>
                    <a:pt x="87591" y="56756"/>
                  </a:lnTo>
                  <a:lnTo>
                    <a:pt x="88392" y="57569"/>
                  </a:lnTo>
                  <a:lnTo>
                    <a:pt x="94081" y="57569"/>
                  </a:lnTo>
                  <a:lnTo>
                    <a:pt x="95072" y="57569"/>
                  </a:lnTo>
                  <a:lnTo>
                    <a:pt x="95885" y="56756"/>
                  </a:lnTo>
                  <a:lnTo>
                    <a:pt x="95885" y="54762"/>
                  </a:lnTo>
                  <a:close/>
                </a:path>
                <a:path w="471170" h="443229">
                  <a:moveTo>
                    <a:pt x="98666" y="49453"/>
                  </a:moveTo>
                  <a:lnTo>
                    <a:pt x="98171" y="44640"/>
                  </a:lnTo>
                  <a:lnTo>
                    <a:pt x="96443" y="41160"/>
                  </a:lnTo>
                  <a:lnTo>
                    <a:pt x="85750" y="41186"/>
                  </a:lnTo>
                  <a:lnTo>
                    <a:pt x="85293" y="45808"/>
                  </a:lnTo>
                  <a:lnTo>
                    <a:pt x="86169" y="49618"/>
                  </a:lnTo>
                  <a:lnTo>
                    <a:pt x="98666" y="49453"/>
                  </a:lnTo>
                  <a:close/>
                </a:path>
                <a:path w="471170" h="443229">
                  <a:moveTo>
                    <a:pt x="181406" y="21640"/>
                  </a:moveTo>
                  <a:lnTo>
                    <a:pt x="181343" y="19570"/>
                  </a:lnTo>
                  <a:lnTo>
                    <a:pt x="180568" y="18707"/>
                  </a:lnTo>
                  <a:lnTo>
                    <a:pt x="179425" y="18783"/>
                  </a:lnTo>
                  <a:lnTo>
                    <a:pt x="177469" y="18846"/>
                  </a:lnTo>
                  <a:lnTo>
                    <a:pt x="171335" y="21069"/>
                  </a:lnTo>
                  <a:lnTo>
                    <a:pt x="168998" y="21170"/>
                  </a:lnTo>
                  <a:lnTo>
                    <a:pt x="168198" y="22059"/>
                  </a:lnTo>
                  <a:lnTo>
                    <a:pt x="168287" y="24104"/>
                  </a:lnTo>
                  <a:lnTo>
                    <a:pt x="169125" y="24892"/>
                  </a:lnTo>
                  <a:lnTo>
                    <a:pt x="170129" y="24892"/>
                  </a:lnTo>
                  <a:lnTo>
                    <a:pt x="172085" y="24803"/>
                  </a:lnTo>
                  <a:lnTo>
                    <a:pt x="178181" y="22593"/>
                  </a:lnTo>
                  <a:lnTo>
                    <a:pt x="180581" y="22517"/>
                  </a:lnTo>
                  <a:lnTo>
                    <a:pt x="181406" y="21640"/>
                  </a:lnTo>
                  <a:close/>
                </a:path>
                <a:path w="471170" h="443229">
                  <a:moveTo>
                    <a:pt x="181419" y="7353"/>
                  </a:moveTo>
                  <a:lnTo>
                    <a:pt x="181127" y="5384"/>
                  </a:lnTo>
                  <a:lnTo>
                    <a:pt x="180225" y="4737"/>
                  </a:lnTo>
                  <a:lnTo>
                    <a:pt x="179235" y="4838"/>
                  </a:lnTo>
                  <a:lnTo>
                    <a:pt x="171234" y="5994"/>
                  </a:lnTo>
                  <a:lnTo>
                    <a:pt x="156641" y="14973"/>
                  </a:lnTo>
                  <a:lnTo>
                    <a:pt x="156362" y="16078"/>
                  </a:lnTo>
                  <a:lnTo>
                    <a:pt x="157238" y="17475"/>
                  </a:lnTo>
                  <a:lnTo>
                    <a:pt x="157822" y="17780"/>
                  </a:lnTo>
                  <a:lnTo>
                    <a:pt x="158432" y="17780"/>
                  </a:lnTo>
                  <a:lnTo>
                    <a:pt x="158750" y="17780"/>
                  </a:lnTo>
                  <a:lnTo>
                    <a:pt x="159080" y="17691"/>
                  </a:lnTo>
                  <a:lnTo>
                    <a:pt x="172478" y="9448"/>
                  </a:lnTo>
                  <a:lnTo>
                    <a:pt x="180733" y="8267"/>
                  </a:lnTo>
                  <a:lnTo>
                    <a:pt x="181419" y="7353"/>
                  </a:lnTo>
                  <a:close/>
                </a:path>
                <a:path w="471170" h="443229">
                  <a:moveTo>
                    <a:pt x="183845" y="30314"/>
                  </a:moveTo>
                  <a:lnTo>
                    <a:pt x="183349" y="28181"/>
                  </a:lnTo>
                  <a:lnTo>
                    <a:pt x="182295" y="27482"/>
                  </a:lnTo>
                  <a:lnTo>
                    <a:pt x="181203" y="27749"/>
                  </a:lnTo>
                  <a:lnTo>
                    <a:pt x="176822" y="28702"/>
                  </a:lnTo>
                  <a:lnTo>
                    <a:pt x="174205" y="29768"/>
                  </a:lnTo>
                  <a:lnTo>
                    <a:pt x="173710" y="30937"/>
                  </a:lnTo>
                  <a:lnTo>
                    <a:pt x="174447" y="32715"/>
                  </a:lnTo>
                  <a:lnTo>
                    <a:pt x="175196" y="33185"/>
                  </a:lnTo>
                  <a:lnTo>
                    <a:pt x="175971" y="33185"/>
                  </a:lnTo>
                  <a:lnTo>
                    <a:pt x="176225" y="33185"/>
                  </a:lnTo>
                  <a:lnTo>
                    <a:pt x="176479" y="33134"/>
                  </a:lnTo>
                  <a:lnTo>
                    <a:pt x="177990" y="32524"/>
                  </a:lnTo>
                  <a:lnTo>
                    <a:pt x="180835" y="31915"/>
                  </a:lnTo>
                  <a:lnTo>
                    <a:pt x="183172" y="31381"/>
                  </a:lnTo>
                  <a:lnTo>
                    <a:pt x="183845" y="30314"/>
                  </a:lnTo>
                  <a:close/>
                </a:path>
                <a:path w="471170" h="443229">
                  <a:moveTo>
                    <a:pt x="212877" y="57099"/>
                  </a:moveTo>
                  <a:lnTo>
                    <a:pt x="212064" y="56286"/>
                  </a:lnTo>
                  <a:lnTo>
                    <a:pt x="203047" y="56286"/>
                  </a:lnTo>
                  <a:lnTo>
                    <a:pt x="202247" y="57099"/>
                  </a:lnTo>
                  <a:lnTo>
                    <a:pt x="202247" y="59093"/>
                  </a:lnTo>
                  <a:lnTo>
                    <a:pt x="203047" y="59905"/>
                  </a:lnTo>
                  <a:lnTo>
                    <a:pt x="211074" y="59905"/>
                  </a:lnTo>
                  <a:lnTo>
                    <a:pt x="212064" y="59905"/>
                  </a:lnTo>
                  <a:lnTo>
                    <a:pt x="212877" y="59093"/>
                  </a:lnTo>
                  <a:lnTo>
                    <a:pt x="212877" y="57099"/>
                  </a:lnTo>
                  <a:close/>
                </a:path>
                <a:path w="471170" h="443229">
                  <a:moveTo>
                    <a:pt x="216331" y="48158"/>
                  </a:moveTo>
                  <a:lnTo>
                    <a:pt x="211937" y="45631"/>
                  </a:lnTo>
                  <a:lnTo>
                    <a:pt x="200888" y="44500"/>
                  </a:lnTo>
                  <a:lnTo>
                    <a:pt x="196443" y="45821"/>
                  </a:lnTo>
                  <a:lnTo>
                    <a:pt x="197586" y="52349"/>
                  </a:lnTo>
                  <a:lnTo>
                    <a:pt x="213194" y="53911"/>
                  </a:lnTo>
                  <a:lnTo>
                    <a:pt x="216331" y="48158"/>
                  </a:lnTo>
                  <a:close/>
                </a:path>
                <a:path w="471170" h="443229">
                  <a:moveTo>
                    <a:pt x="220395" y="74193"/>
                  </a:moveTo>
                  <a:lnTo>
                    <a:pt x="219849" y="71551"/>
                  </a:lnTo>
                  <a:lnTo>
                    <a:pt x="217614" y="71056"/>
                  </a:lnTo>
                  <a:lnTo>
                    <a:pt x="217728" y="68211"/>
                  </a:lnTo>
                  <a:lnTo>
                    <a:pt x="213995" y="69215"/>
                  </a:lnTo>
                  <a:lnTo>
                    <a:pt x="210807" y="67894"/>
                  </a:lnTo>
                  <a:lnTo>
                    <a:pt x="204216" y="65811"/>
                  </a:lnTo>
                  <a:lnTo>
                    <a:pt x="201129" y="68046"/>
                  </a:lnTo>
                  <a:lnTo>
                    <a:pt x="201498" y="73126"/>
                  </a:lnTo>
                  <a:lnTo>
                    <a:pt x="207556" y="72542"/>
                  </a:lnTo>
                  <a:lnTo>
                    <a:pt x="212813" y="72720"/>
                  </a:lnTo>
                  <a:lnTo>
                    <a:pt x="213499" y="75171"/>
                  </a:lnTo>
                  <a:lnTo>
                    <a:pt x="220395" y="74193"/>
                  </a:lnTo>
                  <a:close/>
                </a:path>
                <a:path w="471170" h="443229">
                  <a:moveTo>
                    <a:pt x="226961" y="19672"/>
                  </a:moveTo>
                  <a:lnTo>
                    <a:pt x="226453" y="17729"/>
                  </a:lnTo>
                  <a:lnTo>
                    <a:pt x="225475" y="17145"/>
                  </a:lnTo>
                  <a:lnTo>
                    <a:pt x="223774" y="17564"/>
                  </a:lnTo>
                  <a:lnTo>
                    <a:pt x="222135" y="17907"/>
                  </a:lnTo>
                  <a:lnTo>
                    <a:pt x="222186" y="17741"/>
                  </a:lnTo>
                  <a:lnTo>
                    <a:pt x="218617" y="17678"/>
                  </a:lnTo>
                  <a:lnTo>
                    <a:pt x="216230" y="18796"/>
                  </a:lnTo>
                  <a:lnTo>
                    <a:pt x="215163" y="21247"/>
                  </a:lnTo>
                  <a:lnTo>
                    <a:pt x="216154" y="22339"/>
                  </a:lnTo>
                  <a:lnTo>
                    <a:pt x="222631" y="23749"/>
                  </a:lnTo>
                  <a:lnTo>
                    <a:pt x="223316" y="21374"/>
                  </a:lnTo>
                  <a:lnTo>
                    <a:pt x="223850" y="21272"/>
                  </a:lnTo>
                  <a:lnTo>
                    <a:pt x="224624" y="21107"/>
                  </a:lnTo>
                  <a:lnTo>
                    <a:pt x="226364" y="20662"/>
                  </a:lnTo>
                  <a:lnTo>
                    <a:pt x="226961" y="19672"/>
                  </a:lnTo>
                  <a:close/>
                </a:path>
                <a:path w="471170" h="443229">
                  <a:moveTo>
                    <a:pt x="228295" y="2895"/>
                  </a:moveTo>
                  <a:lnTo>
                    <a:pt x="228155" y="736"/>
                  </a:lnTo>
                  <a:lnTo>
                    <a:pt x="227215" y="0"/>
                  </a:lnTo>
                  <a:lnTo>
                    <a:pt x="226148" y="0"/>
                  </a:lnTo>
                  <a:lnTo>
                    <a:pt x="224650" y="101"/>
                  </a:lnTo>
                  <a:lnTo>
                    <a:pt x="220014" y="1447"/>
                  </a:lnTo>
                  <a:lnTo>
                    <a:pt x="219811" y="1473"/>
                  </a:lnTo>
                  <a:lnTo>
                    <a:pt x="216357" y="1384"/>
                  </a:lnTo>
                  <a:lnTo>
                    <a:pt x="212712" y="1244"/>
                  </a:lnTo>
                  <a:lnTo>
                    <a:pt x="212813" y="4864"/>
                  </a:lnTo>
                  <a:lnTo>
                    <a:pt x="212979" y="6794"/>
                  </a:lnTo>
                  <a:lnTo>
                    <a:pt x="220853" y="6794"/>
                  </a:lnTo>
                  <a:lnTo>
                    <a:pt x="220967" y="5219"/>
                  </a:lnTo>
                  <a:lnTo>
                    <a:pt x="225323" y="3962"/>
                  </a:lnTo>
                  <a:lnTo>
                    <a:pt x="227482" y="3822"/>
                  </a:lnTo>
                  <a:lnTo>
                    <a:pt x="228295" y="2895"/>
                  </a:lnTo>
                  <a:close/>
                </a:path>
                <a:path w="471170" h="443229">
                  <a:moveTo>
                    <a:pt x="229196" y="10718"/>
                  </a:moveTo>
                  <a:lnTo>
                    <a:pt x="228219" y="9626"/>
                  </a:lnTo>
                  <a:lnTo>
                    <a:pt x="221742" y="8216"/>
                  </a:lnTo>
                  <a:lnTo>
                    <a:pt x="221005" y="10718"/>
                  </a:lnTo>
                  <a:lnTo>
                    <a:pt x="217525" y="10731"/>
                  </a:lnTo>
                  <a:lnTo>
                    <a:pt x="213893" y="10604"/>
                  </a:lnTo>
                  <a:lnTo>
                    <a:pt x="213995" y="14224"/>
                  </a:lnTo>
                  <a:lnTo>
                    <a:pt x="214160" y="16154"/>
                  </a:lnTo>
                  <a:lnTo>
                    <a:pt x="222021" y="16154"/>
                  </a:lnTo>
                  <a:lnTo>
                    <a:pt x="222173" y="14236"/>
                  </a:lnTo>
                  <a:lnTo>
                    <a:pt x="225755" y="14287"/>
                  </a:lnTo>
                  <a:lnTo>
                    <a:pt x="228142" y="13169"/>
                  </a:lnTo>
                  <a:lnTo>
                    <a:pt x="229196" y="10718"/>
                  </a:lnTo>
                  <a:close/>
                </a:path>
                <a:path w="471170" h="443229">
                  <a:moveTo>
                    <a:pt x="260781" y="393255"/>
                  </a:moveTo>
                  <a:lnTo>
                    <a:pt x="257949" y="385279"/>
                  </a:lnTo>
                  <a:lnTo>
                    <a:pt x="253301" y="379107"/>
                  </a:lnTo>
                  <a:lnTo>
                    <a:pt x="247713" y="373875"/>
                  </a:lnTo>
                  <a:lnTo>
                    <a:pt x="242074" y="368693"/>
                  </a:lnTo>
                  <a:lnTo>
                    <a:pt x="239737" y="368693"/>
                  </a:lnTo>
                  <a:lnTo>
                    <a:pt x="242658" y="377177"/>
                  </a:lnTo>
                  <a:lnTo>
                    <a:pt x="247535" y="383705"/>
                  </a:lnTo>
                  <a:lnTo>
                    <a:pt x="253771" y="388861"/>
                  </a:lnTo>
                  <a:lnTo>
                    <a:pt x="260781" y="393255"/>
                  </a:lnTo>
                  <a:close/>
                </a:path>
                <a:path w="471170" h="443229">
                  <a:moveTo>
                    <a:pt x="270751" y="382536"/>
                  </a:moveTo>
                  <a:lnTo>
                    <a:pt x="268427" y="379260"/>
                  </a:lnTo>
                  <a:lnTo>
                    <a:pt x="259765" y="371932"/>
                  </a:lnTo>
                  <a:lnTo>
                    <a:pt x="257708" y="369557"/>
                  </a:lnTo>
                  <a:lnTo>
                    <a:pt x="256717" y="369481"/>
                  </a:lnTo>
                  <a:lnTo>
                    <a:pt x="255422" y="370611"/>
                  </a:lnTo>
                  <a:lnTo>
                    <a:pt x="255346" y="371589"/>
                  </a:lnTo>
                  <a:lnTo>
                    <a:pt x="257568" y="374167"/>
                  </a:lnTo>
                  <a:lnTo>
                    <a:pt x="266115" y="381381"/>
                  </a:lnTo>
                  <a:lnTo>
                    <a:pt x="267703" y="383641"/>
                  </a:lnTo>
                  <a:lnTo>
                    <a:pt x="268020" y="384060"/>
                  </a:lnTo>
                  <a:lnTo>
                    <a:pt x="268490" y="384289"/>
                  </a:lnTo>
                  <a:lnTo>
                    <a:pt x="268986" y="384289"/>
                  </a:lnTo>
                  <a:lnTo>
                    <a:pt x="269290" y="384289"/>
                  </a:lnTo>
                  <a:lnTo>
                    <a:pt x="269608" y="384187"/>
                  </a:lnTo>
                  <a:lnTo>
                    <a:pt x="270586" y="383501"/>
                  </a:lnTo>
                  <a:lnTo>
                    <a:pt x="270751" y="382536"/>
                  </a:lnTo>
                  <a:close/>
                </a:path>
                <a:path w="471170" h="443229">
                  <a:moveTo>
                    <a:pt x="284683" y="372656"/>
                  </a:moveTo>
                  <a:lnTo>
                    <a:pt x="284264" y="371462"/>
                  </a:lnTo>
                  <a:lnTo>
                    <a:pt x="281660" y="370230"/>
                  </a:lnTo>
                  <a:lnTo>
                    <a:pt x="280517" y="369595"/>
                  </a:lnTo>
                  <a:lnTo>
                    <a:pt x="280212" y="369366"/>
                  </a:lnTo>
                  <a:lnTo>
                    <a:pt x="277736" y="366572"/>
                  </a:lnTo>
                  <a:lnTo>
                    <a:pt x="273875" y="364185"/>
                  </a:lnTo>
                  <a:lnTo>
                    <a:pt x="267804" y="364020"/>
                  </a:lnTo>
                  <a:lnTo>
                    <a:pt x="267538" y="370141"/>
                  </a:lnTo>
                  <a:lnTo>
                    <a:pt x="272910" y="370611"/>
                  </a:lnTo>
                  <a:lnTo>
                    <a:pt x="277164" y="372211"/>
                  </a:lnTo>
                  <a:lnTo>
                    <a:pt x="278345" y="372935"/>
                  </a:lnTo>
                  <a:lnTo>
                    <a:pt x="279654" y="373672"/>
                  </a:lnTo>
                  <a:lnTo>
                    <a:pt x="281851" y="374713"/>
                  </a:lnTo>
                  <a:lnTo>
                    <a:pt x="282130" y="374777"/>
                  </a:lnTo>
                  <a:lnTo>
                    <a:pt x="282422" y="374777"/>
                  </a:lnTo>
                  <a:lnTo>
                    <a:pt x="283159" y="374777"/>
                  </a:lnTo>
                  <a:lnTo>
                    <a:pt x="283883" y="374357"/>
                  </a:lnTo>
                  <a:lnTo>
                    <a:pt x="284683" y="372656"/>
                  </a:lnTo>
                  <a:close/>
                </a:path>
                <a:path w="471170" h="443229">
                  <a:moveTo>
                    <a:pt x="301739" y="365188"/>
                  </a:moveTo>
                  <a:lnTo>
                    <a:pt x="300913" y="356857"/>
                  </a:lnTo>
                  <a:lnTo>
                    <a:pt x="287578" y="355422"/>
                  </a:lnTo>
                  <a:lnTo>
                    <a:pt x="281851" y="355828"/>
                  </a:lnTo>
                  <a:lnTo>
                    <a:pt x="280936" y="356095"/>
                  </a:lnTo>
                  <a:lnTo>
                    <a:pt x="280492" y="356806"/>
                  </a:lnTo>
                  <a:lnTo>
                    <a:pt x="280682" y="358178"/>
                  </a:lnTo>
                  <a:lnTo>
                    <a:pt x="286131" y="362077"/>
                  </a:lnTo>
                  <a:lnTo>
                    <a:pt x="294601" y="362966"/>
                  </a:lnTo>
                  <a:lnTo>
                    <a:pt x="301739" y="365188"/>
                  </a:lnTo>
                  <a:close/>
                </a:path>
                <a:path w="471170" h="443229">
                  <a:moveTo>
                    <a:pt x="312496" y="416877"/>
                  </a:moveTo>
                  <a:lnTo>
                    <a:pt x="312458" y="415607"/>
                  </a:lnTo>
                  <a:lnTo>
                    <a:pt x="310629" y="413880"/>
                  </a:lnTo>
                  <a:lnTo>
                    <a:pt x="303860" y="407276"/>
                  </a:lnTo>
                  <a:lnTo>
                    <a:pt x="300380" y="404456"/>
                  </a:lnTo>
                  <a:lnTo>
                    <a:pt x="299123" y="404596"/>
                  </a:lnTo>
                  <a:lnTo>
                    <a:pt x="298411" y="405447"/>
                  </a:lnTo>
                  <a:lnTo>
                    <a:pt x="297726" y="406323"/>
                  </a:lnTo>
                  <a:lnTo>
                    <a:pt x="297853" y="407581"/>
                  </a:lnTo>
                  <a:lnTo>
                    <a:pt x="301193" y="410286"/>
                  </a:lnTo>
                  <a:lnTo>
                    <a:pt x="307848" y="416788"/>
                  </a:lnTo>
                  <a:lnTo>
                    <a:pt x="309283" y="418134"/>
                  </a:lnTo>
                  <a:lnTo>
                    <a:pt x="309778" y="418325"/>
                  </a:lnTo>
                  <a:lnTo>
                    <a:pt x="310273" y="418325"/>
                  </a:lnTo>
                  <a:lnTo>
                    <a:pt x="310807" y="418325"/>
                  </a:lnTo>
                  <a:lnTo>
                    <a:pt x="311340" y="418109"/>
                  </a:lnTo>
                  <a:lnTo>
                    <a:pt x="312496" y="416877"/>
                  </a:lnTo>
                  <a:close/>
                </a:path>
                <a:path w="471170" h="443229">
                  <a:moveTo>
                    <a:pt x="324294" y="407314"/>
                  </a:moveTo>
                  <a:lnTo>
                    <a:pt x="321081" y="403987"/>
                  </a:lnTo>
                  <a:lnTo>
                    <a:pt x="318719" y="401370"/>
                  </a:lnTo>
                  <a:lnTo>
                    <a:pt x="315696" y="397891"/>
                  </a:lnTo>
                  <a:lnTo>
                    <a:pt x="314502" y="397814"/>
                  </a:lnTo>
                  <a:lnTo>
                    <a:pt x="313702" y="398487"/>
                  </a:lnTo>
                  <a:lnTo>
                    <a:pt x="312915" y="399186"/>
                  </a:lnTo>
                  <a:lnTo>
                    <a:pt x="312826" y="400380"/>
                  </a:lnTo>
                  <a:lnTo>
                    <a:pt x="315899" y="403923"/>
                  </a:lnTo>
                  <a:lnTo>
                    <a:pt x="318300" y="406577"/>
                  </a:lnTo>
                  <a:lnTo>
                    <a:pt x="321208" y="409587"/>
                  </a:lnTo>
                  <a:lnTo>
                    <a:pt x="321703" y="409778"/>
                  </a:lnTo>
                  <a:lnTo>
                    <a:pt x="322199" y="409778"/>
                  </a:lnTo>
                  <a:lnTo>
                    <a:pt x="322681" y="409778"/>
                  </a:lnTo>
                  <a:lnTo>
                    <a:pt x="323151" y="409600"/>
                  </a:lnTo>
                  <a:lnTo>
                    <a:pt x="324269" y="408520"/>
                  </a:lnTo>
                  <a:lnTo>
                    <a:pt x="324294" y="407314"/>
                  </a:lnTo>
                  <a:close/>
                </a:path>
                <a:path w="471170" h="443229">
                  <a:moveTo>
                    <a:pt x="329996" y="397967"/>
                  </a:moveTo>
                  <a:lnTo>
                    <a:pt x="329298" y="397281"/>
                  </a:lnTo>
                  <a:lnTo>
                    <a:pt x="325793" y="393776"/>
                  </a:lnTo>
                  <a:lnTo>
                    <a:pt x="325107" y="393077"/>
                  </a:lnTo>
                  <a:lnTo>
                    <a:pt x="323977" y="393077"/>
                  </a:lnTo>
                  <a:lnTo>
                    <a:pt x="322605" y="394462"/>
                  </a:lnTo>
                  <a:lnTo>
                    <a:pt x="322592" y="395579"/>
                  </a:lnTo>
                  <a:lnTo>
                    <a:pt x="323291" y="396265"/>
                  </a:lnTo>
                  <a:lnTo>
                    <a:pt x="327139" y="400126"/>
                  </a:lnTo>
                  <a:lnTo>
                    <a:pt x="327596" y="400304"/>
                  </a:lnTo>
                  <a:lnTo>
                    <a:pt x="328053" y="400304"/>
                  </a:lnTo>
                  <a:lnTo>
                    <a:pt x="328498" y="400304"/>
                  </a:lnTo>
                  <a:lnTo>
                    <a:pt x="328955" y="400126"/>
                  </a:lnTo>
                  <a:lnTo>
                    <a:pt x="329984" y="399097"/>
                  </a:lnTo>
                  <a:lnTo>
                    <a:pt x="329996" y="397967"/>
                  </a:lnTo>
                  <a:close/>
                </a:path>
                <a:path w="471170" h="443229">
                  <a:moveTo>
                    <a:pt x="338531" y="385394"/>
                  </a:moveTo>
                  <a:lnTo>
                    <a:pt x="338302" y="384365"/>
                  </a:lnTo>
                  <a:lnTo>
                    <a:pt x="336651" y="383311"/>
                  </a:lnTo>
                  <a:lnTo>
                    <a:pt x="335762" y="382765"/>
                  </a:lnTo>
                  <a:lnTo>
                    <a:pt x="334314" y="381482"/>
                  </a:lnTo>
                  <a:lnTo>
                    <a:pt x="333286" y="381546"/>
                  </a:lnTo>
                  <a:lnTo>
                    <a:pt x="332066" y="382917"/>
                  </a:lnTo>
                  <a:lnTo>
                    <a:pt x="332130" y="383959"/>
                  </a:lnTo>
                  <a:lnTo>
                    <a:pt x="333705" y="385356"/>
                  </a:lnTo>
                  <a:lnTo>
                    <a:pt x="335749" y="386676"/>
                  </a:lnTo>
                  <a:lnTo>
                    <a:pt x="336029" y="386842"/>
                  </a:lnTo>
                  <a:lnTo>
                    <a:pt x="336334" y="386930"/>
                  </a:lnTo>
                  <a:lnTo>
                    <a:pt x="336638" y="386930"/>
                  </a:lnTo>
                  <a:lnTo>
                    <a:pt x="337185" y="386930"/>
                  </a:lnTo>
                  <a:lnTo>
                    <a:pt x="337731" y="386651"/>
                  </a:lnTo>
                  <a:lnTo>
                    <a:pt x="338035" y="386156"/>
                  </a:lnTo>
                  <a:lnTo>
                    <a:pt x="338531" y="385394"/>
                  </a:lnTo>
                  <a:close/>
                </a:path>
                <a:path w="471170" h="443229">
                  <a:moveTo>
                    <a:pt x="354685" y="441045"/>
                  </a:moveTo>
                  <a:lnTo>
                    <a:pt x="354418" y="439788"/>
                  </a:lnTo>
                  <a:lnTo>
                    <a:pt x="352044" y="438238"/>
                  </a:lnTo>
                  <a:lnTo>
                    <a:pt x="344678" y="431800"/>
                  </a:lnTo>
                  <a:lnTo>
                    <a:pt x="340652" y="430149"/>
                  </a:lnTo>
                  <a:lnTo>
                    <a:pt x="339483" y="430657"/>
                  </a:lnTo>
                  <a:lnTo>
                    <a:pt x="338632" y="432727"/>
                  </a:lnTo>
                  <a:lnTo>
                    <a:pt x="339128" y="433908"/>
                  </a:lnTo>
                  <a:lnTo>
                    <a:pt x="342531" y="435279"/>
                  </a:lnTo>
                  <a:lnTo>
                    <a:pt x="349592" y="441464"/>
                  </a:lnTo>
                  <a:lnTo>
                    <a:pt x="351637" y="442785"/>
                  </a:lnTo>
                  <a:lnTo>
                    <a:pt x="352018" y="442887"/>
                  </a:lnTo>
                  <a:lnTo>
                    <a:pt x="352386" y="442887"/>
                  </a:lnTo>
                  <a:lnTo>
                    <a:pt x="353047" y="442887"/>
                  </a:lnTo>
                  <a:lnTo>
                    <a:pt x="353695" y="442569"/>
                  </a:lnTo>
                  <a:lnTo>
                    <a:pt x="354685" y="441045"/>
                  </a:lnTo>
                  <a:close/>
                </a:path>
                <a:path w="471170" h="443229">
                  <a:moveTo>
                    <a:pt x="359714" y="429552"/>
                  </a:moveTo>
                  <a:lnTo>
                    <a:pt x="359664" y="428167"/>
                  </a:lnTo>
                  <a:lnTo>
                    <a:pt x="357644" y="426288"/>
                  </a:lnTo>
                  <a:lnTo>
                    <a:pt x="353148" y="422300"/>
                  </a:lnTo>
                  <a:lnTo>
                    <a:pt x="351218" y="420509"/>
                  </a:lnTo>
                  <a:lnTo>
                    <a:pt x="349821" y="420560"/>
                  </a:lnTo>
                  <a:lnTo>
                    <a:pt x="348195" y="422338"/>
                  </a:lnTo>
                  <a:lnTo>
                    <a:pt x="348246" y="423722"/>
                  </a:lnTo>
                  <a:lnTo>
                    <a:pt x="350202" y="425526"/>
                  </a:lnTo>
                  <a:lnTo>
                    <a:pt x="354698" y="429514"/>
                  </a:lnTo>
                  <a:lnTo>
                    <a:pt x="356222" y="430949"/>
                  </a:lnTo>
                  <a:lnTo>
                    <a:pt x="356768" y="431139"/>
                  </a:lnTo>
                  <a:lnTo>
                    <a:pt x="357301" y="431139"/>
                  </a:lnTo>
                  <a:lnTo>
                    <a:pt x="357873" y="431139"/>
                  </a:lnTo>
                  <a:lnTo>
                    <a:pt x="358470" y="430898"/>
                  </a:lnTo>
                  <a:lnTo>
                    <a:pt x="359714" y="429552"/>
                  </a:lnTo>
                  <a:close/>
                </a:path>
                <a:path w="471170" h="443229">
                  <a:moveTo>
                    <a:pt x="362038" y="413359"/>
                  </a:moveTo>
                  <a:lnTo>
                    <a:pt x="361467" y="412673"/>
                  </a:lnTo>
                  <a:lnTo>
                    <a:pt x="355155" y="405409"/>
                  </a:lnTo>
                  <a:lnTo>
                    <a:pt x="352818" y="401243"/>
                  </a:lnTo>
                  <a:lnTo>
                    <a:pt x="351840" y="400977"/>
                  </a:lnTo>
                  <a:lnTo>
                    <a:pt x="350278" y="401840"/>
                  </a:lnTo>
                  <a:lnTo>
                    <a:pt x="349999" y="402831"/>
                  </a:lnTo>
                  <a:lnTo>
                    <a:pt x="352488" y="407289"/>
                  </a:lnTo>
                  <a:lnTo>
                    <a:pt x="359321" y="415163"/>
                  </a:lnTo>
                  <a:lnTo>
                    <a:pt x="359778" y="415353"/>
                  </a:lnTo>
                  <a:lnTo>
                    <a:pt x="360235" y="415353"/>
                  </a:lnTo>
                  <a:lnTo>
                    <a:pt x="360603" y="415353"/>
                  </a:lnTo>
                  <a:lnTo>
                    <a:pt x="360984" y="415226"/>
                  </a:lnTo>
                  <a:lnTo>
                    <a:pt x="361962" y="414375"/>
                  </a:lnTo>
                  <a:lnTo>
                    <a:pt x="362038" y="413359"/>
                  </a:lnTo>
                  <a:close/>
                </a:path>
                <a:path w="471170" h="443229">
                  <a:moveTo>
                    <a:pt x="390639" y="314883"/>
                  </a:moveTo>
                  <a:lnTo>
                    <a:pt x="388594" y="315544"/>
                  </a:lnTo>
                  <a:lnTo>
                    <a:pt x="383768" y="313461"/>
                  </a:lnTo>
                  <a:lnTo>
                    <a:pt x="383641" y="315582"/>
                  </a:lnTo>
                  <a:lnTo>
                    <a:pt x="383019" y="315658"/>
                  </a:lnTo>
                  <a:lnTo>
                    <a:pt x="374637" y="318033"/>
                  </a:lnTo>
                  <a:lnTo>
                    <a:pt x="371322" y="318160"/>
                  </a:lnTo>
                  <a:lnTo>
                    <a:pt x="370433" y="319100"/>
                  </a:lnTo>
                  <a:lnTo>
                    <a:pt x="370522" y="321322"/>
                  </a:lnTo>
                  <a:lnTo>
                    <a:pt x="371424" y="322173"/>
                  </a:lnTo>
                  <a:lnTo>
                    <a:pt x="372503" y="322173"/>
                  </a:lnTo>
                  <a:lnTo>
                    <a:pt x="375272" y="322072"/>
                  </a:lnTo>
                  <a:lnTo>
                    <a:pt x="383819" y="319646"/>
                  </a:lnTo>
                  <a:lnTo>
                    <a:pt x="384784" y="319532"/>
                  </a:lnTo>
                  <a:lnTo>
                    <a:pt x="388607" y="319862"/>
                  </a:lnTo>
                  <a:lnTo>
                    <a:pt x="390423" y="318173"/>
                  </a:lnTo>
                  <a:lnTo>
                    <a:pt x="390639" y="314883"/>
                  </a:lnTo>
                  <a:close/>
                </a:path>
                <a:path w="471170" h="443229">
                  <a:moveTo>
                    <a:pt x="395693" y="324243"/>
                  </a:moveTo>
                  <a:lnTo>
                    <a:pt x="395198" y="322173"/>
                  </a:lnTo>
                  <a:lnTo>
                    <a:pt x="394157" y="321513"/>
                  </a:lnTo>
                  <a:lnTo>
                    <a:pt x="393128" y="321779"/>
                  </a:lnTo>
                  <a:lnTo>
                    <a:pt x="390867" y="322313"/>
                  </a:lnTo>
                  <a:lnTo>
                    <a:pt x="383082" y="324840"/>
                  </a:lnTo>
                  <a:lnTo>
                    <a:pt x="380339" y="325577"/>
                  </a:lnTo>
                  <a:lnTo>
                    <a:pt x="379730" y="326644"/>
                  </a:lnTo>
                  <a:lnTo>
                    <a:pt x="380238" y="328523"/>
                  </a:lnTo>
                  <a:lnTo>
                    <a:pt x="381012" y="329095"/>
                  </a:lnTo>
                  <a:lnTo>
                    <a:pt x="381863" y="329095"/>
                  </a:lnTo>
                  <a:lnTo>
                    <a:pt x="382206" y="329069"/>
                  </a:lnTo>
                  <a:lnTo>
                    <a:pt x="384149" y="328549"/>
                  </a:lnTo>
                  <a:lnTo>
                    <a:pt x="391858" y="326047"/>
                  </a:lnTo>
                  <a:lnTo>
                    <a:pt x="395046" y="325297"/>
                  </a:lnTo>
                  <a:lnTo>
                    <a:pt x="395693" y="324243"/>
                  </a:lnTo>
                  <a:close/>
                </a:path>
                <a:path w="471170" h="443229">
                  <a:moveTo>
                    <a:pt x="412902" y="322402"/>
                  </a:moveTo>
                  <a:lnTo>
                    <a:pt x="411988" y="320929"/>
                  </a:lnTo>
                  <a:lnTo>
                    <a:pt x="411022" y="320700"/>
                  </a:lnTo>
                  <a:lnTo>
                    <a:pt x="404710" y="324612"/>
                  </a:lnTo>
                  <a:lnTo>
                    <a:pt x="397573" y="327583"/>
                  </a:lnTo>
                  <a:lnTo>
                    <a:pt x="388810" y="329984"/>
                  </a:lnTo>
                  <a:lnTo>
                    <a:pt x="388327" y="330847"/>
                  </a:lnTo>
                  <a:lnTo>
                    <a:pt x="388734" y="332371"/>
                  </a:lnTo>
                  <a:lnTo>
                    <a:pt x="389369" y="332828"/>
                  </a:lnTo>
                  <a:lnTo>
                    <a:pt x="390055" y="332828"/>
                  </a:lnTo>
                  <a:lnTo>
                    <a:pt x="390194" y="332828"/>
                  </a:lnTo>
                  <a:lnTo>
                    <a:pt x="398691" y="330530"/>
                  </a:lnTo>
                  <a:lnTo>
                    <a:pt x="406107" y="327431"/>
                  </a:lnTo>
                  <a:lnTo>
                    <a:pt x="412673" y="323367"/>
                  </a:lnTo>
                  <a:lnTo>
                    <a:pt x="412902" y="322402"/>
                  </a:lnTo>
                  <a:close/>
                </a:path>
                <a:path w="471170" h="443229">
                  <a:moveTo>
                    <a:pt x="428777" y="278041"/>
                  </a:moveTo>
                  <a:lnTo>
                    <a:pt x="428498" y="277037"/>
                  </a:lnTo>
                  <a:lnTo>
                    <a:pt x="426910" y="276148"/>
                  </a:lnTo>
                  <a:lnTo>
                    <a:pt x="425919" y="276440"/>
                  </a:lnTo>
                  <a:lnTo>
                    <a:pt x="421932" y="283413"/>
                  </a:lnTo>
                  <a:lnTo>
                    <a:pt x="418452" y="289128"/>
                  </a:lnTo>
                  <a:lnTo>
                    <a:pt x="414997" y="294398"/>
                  </a:lnTo>
                  <a:lnTo>
                    <a:pt x="411010" y="300024"/>
                  </a:lnTo>
                  <a:lnTo>
                    <a:pt x="411162" y="301053"/>
                  </a:lnTo>
                  <a:lnTo>
                    <a:pt x="412191" y="301802"/>
                  </a:lnTo>
                  <a:lnTo>
                    <a:pt x="412534" y="301904"/>
                  </a:lnTo>
                  <a:lnTo>
                    <a:pt x="412864" y="301904"/>
                  </a:lnTo>
                  <a:lnTo>
                    <a:pt x="413372" y="301904"/>
                  </a:lnTo>
                  <a:lnTo>
                    <a:pt x="413867" y="301675"/>
                  </a:lnTo>
                  <a:lnTo>
                    <a:pt x="417703" y="296265"/>
                  </a:lnTo>
                  <a:lnTo>
                    <a:pt x="421208" y="290906"/>
                  </a:lnTo>
                  <a:lnTo>
                    <a:pt x="424751" y="285102"/>
                  </a:lnTo>
                  <a:lnTo>
                    <a:pt x="428777" y="278041"/>
                  </a:lnTo>
                  <a:close/>
                </a:path>
                <a:path w="471170" h="443229">
                  <a:moveTo>
                    <a:pt x="433438" y="290664"/>
                  </a:moveTo>
                  <a:lnTo>
                    <a:pt x="433400" y="289483"/>
                  </a:lnTo>
                  <a:lnTo>
                    <a:pt x="431927" y="288086"/>
                  </a:lnTo>
                  <a:lnTo>
                    <a:pt x="430745" y="288112"/>
                  </a:lnTo>
                  <a:lnTo>
                    <a:pt x="426008" y="293116"/>
                  </a:lnTo>
                  <a:lnTo>
                    <a:pt x="422262" y="297776"/>
                  </a:lnTo>
                  <a:lnTo>
                    <a:pt x="418363" y="303593"/>
                  </a:lnTo>
                  <a:lnTo>
                    <a:pt x="418592" y="304736"/>
                  </a:lnTo>
                  <a:lnTo>
                    <a:pt x="419760" y="305523"/>
                  </a:lnTo>
                  <a:lnTo>
                    <a:pt x="420116" y="305625"/>
                  </a:lnTo>
                  <a:lnTo>
                    <a:pt x="420471" y="305625"/>
                  </a:lnTo>
                  <a:lnTo>
                    <a:pt x="421055" y="305625"/>
                  </a:lnTo>
                  <a:lnTo>
                    <a:pt x="421652" y="305333"/>
                  </a:lnTo>
                  <a:lnTo>
                    <a:pt x="425234" y="300024"/>
                  </a:lnTo>
                  <a:lnTo>
                    <a:pt x="428840" y="295503"/>
                  </a:lnTo>
                  <a:lnTo>
                    <a:pt x="433438" y="290664"/>
                  </a:lnTo>
                  <a:close/>
                </a:path>
                <a:path w="471170" h="443229">
                  <a:moveTo>
                    <a:pt x="443407" y="223202"/>
                  </a:moveTo>
                  <a:lnTo>
                    <a:pt x="442607" y="212242"/>
                  </a:lnTo>
                  <a:lnTo>
                    <a:pt x="442455" y="211328"/>
                  </a:lnTo>
                  <a:lnTo>
                    <a:pt x="441566" y="210705"/>
                  </a:lnTo>
                  <a:lnTo>
                    <a:pt x="439762" y="210997"/>
                  </a:lnTo>
                  <a:lnTo>
                    <a:pt x="439140" y="211861"/>
                  </a:lnTo>
                  <a:lnTo>
                    <a:pt x="439280" y="212788"/>
                  </a:lnTo>
                  <a:lnTo>
                    <a:pt x="440029" y="223291"/>
                  </a:lnTo>
                  <a:lnTo>
                    <a:pt x="439229" y="233591"/>
                  </a:lnTo>
                  <a:lnTo>
                    <a:pt x="437426" y="243573"/>
                  </a:lnTo>
                  <a:lnTo>
                    <a:pt x="434987" y="253961"/>
                  </a:lnTo>
                  <a:lnTo>
                    <a:pt x="435546" y="254876"/>
                  </a:lnTo>
                  <a:lnTo>
                    <a:pt x="436854" y="255143"/>
                  </a:lnTo>
                  <a:lnTo>
                    <a:pt x="437616" y="255143"/>
                  </a:lnTo>
                  <a:lnTo>
                    <a:pt x="438302" y="254622"/>
                  </a:lnTo>
                  <a:lnTo>
                    <a:pt x="440766" y="244119"/>
                  </a:lnTo>
                  <a:lnTo>
                    <a:pt x="442595" y="233857"/>
                  </a:lnTo>
                  <a:lnTo>
                    <a:pt x="443407" y="223202"/>
                  </a:lnTo>
                  <a:close/>
                </a:path>
                <a:path w="471170" h="443229">
                  <a:moveTo>
                    <a:pt x="450494" y="282168"/>
                  </a:moveTo>
                  <a:lnTo>
                    <a:pt x="449122" y="280784"/>
                  </a:lnTo>
                  <a:lnTo>
                    <a:pt x="448017" y="280771"/>
                  </a:lnTo>
                  <a:lnTo>
                    <a:pt x="447319" y="281457"/>
                  </a:lnTo>
                  <a:lnTo>
                    <a:pt x="443103" y="285927"/>
                  </a:lnTo>
                  <a:lnTo>
                    <a:pt x="439013" y="290893"/>
                  </a:lnTo>
                  <a:lnTo>
                    <a:pt x="435063" y="296354"/>
                  </a:lnTo>
                  <a:lnTo>
                    <a:pt x="430758" y="303098"/>
                  </a:lnTo>
                  <a:lnTo>
                    <a:pt x="431025" y="304177"/>
                  </a:lnTo>
                  <a:lnTo>
                    <a:pt x="432142" y="304863"/>
                  </a:lnTo>
                  <a:lnTo>
                    <a:pt x="432460" y="304939"/>
                  </a:lnTo>
                  <a:lnTo>
                    <a:pt x="432765" y="304939"/>
                  </a:lnTo>
                  <a:lnTo>
                    <a:pt x="433362" y="304939"/>
                  </a:lnTo>
                  <a:lnTo>
                    <a:pt x="433933" y="304634"/>
                  </a:lnTo>
                  <a:lnTo>
                    <a:pt x="437959" y="298348"/>
                  </a:lnTo>
                  <a:lnTo>
                    <a:pt x="441782" y="293077"/>
                  </a:lnTo>
                  <a:lnTo>
                    <a:pt x="445719" y="288264"/>
                  </a:lnTo>
                  <a:lnTo>
                    <a:pt x="449783" y="283959"/>
                  </a:lnTo>
                  <a:lnTo>
                    <a:pt x="450481" y="283286"/>
                  </a:lnTo>
                  <a:lnTo>
                    <a:pt x="450494" y="282168"/>
                  </a:lnTo>
                  <a:close/>
                </a:path>
                <a:path w="471170" h="443229">
                  <a:moveTo>
                    <a:pt x="454279" y="217170"/>
                  </a:moveTo>
                  <a:lnTo>
                    <a:pt x="454266" y="216268"/>
                  </a:lnTo>
                  <a:lnTo>
                    <a:pt x="453555" y="215734"/>
                  </a:lnTo>
                  <a:lnTo>
                    <a:pt x="452615" y="215569"/>
                  </a:lnTo>
                  <a:lnTo>
                    <a:pt x="451726" y="215582"/>
                  </a:lnTo>
                  <a:lnTo>
                    <a:pt x="451015" y="216319"/>
                  </a:lnTo>
                  <a:lnTo>
                    <a:pt x="451027" y="217220"/>
                  </a:lnTo>
                  <a:lnTo>
                    <a:pt x="450596" y="226606"/>
                  </a:lnTo>
                  <a:lnTo>
                    <a:pt x="449033" y="236410"/>
                  </a:lnTo>
                  <a:lnTo>
                    <a:pt x="446290" y="246684"/>
                  </a:lnTo>
                  <a:lnTo>
                    <a:pt x="442036" y="258356"/>
                  </a:lnTo>
                  <a:lnTo>
                    <a:pt x="442429" y="259308"/>
                  </a:lnTo>
                  <a:lnTo>
                    <a:pt x="443268" y="259651"/>
                  </a:lnTo>
                  <a:lnTo>
                    <a:pt x="443877" y="259765"/>
                  </a:lnTo>
                  <a:lnTo>
                    <a:pt x="444525" y="259765"/>
                  </a:lnTo>
                  <a:lnTo>
                    <a:pt x="445135" y="259384"/>
                  </a:lnTo>
                  <a:lnTo>
                    <a:pt x="449414" y="247611"/>
                  </a:lnTo>
                  <a:lnTo>
                    <a:pt x="452234" y="237007"/>
                  </a:lnTo>
                  <a:lnTo>
                    <a:pt x="453847" y="226885"/>
                  </a:lnTo>
                  <a:lnTo>
                    <a:pt x="454279" y="217170"/>
                  </a:lnTo>
                  <a:close/>
                </a:path>
                <a:path w="471170" h="443229">
                  <a:moveTo>
                    <a:pt x="470573" y="218922"/>
                  </a:moveTo>
                  <a:lnTo>
                    <a:pt x="469912" y="217881"/>
                  </a:lnTo>
                  <a:lnTo>
                    <a:pt x="467842" y="217398"/>
                  </a:lnTo>
                  <a:lnTo>
                    <a:pt x="466775" y="218071"/>
                  </a:lnTo>
                  <a:lnTo>
                    <a:pt x="466547" y="219113"/>
                  </a:lnTo>
                  <a:lnTo>
                    <a:pt x="462572" y="233222"/>
                  </a:lnTo>
                  <a:lnTo>
                    <a:pt x="457428" y="246964"/>
                  </a:lnTo>
                  <a:lnTo>
                    <a:pt x="451624" y="260121"/>
                  </a:lnTo>
                  <a:lnTo>
                    <a:pt x="445173" y="273456"/>
                  </a:lnTo>
                  <a:lnTo>
                    <a:pt x="445566" y="274624"/>
                  </a:lnTo>
                  <a:lnTo>
                    <a:pt x="446798" y="275234"/>
                  </a:lnTo>
                  <a:lnTo>
                    <a:pt x="447382" y="275297"/>
                  </a:lnTo>
                  <a:lnTo>
                    <a:pt x="448094" y="275297"/>
                  </a:lnTo>
                  <a:lnTo>
                    <a:pt x="448779" y="274904"/>
                  </a:lnTo>
                  <a:lnTo>
                    <a:pt x="455168" y="261670"/>
                  </a:lnTo>
                  <a:lnTo>
                    <a:pt x="461060" y="248323"/>
                  </a:lnTo>
                  <a:lnTo>
                    <a:pt x="466280" y="234353"/>
                  </a:lnTo>
                  <a:lnTo>
                    <a:pt x="470573" y="218922"/>
                  </a:lnTo>
                  <a:close/>
                </a:path>
              </a:pathLst>
            </a:custGeom>
            <a:solidFill>
              <a:srgbClr val="FAA8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0016985" y="6732015"/>
              <a:ext cx="189865" cy="185420"/>
            </a:xfrm>
            <a:custGeom>
              <a:avLst/>
              <a:gdLst/>
              <a:ahLst/>
              <a:cxnLst/>
              <a:rect l="l" t="t" r="r" b="b"/>
              <a:pathLst>
                <a:path w="189865" h="185420">
                  <a:moveTo>
                    <a:pt x="109969" y="150241"/>
                  </a:moveTo>
                  <a:lnTo>
                    <a:pt x="96735" y="146812"/>
                  </a:lnTo>
                  <a:lnTo>
                    <a:pt x="81394" y="146265"/>
                  </a:lnTo>
                  <a:lnTo>
                    <a:pt x="65125" y="146812"/>
                  </a:lnTo>
                  <a:lnTo>
                    <a:pt x="49136" y="146723"/>
                  </a:lnTo>
                  <a:lnTo>
                    <a:pt x="36080" y="146151"/>
                  </a:lnTo>
                  <a:lnTo>
                    <a:pt x="22885" y="146405"/>
                  </a:lnTo>
                  <a:lnTo>
                    <a:pt x="10528" y="147993"/>
                  </a:lnTo>
                  <a:lnTo>
                    <a:pt x="0" y="151396"/>
                  </a:lnTo>
                  <a:lnTo>
                    <a:pt x="1968" y="160553"/>
                  </a:lnTo>
                  <a:lnTo>
                    <a:pt x="4533" y="169113"/>
                  </a:lnTo>
                  <a:lnTo>
                    <a:pt x="10528" y="185331"/>
                  </a:lnTo>
                  <a:lnTo>
                    <a:pt x="23952" y="181584"/>
                  </a:lnTo>
                  <a:lnTo>
                    <a:pt x="37147" y="177609"/>
                  </a:lnTo>
                  <a:lnTo>
                    <a:pt x="49999" y="173304"/>
                  </a:lnTo>
                  <a:lnTo>
                    <a:pt x="82791" y="161150"/>
                  </a:lnTo>
                  <a:lnTo>
                    <a:pt x="88404" y="159245"/>
                  </a:lnTo>
                  <a:lnTo>
                    <a:pt x="88633" y="159042"/>
                  </a:lnTo>
                  <a:lnTo>
                    <a:pt x="96659" y="157022"/>
                  </a:lnTo>
                  <a:lnTo>
                    <a:pt x="106832" y="157149"/>
                  </a:lnTo>
                  <a:lnTo>
                    <a:pt x="109969" y="150241"/>
                  </a:lnTo>
                  <a:close/>
                </a:path>
                <a:path w="189865" h="185420">
                  <a:moveTo>
                    <a:pt x="114655" y="116306"/>
                  </a:moveTo>
                  <a:lnTo>
                    <a:pt x="109816" y="107797"/>
                  </a:lnTo>
                  <a:lnTo>
                    <a:pt x="102019" y="102222"/>
                  </a:lnTo>
                  <a:lnTo>
                    <a:pt x="84239" y="94081"/>
                  </a:lnTo>
                  <a:lnTo>
                    <a:pt x="76644" y="89052"/>
                  </a:lnTo>
                  <a:lnTo>
                    <a:pt x="69215" y="83578"/>
                  </a:lnTo>
                  <a:lnTo>
                    <a:pt x="61480" y="78752"/>
                  </a:lnTo>
                  <a:lnTo>
                    <a:pt x="51777" y="75260"/>
                  </a:lnTo>
                  <a:lnTo>
                    <a:pt x="50774" y="74574"/>
                  </a:lnTo>
                  <a:lnTo>
                    <a:pt x="50038" y="73812"/>
                  </a:lnTo>
                  <a:lnTo>
                    <a:pt x="47713" y="70180"/>
                  </a:lnTo>
                  <a:lnTo>
                    <a:pt x="40982" y="66840"/>
                  </a:lnTo>
                  <a:lnTo>
                    <a:pt x="37439" y="68338"/>
                  </a:lnTo>
                  <a:lnTo>
                    <a:pt x="35128" y="75780"/>
                  </a:lnTo>
                  <a:lnTo>
                    <a:pt x="33782" y="84823"/>
                  </a:lnTo>
                  <a:lnTo>
                    <a:pt x="33388" y="94094"/>
                  </a:lnTo>
                  <a:lnTo>
                    <a:pt x="33934" y="102273"/>
                  </a:lnTo>
                  <a:lnTo>
                    <a:pt x="52857" y="107403"/>
                  </a:lnTo>
                  <a:lnTo>
                    <a:pt x="72529" y="112496"/>
                  </a:lnTo>
                  <a:lnTo>
                    <a:pt x="93078" y="115976"/>
                  </a:lnTo>
                  <a:lnTo>
                    <a:pt x="114655" y="116306"/>
                  </a:lnTo>
                  <a:close/>
                </a:path>
                <a:path w="189865" h="185420">
                  <a:moveTo>
                    <a:pt x="189585" y="15214"/>
                  </a:moveTo>
                  <a:lnTo>
                    <a:pt x="185343" y="10375"/>
                  </a:lnTo>
                  <a:lnTo>
                    <a:pt x="180149" y="6502"/>
                  </a:lnTo>
                  <a:lnTo>
                    <a:pt x="174409" y="3187"/>
                  </a:lnTo>
                  <a:lnTo>
                    <a:pt x="168529" y="0"/>
                  </a:lnTo>
                  <a:lnTo>
                    <a:pt x="169164" y="1689"/>
                  </a:lnTo>
                  <a:lnTo>
                    <a:pt x="163969" y="2857"/>
                  </a:lnTo>
                  <a:lnTo>
                    <a:pt x="167373" y="3505"/>
                  </a:lnTo>
                  <a:lnTo>
                    <a:pt x="167347" y="20256"/>
                  </a:lnTo>
                  <a:lnTo>
                    <a:pt x="167817" y="38493"/>
                  </a:lnTo>
                  <a:lnTo>
                    <a:pt x="168643" y="57086"/>
                  </a:lnTo>
                  <a:lnTo>
                    <a:pt x="169697" y="74879"/>
                  </a:lnTo>
                  <a:lnTo>
                    <a:pt x="175475" y="73507"/>
                  </a:lnTo>
                  <a:lnTo>
                    <a:pt x="175336" y="66344"/>
                  </a:lnTo>
                  <a:lnTo>
                    <a:pt x="184251" y="39103"/>
                  </a:lnTo>
                  <a:lnTo>
                    <a:pt x="187426" y="27393"/>
                  </a:lnTo>
                  <a:lnTo>
                    <a:pt x="189585" y="15214"/>
                  </a:lnTo>
                  <a:close/>
                </a:path>
              </a:pathLst>
            </a:custGeom>
            <a:solidFill>
              <a:srgbClr val="F16D9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0105529" y="6797204"/>
              <a:ext cx="652145" cy="601980"/>
            </a:xfrm>
            <a:custGeom>
              <a:avLst/>
              <a:gdLst/>
              <a:ahLst/>
              <a:cxnLst/>
              <a:rect l="l" t="t" r="r" b="b"/>
              <a:pathLst>
                <a:path w="652145" h="601979">
                  <a:moveTo>
                    <a:pt x="117767" y="316039"/>
                  </a:moveTo>
                  <a:lnTo>
                    <a:pt x="117386" y="309118"/>
                  </a:lnTo>
                  <a:lnTo>
                    <a:pt x="95084" y="305562"/>
                  </a:lnTo>
                  <a:lnTo>
                    <a:pt x="41021" y="296938"/>
                  </a:lnTo>
                  <a:lnTo>
                    <a:pt x="27216" y="300583"/>
                  </a:lnTo>
                  <a:lnTo>
                    <a:pt x="16649" y="311962"/>
                  </a:lnTo>
                  <a:lnTo>
                    <a:pt x="12992" y="313994"/>
                  </a:lnTo>
                  <a:lnTo>
                    <a:pt x="4876" y="312369"/>
                  </a:lnTo>
                  <a:lnTo>
                    <a:pt x="0" y="311962"/>
                  </a:lnTo>
                  <a:lnTo>
                    <a:pt x="3644" y="320497"/>
                  </a:lnTo>
                  <a:lnTo>
                    <a:pt x="11772" y="319278"/>
                  </a:lnTo>
                  <a:lnTo>
                    <a:pt x="18643" y="316623"/>
                  </a:lnTo>
                  <a:lnTo>
                    <a:pt x="22694" y="313994"/>
                  </a:lnTo>
                  <a:lnTo>
                    <a:pt x="25844" y="311962"/>
                  </a:lnTo>
                  <a:lnTo>
                    <a:pt x="31508" y="307543"/>
                  </a:lnTo>
                  <a:lnTo>
                    <a:pt x="33807" y="305562"/>
                  </a:lnTo>
                  <a:lnTo>
                    <a:pt x="101142" y="316026"/>
                  </a:lnTo>
                  <a:lnTo>
                    <a:pt x="117767" y="316039"/>
                  </a:lnTo>
                  <a:close/>
                </a:path>
                <a:path w="652145" h="601979">
                  <a:moveTo>
                    <a:pt x="120243" y="184823"/>
                  </a:moveTo>
                  <a:lnTo>
                    <a:pt x="115925" y="174180"/>
                  </a:lnTo>
                  <a:lnTo>
                    <a:pt x="113169" y="168224"/>
                  </a:lnTo>
                  <a:lnTo>
                    <a:pt x="110807" y="164769"/>
                  </a:lnTo>
                  <a:lnTo>
                    <a:pt x="107645" y="161671"/>
                  </a:lnTo>
                  <a:lnTo>
                    <a:pt x="101447" y="152717"/>
                  </a:lnTo>
                  <a:lnTo>
                    <a:pt x="80035" y="111302"/>
                  </a:lnTo>
                  <a:lnTo>
                    <a:pt x="78663" y="100533"/>
                  </a:lnTo>
                  <a:lnTo>
                    <a:pt x="79514" y="94043"/>
                  </a:lnTo>
                  <a:lnTo>
                    <a:pt x="81254" y="86106"/>
                  </a:lnTo>
                  <a:lnTo>
                    <a:pt x="82842" y="78257"/>
                  </a:lnTo>
                  <a:lnTo>
                    <a:pt x="99529" y="53619"/>
                  </a:lnTo>
                  <a:lnTo>
                    <a:pt x="106426" y="53619"/>
                  </a:lnTo>
                  <a:lnTo>
                    <a:pt x="97904" y="43865"/>
                  </a:lnTo>
                  <a:lnTo>
                    <a:pt x="91808" y="43459"/>
                  </a:lnTo>
                  <a:lnTo>
                    <a:pt x="89369" y="46710"/>
                  </a:lnTo>
                  <a:lnTo>
                    <a:pt x="84899" y="50368"/>
                  </a:lnTo>
                  <a:lnTo>
                    <a:pt x="90182" y="51181"/>
                  </a:lnTo>
                  <a:lnTo>
                    <a:pt x="80302" y="60845"/>
                  </a:lnTo>
                  <a:lnTo>
                    <a:pt x="75145" y="67538"/>
                  </a:lnTo>
                  <a:lnTo>
                    <a:pt x="73037" y="74371"/>
                  </a:lnTo>
                  <a:lnTo>
                    <a:pt x="72313" y="84493"/>
                  </a:lnTo>
                  <a:lnTo>
                    <a:pt x="72415" y="96481"/>
                  </a:lnTo>
                  <a:lnTo>
                    <a:pt x="87591" y="139077"/>
                  </a:lnTo>
                  <a:lnTo>
                    <a:pt x="112115" y="176695"/>
                  </a:lnTo>
                  <a:lnTo>
                    <a:pt x="120243" y="184823"/>
                  </a:lnTo>
                  <a:close/>
                </a:path>
                <a:path w="652145" h="601979">
                  <a:moveTo>
                    <a:pt x="202196" y="25082"/>
                  </a:moveTo>
                  <a:lnTo>
                    <a:pt x="201472" y="21120"/>
                  </a:lnTo>
                  <a:lnTo>
                    <a:pt x="199440" y="19913"/>
                  </a:lnTo>
                  <a:lnTo>
                    <a:pt x="188887" y="10972"/>
                  </a:lnTo>
                  <a:lnTo>
                    <a:pt x="190106" y="4876"/>
                  </a:lnTo>
                  <a:lnTo>
                    <a:pt x="196608" y="3251"/>
                  </a:lnTo>
                  <a:lnTo>
                    <a:pt x="186029" y="0"/>
                  </a:lnTo>
                  <a:lnTo>
                    <a:pt x="184416" y="8534"/>
                  </a:lnTo>
                  <a:lnTo>
                    <a:pt x="184810" y="23152"/>
                  </a:lnTo>
                  <a:lnTo>
                    <a:pt x="202196" y="25082"/>
                  </a:lnTo>
                  <a:close/>
                </a:path>
                <a:path w="652145" h="601979">
                  <a:moveTo>
                    <a:pt x="206756" y="25590"/>
                  </a:moveTo>
                  <a:lnTo>
                    <a:pt x="202196" y="25082"/>
                  </a:lnTo>
                  <a:lnTo>
                    <a:pt x="206756" y="25590"/>
                  </a:lnTo>
                  <a:close/>
                </a:path>
                <a:path w="652145" h="601979">
                  <a:moveTo>
                    <a:pt x="216496" y="106832"/>
                  </a:moveTo>
                  <a:lnTo>
                    <a:pt x="212255" y="92125"/>
                  </a:lnTo>
                  <a:lnTo>
                    <a:pt x="210007" y="83578"/>
                  </a:lnTo>
                  <a:lnTo>
                    <a:pt x="208965" y="77927"/>
                  </a:lnTo>
                  <a:lnTo>
                    <a:pt x="208381" y="71907"/>
                  </a:lnTo>
                  <a:lnTo>
                    <a:pt x="207213" y="61252"/>
                  </a:lnTo>
                  <a:lnTo>
                    <a:pt x="205435" y="47320"/>
                  </a:lnTo>
                  <a:lnTo>
                    <a:pt x="203098" y="30060"/>
                  </a:lnTo>
                  <a:lnTo>
                    <a:pt x="202209" y="25158"/>
                  </a:lnTo>
                  <a:lnTo>
                    <a:pt x="197104" y="24676"/>
                  </a:lnTo>
                  <a:lnTo>
                    <a:pt x="195859" y="61252"/>
                  </a:lnTo>
                  <a:lnTo>
                    <a:pt x="195783" y="84493"/>
                  </a:lnTo>
                  <a:lnTo>
                    <a:pt x="209194" y="101549"/>
                  </a:lnTo>
                  <a:lnTo>
                    <a:pt x="216496" y="106832"/>
                  </a:lnTo>
                  <a:close/>
                </a:path>
                <a:path w="652145" h="601979">
                  <a:moveTo>
                    <a:pt x="235546" y="305168"/>
                  </a:moveTo>
                  <a:lnTo>
                    <a:pt x="235356" y="294678"/>
                  </a:lnTo>
                  <a:lnTo>
                    <a:pt x="234378" y="286778"/>
                  </a:lnTo>
                  <a:lnTo>
                    <a:pt x="232346" y="279069"/>
                  </a:lnTo>
                  <a:lnTo>
                    <a:pt x="231940" y="276631"/>
                  </a:lnTo>
                  <a:lnTo>
                    <a:pt x="231127" y="275005"/>
                  </a:lnTo>
                  <a:lnTo>
                    <a:pt x="228714" y="271678"/>
                  </a:lnTo>
                  <a:lnTo>
                    <a:pt x="224332" y="266979"/>
                  </a:lnTo>
                  <a:lnTo>
                    <a:pt x="220395" y="265188"/>
                  </a:lnTo>
                  <a:lnTo>
                    <a:pt x="219354" y="270535"/>
                  </a:lnTo>
                  <a:lnTo>
                    <a:pt x="224459" y="304050"/>
                  </a:lnTo>
                  <a:lnTo>
                    <a:pt x="226669" y="322376"/>
                  </a:lnTo>
                  <a:lnTo>
                    <a:pt x="215595" y="360438"/>
                  </a:lnTo>
                  <a:lnTo>
                    <a:pt x="211632" y="359905"/>
                  </a:lnTo>
                  <a:lnTo>
                    <a:pt x="205536" y="354622"/>
                  </a:lnTo>
                  <a:lnTo>
                    <a:pt x="199440" y="353809"/>
                  </a:lnTo>
                  <a:lnTo>
                    <a:pt x="216611" y="372071"/>
                  </a:lnTo>
                  <a:lnTo>
                    <a:pt x="220980" y="368833"/>
                  </a:lnTo>
                  <a:lnTo>
                    <a:pt x="235191" y="324154"/>
                  </a:lnTo>
                  <a:lnTo>
                    <a:pt x="235546" y="305168"/>
                  </a:lnTo>
                  <a:close/>
                </a:path>
                <a:path w="652145" h="601979">
                  <a:moveTo>
                    <a:pt x="372084" y="185026"/>
                  </a:moveTo>
                  <a:lnTo>
                    <a:pt x="364363" y="188887"/>
                  </a:lnTo>
                  <a:lnTo>
                    <a:pt x="353402" y="192138"/>
                  </a:lnTo>
                  <a:lnTo>
                    <a:pt x="350151" y="190512"/>
                  </a:lnTo>
                  <a:lnTo>
                    <a:pt x="339991" y="190512"/>
                  </a:lnTo>
                  <a:lnTo>
                    <a:pt x="329438" y="191731"/>
                  </a:lnTo>
                  <a:lnTo>
                    <a:pt x="324561" y="194983"/>
                  </a:lnTo>
                  <a:lnTo>
                    <a:pt x="322935" y="197421"/>
                  </a:lnTo>
                  <a:lnTo>
                    <a:pt x="318871" y="204724"/>
                  </a:lnTo>
                  <a:lnTo>
                    <a:pt x="321716" y="210007"/>
                  </a:lnTo>
                  <a:lnTo>
                    <a:pt x="326313" y="199275"/>
                  </a:lnTo>
                  <a:lnTo>
                    <a:pt x="329539" y="194208"/>
                  </a:lnTo>
                  <a:lnTo>
                    <a:pt x="332905" y="193497"/>
                  </a:lnTo>
                  <a:lnTo>
                    <a:pt x="337959" y="195783"/>
                  </a:lnTo>
                  <a:lnTo>
                    <a:pt x="346494" y="200253"/>
                  </a:lnTo>
                  <a:lnTo>
                    <a:pt x="355434" y="199847"/>
                  </a:lnTo>
                  <a:lnTo>
                    <a:pt x="363550" y="196608"/>
                  </a:lnTo>
                  <a:lnTo>
                    <a:pt x="371729" y="193497"/>
                  </a:lnTo>
                  <a:lnTo>
                    <a:pt x="372084" y="193357"/>
                  </a:lnTo>
                  <a:lnTo>
                    <a:pt x="372084" y="192138"/>
                  </a:lnTo>
                  <a:lnTo>
                    <a:pt x="372084" y="185026"/>
                  </a:lnTo>
                  <a:close/>
                </a:path>
                <a:path w="652145" h="601979">
                  <a:moveTo>
                    <a:pt x="374116" y="184010"/>
                  </a:moveTo>
                  <a:lnTo>
                    <a:pt x="372262" y="181876"/>
                  </a:lnTo>
                  <a:lnTo>
                    <a:pt x="372110" y="184010"/>
                  </a:lnTo>
                  <a:lnTo>
                    <a:pt x="372084" y="185026"/>
                  </a:lnTo>
                  <a:lnTo>
                    <a:pt x="374116" y="184010"/>
                  </a:lnTo>
                  <a:close/>
                </a:path>
                <a:path w="652145" h="601979">
                  <a:moveTo>
                    <a:pt x="385902" y="170192"/>
                  </a:moveTo>
                  <a:lnTo>
                    <a:pt x="385076" y="159639"/>
                  </a:lnTo>
                  <a:lnTo>
                    <a:pt x="383463" y="157200"/>
                  </a:lnTo>
                  <a:lnTo>
                    <a:pt x="379399" y="155168"/>
                  </a:lnTo>
                  <a:lnTo>
                    <a:pt x="379806" y="158826"/>
                  </a:lnTo>
                  <a:lnTo>
                    <a:pt x="377367" y="168579"/>
                  </a:lnTo>
                  <a:lnTo>
                    <a:pt x="374523" y="172631"/>
                  </a:lnTo>
                  <a:lnTo>
                    <a:pt x="372084" y="171831"/>
                  </a:lnTo>
                  <a:lnTo>
                    <a:pt x="366395" y="175069"/>
                  </a:lnTo>
                  <a:lnTo>
                    <a:pt x="372262" y="181876"/>
                  </a:lnTo>
                  <a:lnTo>
                    <a:pt x="372491" y="178727"/>
                  </a:lnTo>
                  <a:lnTo>
                    <a:pt x="380199" y="178333"/>
                  </a:lnTo>
                  <a:lnTo>
                    <a:pt x="384187" y="172631"/>
                  </a:lnTo>
                  <a:lnTo>
                    <a:pt x="385902" y="170192"/>
                  </a:lnTo>
                  <a:close/>
                </a:path>
                <a:path w="652145" h="601979">
                  <a:moveTo>
                    <a:pt x="573138" y="576402"/>
                  </a:moveTo>
                  <a:lnTo>
                    <a:pt x="569087" y="566661"/>
                  </a:lnTo>
                  <a:lnTo>
                    <a:pt x="560247" y="560870"/>
                  </a:lnTo>
                  <a:lnTo>
                    <a:pt x="558533" y="559752"/>
                  </a:lnTo>
                  <a:lnTo>
                    <a:pt x="540448" y="560870"/>
                  </a:lnTo>
                  <a:lnTo>
                    <a:pt x="504913" y="529691"/>
                  </a:lnTo>
                  <a:lnTo>
                    <a:pt x="502069" y="530910"/>
                  </a:lnTo>
                  <a:lnTo>
                    <a:pt x="530504" y="563410"/>
                  </a:lnTo>
                  <a:lnTo>
                    <a:pt x="542277" y="565429"/>
                  </a:lnTo>
                  <a:lnTo>
                    <a:pt x="550405" y="570712"/>
                  </a:lnTo>
                  <a:lnTo>
                    <a:pt x="556501" y="575475"/>
                  </a:lnTo>
                  <a:lnTo>
                    <a:pt x="561682" y="581025"/>
                  </a:lnTo>
                  <a:lnTo>
                    <a:pt x="564565" y="586206"/>
                  </a:lnTo>
                  <a:lnTo>
                    <a:pt x="563803" y="589813"/>
                  </a:lnTo>
                  <a:lnTo>
                    <a:pt x="559752" y="593064"/>
                  </a:lnTo>
                  <a:lnTo>
                    <a:pt x="554050" y="597115"/>
                  </a:lnTo>
                  <a:lnTo>
                    <a:pt x="564502" y="601548"/>
                  </a:lnTo>
                  <a:lnTo>
                    <a:pt x="568274" y="591032"/>
                  </a:lnTo>
                  <a:lnTo>
                    <a:pt x="567944" y="586206"/>
                  </a:lnTo>
                  <a:lnTo>
                    <a:pt x="567880" y="582904"/>
                  </a:lnTo>
                  <a:lnTo>
                    <a:pt x="573138" y="576402"/>
                  </a:lnTo>
                  <a:close/>
                </a:path>
                <a:path w="652145" h="601979">
                  <a:moveTo>
                    <a:pt x="615391" y="350558"/>
                  </a:moveTo>
                  <a:lnTo>
                    <a:pt x="610108" y="357466"/>
                  </a:lnTo>
                  <a:lnTo>
                    <a:pt x="604621" y="368744"/>
                  </a:lnTo>
                  <a:lnTo>
                    <a:pt x="596963" y="387426"/>
                  </a:lnTo>
                  <a:lnTo>
                    <a:pt x="588467" y="406247"/>
                  </a:lnTo>
                  <a:lnTo>
                    <a:pt x="559485" y="435051"/>
                  </a:lnTo>
                  <a:lnTo>
                    <a:pt x="527532" y="451332"/>
                  </a:lnTo>
                  <a:lnTo>
                    <a:pt x="521360" y="454748"/>
                  </a:lnTo>
                  <a:lnTo>
                    <a:pt x="514883" y="457250"/>
                  </a:lnTo>
                  <a:lnTo>
                    <a:pt x="505726" y="457390"/>
                  </a:lnTo>
                  <a:lnTo>
                    <a:pt x="495503" y="457161"/>
                  </a:lnTo>
                  <a:lnTo>
                    <a:pt x="488556" y="458914"/>
                  </a:lnTo>
                  <a:lnTo>
                    <a:pt x="486638" y="461733"/>
                  </a:lnTo>
                  <a:lnTo>
                    <a:pt x="491502" y="464705"/>
                  </a:lnTo>
                  <a:lnTo>
                    <a:pt x="502056" y="470395"/>
                  </a:lnTo>
                  <a:lnTo>
                    <a:pt x="512622" y="467144"/>
                  </a:lnTo>
                  <a:lnTo>
                    <a:pt x="569899" y="434644"/>
                  </a:lnTo>
                  <a:lnTo>
                    <a:pt x="600354" y="397281"/>
                  </a:lnTo>
                  <a:lnTo>
                    <a:pt x="615391" y="359905"/>
                  </a:lnTo>
                  <a:lnTo>
                    <a:pt x="615391" y="350558"/>
                  </a:lnTo>
                  <a:close/>
                </a:path>
                <a:path w="652145" h="601979">
                  <a:moveTo>
                    <a:pt x="651967" y="444398"/>
                  </a:moveTo>
                  <a:lnTo>
                    <a:pt x="647090" y="439928"/>
                  </a:lnTo>
                  <a:lnTo>
                    <a:pt x="645058" y="455371"/>
                  </a:lnTo>
                  <a:lnTo>
                    <a:pt x="635304" y="451294"/>
                  </a:lnTo>
                  <a:lnTo>
                    <a:pt x="629221" y="437083"/>
                  </a:lnTo>
                  <a:lnTo>
                    <a:pt x="616216" y="430987"/>
                  </a:lnTo>
                  <a:lnTo>
                    <a:pt x="589407" y="418807"/>
                  </a:lnTo>
                  <a:lnTo>
                    <a:pt x="582498" y="426516"/>
                  </a:lnTo>
                  <a:lnTo>
                    <a:pt x="586562" y="426923"/>
                  </a:lnTo>
                  <a:lnTo>
                    <a:pt x="623125" y="438708"/>
                  </a:lnTo>
                  <a:lnTo>
                    <a:pt x="624751" y="457796"/>
                  </a:lnTo>
                  <a:lnTo>
                    <a:pt x="636117" y="460235"/>
                  </a:lnTo>
                  <a:lnTo>
                    <a:pt x="643394" y="458787"/>
                  </a:lnTo>
                  <a:lnTo>
                    <a:pt x="646417" y="455371"/>
                  </a:lnTo>
                  <a:lnTo>
                    <a:pt x="648309" y="453224"/>
                  </a:lnTo>
                  <a:lnTo>
                    <a:pt x="651090" y="447217"/>
                  </a:lnTo>
                  <a:lnTo>
                    <a:pt x="651967" y="444398"/>
                  </a:lnTo>
                  <a:close/>
                </a:path>
              </a:pathLst>
            </a:custGeom>
            <a:solidFill>
              <a:srgbClr val="ECCD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0094430" y="6782638"/>
              <a:ext cx="689610" cy="635635"/>
            </a:xfrm>
            <a:custGeom>
              <a:avLst/>
              <a:gdLst/>
              <a:ahLst/>
              <a:cxnLst/>
              <a:rect l="l" t="t" r="r" b="b"/>
              <a:pathLst>
                <a:path w="689609" h="635634">
                  <a:moveTo>
                    <a:pt x="119684" y="274751"/>
                  </a:moveTo>
                  <a:lnTo>
                    <a:pt x="116535" y="268211"/>
                  </a:lnTo>
                  <a:lnTo>
                    <a:pt x="106781" y="271614"/>
                  </a:lnTo>
                  <a:lnTo>
                    <a:pt x="100965" y="271246"/>
                  </a:lnTo>
                  <a:lnTo>
                    <a:pt x="70015" y="267995"/>
                  </a:lnTo>
                  <a:lnTo>
                    <a:pt x="60020" y="267728"/>
                  </a:lnTo>
                  <a:lnTo>
                    <a:pt x="50838" y="252971"/>
                  </a:lnTo>
                  <a:lnTo>
                    <a:pt x="33921" y="244055"/>
                  </a:lnTo>
                  <a:lnTo>
                    <a:pt x="18072" y="246392"/>
                  </a:lnTo>
                  <a:lnTo>
                    <a:pt x="12052" y="265391"/>
                  </a:lnTo>
                  <a:lnTo>
                    <a:pt x="5270" y="264058"/>
                  </a:lnTo>
                  <a:lnTo>
                    <a:pt x="4267" y="268516"/>
                  </a:lnTo>
                  <a:lnTo>
                    <a:pt x="1524" y="271246"/>
                  </a:lnTo>
                  <a:lnTo>
                    <a:pt x="0" y="280174"/>
                  </a:lnTo>
                  <a:lnTo>
                    <a:pt x="3657" y="283921"/>
                  </a:lnTo>
                  <a:lnTo>
                    <a:pt x="6210" y="288785"/>
                  </a:lnTo>
                  <a:lnTo>
                    <a:pt x="1117" y="293103"/>
                  </a:lnTo>
                  <a:lnTo>
                    <a:pt x="1041" y="299402"/>
                  </a:lnTo>
                  <a:lnTo>
                    <a:pt x="4140" y="305663"/>
                  </a:lnTo>
                  <a:lnTo>
                    <a:pt x="8547" y="309841"/>
                  </a:lnTo>
                  <a:lnTo>
                    <a:pt x="5283" y="317588"/>
                  </a:lnTo>
                  <a:lnTo>
                    <a:pt x="6680" y="324789"/>
                  </a:lnTo>
                  <a:lnTo>
                    <a:pt x="10756" y="330365"/>
                  </a:lnTo>
                  <a:lnTo>
                    <a:pt x="15570" y="333248"/>
                  </a:lnTo>
                  <a:lnTo>
                    <a:pt x="25361" y="332879"/>
                  </a:lnTo>
                  <a:lnTo>
                    <a:pt x="34163" y="328561"/>
                  </a:lnTo>
                  <a:lnTo>
                    <a:pt x="41846" y="323354"/>
                  </a:lnTo>
                  <a:lnTo>
                    <a:pt x="48323" y="320370"/>
                  </a:lnTo>
                  <a:lnTo>
                    <a:pt x="52832" y="319722"/>
                  </a:lnTo>
                  <a:lnTo>
                    <a:pt x="58928" y="322033"/>
                  </a:lnTo>
                  <a:lnTo>
                    <a:pt x="100279" y="326656"/>
                  </a:lnTo>
                  <a:lnTo>
                    <a:pt x="107035" y="330390"/>
                  </a:lnTo>
                  <a:lnTo>
                    <a:pt x="110324" y="325056"/>
                  </a:lnTo>
                  <a:lnTo>
                    <a:pt x="95656" y="322199"/>
                  </a:lnTo>
                  <a:lnTo>
                    <a:pt x="79743" y="319900"/>
                  </a:lnTo>
                  <a:lnTo>
                    <a:pt x="62471" y="318477"/>
                  </a:lnTo>
                  <a:lnTo>
                    <a:pt x="43688" y="318312"/>
                  </a:lnTo>
                  <a:lnTo>
                    <a:pt x="37884" y="323557"/>
                  </a:lnTo>
                  <a:lnTo>
                    <a:pt x="30695" y="328777"/>
                  </a:lnTo>
                  <a:lnTo>
                    <a:pt x="22313" y="331203"/>
                  </a:lnTo>
                  <a:lnTo>
                    <a:pt x="12928" y="328066"/>
                  </a:lnTo>
                  <a:lnTo>
                    <a:pt x="6489" y="322948"/>
                  </a:lnTo>
                  <a:lnTo>
                    <a:pt x="11506" y="314693"/>
                  </a:lnTo>
                  <a:lnTo>
                    <a:pt x="13525" y="308267"/>
                  </a:lnTo>
                  <a:lnTo>
                    <a:pt x="6870" y="307606"/>
                  </a:lnTo>
                  <a:lnTo>
                    <a:pt x="3810" y="303136"/>
                  </a:lnTo>
                  <a:lnTo>
                    <a:pt x="2895" y="292341"/>
                  </a:lnTo>
                  <a:lnTo>
                    <a:pt x="9867" y="293204"/>
                  </a:lnTo>
                  <a:lnTo>
                    <a:pt x="11099" y="287845"/>
                  </a:lnTo>
                  <a:lnTo>
                    <a:pt x="8610" y="283298"/>
                  </a:lnTo>
                  <a:lnTo>
                    <a:pt x="3721" y="280911"/>
                  </a:lnTo>
                  <a:lnTo>
                    <a:pt x="4686" y="272923"/>
                  </a:lnTo>
                  <a:lnTo>
                    <a:pt x="5486" y="269430"/>
                  </a:lnTo>
                  <a:lnTo>
                    <a:pt x="12026" y="270827"/>
                  </a:lnTo>
                  <a:lnTo>
                    <a:pt x="16725" y="271246"/>
                  </a:lnTo>
                  <a:lnTo>
                    <a:pt x="15798" y="263702"/>
                  </a:lnTo>
                  <a:lnTo>
                    <a:pt x="16675" y="256336"/>
                  </a:lnTo>
                  <a:lnTo>
                    <a:pt x="19202" y="250367"/>
                  </a:lnTo>
                  <a:lnTo>
                    <a:pt x="23279" y="247027"/>
                  </a:lnTo>
                  <a:lnTo>
                    <a:pt x="35001" y="246926"/>
                  </a:lnTo>
                  <a:lnTo>
                    <a:pt x="45224" y="252818"/>
                  </a:lnTo>
                  <a:lnTo>
                    <a:pt x="52933" y="261670"/>
                  </a:lnTo>
                  <a:lnTo>
                    <a:pt x="57086" y="270484"/>
                  </a:lnTo>
                  <a:lnTo>
                    <a:pt x="73291" y="271322"/>
                  </a:lnTo>
                  <a:lnTo>
                    <a:pt x="105257" y="274485"/>
                  </a:lnTo>
                  <a:lnTo>
                    <a:pt x="119684" y="274751"/>
                  </a:lnTo>
                  <a:close/>
                </a:path>
                <a:path w="689609" h="635634">
                  <a:moveTo>
                    <a:pt x="125539" y="226771"/>
                  </a:moveTo>
                  <a:lnTo>
                    <a:pt x="106375" y="211569"/>
                  </a:lnTo>
                  <a:lnTo>
                    <a:pt x="84950" y="193090"/>
                  </a:lnTo>
                  <a:lnTo>
                    <a:pt x="72415" y="171843"/>
                  </a:lnTo>
                  <a:lnTo>
                    <a:pt x="79908" y="148386"/>
                  </a:lnTo>
                  <a:lnTo>
                    <a:pt x="81584" y="146558"/>
                  </a:lnTo>
                  <a:lnTo>
                    <a:pt x="86017" y="147472"/>
                  </a:lnTo>
                  <a:lnTo>
                    <a:pt x="85763" y="143713"/>
                  </a:lnTo>
                  <a:lnTo>
                    <a:pt x="76949" y="146240"/>
                  </a:lnTo>
                  <a:lnTo>
                    <a:pt x="71450" y="154228"/>
                  </a:lnTo>
                  <a:lnTo>
                    <a:pt x="69024" y="164858"/>
                  </a:lnTo>
                  <a:lnTo>
                    <a:pt x="69380" y="175298"/>
                  </a:lnTo>
                  <a:lnTo>
                    <a:pt x="70446" y="181317"/>
                  </a:lnTo>
                  <a:lnTo>
                    <a:pt x="75539" y="186309"/>
                  </a:lnTo>
                  <a:lnTo>
                    <a:pt x="87795" y="200545"/>
                  </a:lnTo>
                  <a:lnTo>
                    <a:pt x="94526" y="207556"/>
                  </a:lnTo>
                  <a:lnTo>
                    <a:pt x="101549" y="213944"/>
                  </a:lnTo>
                  <a:lnTo>
                    <a:pt x="109156" y="219748"/>
                  </a:lnTo>
                  <a:lnTo>
                    <a:pt x="121704" y="228269"/>
                  </a:lnTo>
                  <a:lnTo>
                    <a:pt x="125539" y="226771"/>
                  </a:lnTo>
                  <a:close/>
                </a:path>
                <a:path w="689609" h="635634">
                  <a:moveTo>
                    <a:pt x="131381" y="203377"/>
                  </a:moveTo>
                  <a:lnTo>
                    <a:pt x="130213" y="196342"/>
                  </a:lnTo>
                  <a:lnTo>
                    <a:pt x="123151" y="192595"/>
                  </a:lnTo>
                  <a:lnTo>
                    <a:pt x="111899" y="174879"/>
                  </a:lnTo>
                  <a:lnTo>
                    <a:pt x="98247" y="152158"/>
                  </a:lnTo>
                  <a:lnTo>
                    <a:pt x="91706" y="139750"/>
                  </a:lnTo>
                  <a:lnTo>
                    <a:pt x="86448" y="126834"/>
                  </a:lnTo>
                  <a:lnTo>
                    <a:pt x="83591" y="113893"/>
                  </a:lnTo>
                  <a:lnTo>
                    <a:pt x="83896" y="104355"/>
                  </a:lnTo>
                  <a:lnTo>
                    <a:pt x="85991" y="93014"/>
                  </a:lnTo>
                  <a:lnTo>
                    <a:pt x="89331" y="81978"/>
                  </a:lnTo>
                  <a:lnTo>
                    <a:pt x="93345" y="73367"/>
                  </a:lnTo>
                  <a:lnTo>
                    <a:pt x="95821" y="69380"/>
                  </a:lnTo>
                  <a:lnTo>
                    <a:pt x="99860" y="69977"/>
                  </a:lnTo>
                  <a:lnTo>
                    <a:pt x="102133" y="66509"/>
                  </a:lnTo>
                  <a:lnTo>
                    <a:pt x="100965" y="66509"/>
                  </a:lnTo>
                  <a:lnTo>
                    <a:pt x="100749" y="65557"/>
                  </a:lnTo>
                  <a:lnTo>
                    <a:pt x="99796" y="65341"/>
                  </a:lnTo>
                  <a:lnTo>
                    <a:pt x="90309" y="74066"/>
                  </a:lnTo>
                  <a:lnTo>
                    <a:pt x="84264" y="87274"/>
                  </a:lnTo>
                  <a:lnTo>
                    <a:pt x="81597" y="102971"/>
                  </a:lnTo>
                  <a:lnTo>
                    <a:pt x="82245" y="119151"/>
                  </a:lnTo>
                  <a:lnTo>
                    <a:pt x="102133" y="165950"/>
                  </a:lnTo>
                  <a:lnTo>
                    <a:pt x="123621" y="197167"/>
                  </a:lnTo>
                  <a:lnTo>
                    <a:pt x="131381" y="203377"/>
                  </a:lnTo>
                  <a:close/>
                </a:path>
                <a:path w="689609" h="635634">
                  <a:moveTo>
                    <a:pt x="137223" y="259537"/>
                  </a:moveTo>
                  <a:lnTo>
                    <a:pt x="134975" y="253199"/>
                  </a:lnTo>
                  <a:lnTo>
                    <a:pt x="128320" y="253593"/>
                  </a:lnTo>
                  <a:lnTo>
                    <a:pt x="116535" y="246976"/>
                  </a:lnTo>
                  <a:lnTo>
                    <a:pt x="85166" y="225132"/>
                  </a:lnTo>
                  <a:lnTo>
                    <a:pt x="58420" y="186194"/>
                  </a:lnTo>
                  <a:lnTo>
                    <a:pt x="56476" y="160197"/>
                  </a:lnTo>
                  <a:lnTo>
                    <a:pt x="59156" y="151130"/>
                  </a:lnTo>
                  <a:lnTo>
                    <a:pt x="63881" y="143192"/>
                  </a:lnTo>
                  <a:lnTo>
                    <a:pt x="75222" y="128511"/>
                  </a:lnTo>
                  <a:lnTo>
                    <a:pt x="72885" y="128511"/>
                  </a:lnTo>
                  <a:lnTo>
                    <a:pt x="62280" y="137909"/>
                  </a:lnTo>
                  <a:lnTo>
                    <a:pt x="55651" y="150977"/>
                  </a:lnTo>
                  <a:lnTo>
                    <a:pt x="52666" y="166255"/>
                  </a:lnTo>
                  <a:lnTo>
                    <a:pt x="52997" y="182321"/>
                  </a:lnTo>
                  <a:lnTo>
                    <a:pt x="74066" y="219760"/>
                  </a:lnTo>
                  <a:lnTo>
                    <a:pt x="103797" y="244221"/>
                  </a:lnTo>
                  <a:lnTo>
                    <a:pt x="121018" y="253784"/>
                  </a:lnTo>
                  <a:lnTo>
                    <a:pt x="137223" y="259537"/>
                  </a:lnTo>
                  <a:close/>
                </a:path>
                <a:path w="689609" h="635634">
                  <a:moveTo>
                    <a:pt x="139573" y="60655"/>
                  </a:moveTo>
                  <a:lnTo>
                    <a:pt x="138455" y="39331"/>
                  </a:lnTo>
                  <a:lnTo>
                    <a:pt x="123609" y="34417"/>
                  </a:lnTo>
                  <a:lnTo>
                    <a:pt x="108559" y="43497"/>
                  </a:lnTo>
                  <a:lnTo>
                    <a:pt x="106807" y="64160"/>
                  </a:lnTo>
                  <a:lnTo>
                    <a:pt x="114630" y="68300"/>
                  </a:lnTo>
                  <a:lnTo>
                    <a:pt x="124244" y="68541"/>
                  </a:lnTo>
                  <a:lnTo>
                    <a:pt x="133324" y="65722"/>
                  </a:lnTo>
                  <a:lnTo>
                    <a:pt x="139573" y="60655"/>
                  </a:lnTo>
                  <a:close/>
                </a:path>
                <a:path w="689609" h="635634">
                  <a:moveTo>
                    <a:pt x="153987" y="369582"/>
                  </a:moveTo>
                  <a:lnTo>
                    <a:pt x="151091" y="370852"/>
                  </a:lnTo>
                  <a:lnTo>
                    <a:pt x="153746" y="370547"/>
                  </a:lnTo>
                  <a:lnTo>
                    <a:pt x="153987" y="369582"/>
                  </a:lnTo>
                  <a:close/>
                </a:path>
                <a:path w="689609" h="635634">
                  <a:moveTo>
                    <a:pt x="179362" y="184670"/>
                  </a:moveTo>
                  <a:lnTo>
                    <a:pt x="178511" y="172923"/>
                  </a:lnTo>
                  <a:lnTo>
                    <a:pt x="172669" y="167779"/>
                  </a:lnTo>
                  <a:lnTo>
                    <a:pt x="165773" y="169024"/>
                  </a:lnTo>
                  <a:lnTo>
                    <a:pt x="161810" y="176479"/>
                  </a:lnTo>
                  <a:lnTo>
                    <a:pt x="161226" y="181483"/>
                  </a:lnTo>
                  <a:lnTo>
                    <a:pt x="163537" y="184810"/>
                  </a:lnTo>
                  <a:lnTo>
                    <a:pt x="166484" y="189344"/>
                  </a:lnTo>
                  <a:lnTo>
                    <a:pt x="173736" y="190754"/>
                  </a:lnTo>
                  <a:lnTo>
                    <a:pt x="176123" y="187274"/>
                  </a:lnTo>
                  <a:lnTo>
                    <a:pt x="179362" y="184670"/>
                  </a:lnTo>
                  <a:close/>
                </a:path>
                <a:path w="689609" h="635634">
                  <a:moveTo>
                    <a:pt x="180517" y="232625"/>
                  </a:moveTo>
                  <a:lnTo>
                    <a:pt x="178181" y="232625"/>
                  </a:lnTo>
                  <a:lnTo>
                    <a:pt x="163474" y="240944"/>
                  </a:lnTo>
                  <a:lnTo>
                    <a:pt x="134886" y="284099"/>
                  </a:lnTo>
                  <a:lnTo>
                    <a:pt x="125526" y="327393"/>
                  </a:lnTo>
                  <a:lnTo>
                    <a:pt x="126771" y="349262"/>
                  </a:lnTo>
                  <a:lnTo>
                    <a:pt x="133286" y="366268"/>
                  </a:lnTo>
                  <a:lnTo>
                    <a:pt x="144411" y="373786"/>
                  </a:lnTo>
                  <a:lnTo>
                    <a:pt x="150025" y="371322"/>
                  </a:lnTo>
                  <a:lnTo>
                    <a:pt x="151091" y="370852"/>
                  </a:lnTo>
                  <a:lnTo>
                    <a:pt x="146964" y="371322"/>
                  </a:lnTo>
                  <a:lnTo>
                    <a:pt x="136194" y="367372"/>
                  </a:lnTo>
                  <a:lnTo>
                    <a:pt x="130657" y="355269"/>
                  </a:lnTo>
                  <a:lnTo>
                    <a:pt x="128930" y="339305"/>
                  </a:lnTo>
                  <a:lnTo>
                    <a:pt x="129603" y="323799"/>
                  </a:lnTo>
                  <a:lnTo>
                    <a:pt x="141986" y="276288"/>
                  </a:lnTo>
                  <a:lnTo>
                    <a:pt x="167640" y="240817"/>
                  </a:lnTo>
                  <a:lnTo>
                    <a:pt x="176644" y="235953"/>
                  </a:lnTo>
                  <a:lnTo>
                    <a:pt x="180517" y="232625"/>
                  </a:lnTo>
                  <a:close/>
                </a:path>
                <a:path w="689609" h="635634">
                  <a:moveTo>
                    <a:pt x="182854" y="371843"/>
                  </a:moveTo>
                  <a:lnTo>
                    <a:pt x="180555" y="370001"/>
                  </a:lnTo>
                  <a:lnTo>
                    <a:pt x="175602" y="379171"/>
                  </a:lnTo>
                  <a:lnTo>
                    <a:pt x="168592" y="376504"/>
                  </a:lnTo>
                  <a:lnTo>
                    <a:pt x="162915" y="372033"/>
                  </a:lnTo>
                  <a:lnTo>
                    <a:pt x="163017" y="367169"/>
                  </a:lnTo>
                  <a:lnTo>
                    <a:pt x="163106" y="363131"/>
                  </a:lnTo>
                  <a:lnTo>
                    <a:pt x="159461" y="356628"/>
                  </a:lnTo>
                  <a:lnTo>
                    <a:pt x="155689" y="362508"/>
                  </a:lnTo>
                  <a:lnTo>
                    <a:pt x="153987" y="369582"/>
                  </a:lnTo>
                  <a:lnTo>
                    <a:pt x="159461" y="367169"/>
                  </a:lnTo>
                  <a:lnTo>
                    <a:pt x="162877" y="375335"/>
                  </a:lnTo>
                  <a:lnTo>
                    <a:pt x="170307" y="380174"/>
                  </a:lnTo>
                  <a:lnTo>
                    <a:pt x="178168" y="379691"/>
                  </a:lnTo>
                  <a:lnTo>
                    <a:pt x="178473" y="379171"/>
                  </a:lnTo>
                  <a:lnTo>
                    <a:pt x="182854" y="371843"/>
                  </a:lnTo>
                  <a:close/>
                </a:path>
                <a:path w="689609" h="635634">
                  <a:moveTo>
                    <a:pt x="227228" y="147574"/>
                  </a:moveTo>
                  <a:lnTo>
                    <a:pt x="224967" y="141376"/>
                  </a:lnTo>
                  <a:lnTo>
                    <a:pt x="216331" y="142100"/>
                  </a:lnTo>
                  <a:lnTo>
                    <a:pt x="212090" y="147307"/>
                  </a:lnTo>
                  <a:lnTo>
                    <a:pt x="211963" y="154216"/>
                  </a:lnTo>
                  <a:lnTo>
                    <a:pt x="215607" y="160096"/>
                  </a:lnTo>
                  <a:lnTo>
                    <a:pt x="222986" y="159486"/>
                  </a:lnTo>
                  <a:lnTo>
                    <a:pt x="226707" y="154457"/>
                  </a:lnTo>
                  <a:lnTo>
                    <a:pt x="227228" y="147574"/>
                  </a:lnTo>
                  <a:close/>
                </a:path>
                <a:path w="689609" h="635634">
                  <a:moveTo>
                    <a:pt x="245872" y="312140"/>
                  </a:moveTo>
                  <a:lnTo>
                    <a:pt x="241350" y="286448"/>
                  </a:lnTo>
                  <a:lnTo>
                    <a:pt x="239979" y="286626"/>
                  </a:lnTo>
                  <a:lnTo>
                    <a:pt x="238036" y="286245"/>
                  </a:lnTo>
                  <a:lnTo>
                    <a:pt x="237845" y="287616"/>
                  </a:lnTo>
                  <a:lnTo>
                    <a:pt x="240957" y="298500"/>
                  </a:lnTo>
                  <a:lnTo>
                    <a:pt x="242912" y="310235"/>
                  </a:lnTo>
                  <a:lnTo>
                    <a:pt x="243700" y="322541"/>
                  </a:lnTo>
                  <a:lnTo>
                    <a:pt x="243243" y="335076"/>
                  </a:lnTo>
                  <a:lnTo>
                    <a:pt x="241465" y="350227"/>
                  </a:lnTo>
                  <a:lnTo>
                    <a:pt x="237871" y="365925"/>
                  </a:lnTo>
                  <a:lnTo>
                    <a:pt x="231521" y="377736"/>
                  </a:lnTo>
                  <a:lnTo>
                    <a:pt x="221462" y="381203"/>
                  </a:lnTo>
                  <a:lnTo>
                    <a:pt x="217830" y="379374"/>
                  </a:lnTo>
                  <a:lnTo>
                    <a:pt x="213791" y="377964"/>
                  </a:lnTo>
                  <a:lnTo>
                    <a:pt x="212102" y="374180"/>
                  </a:lnTo>
                  <a:lnTo>
                    <a:pt x="207086" y="375970"/>
                  </a:lnTo>
                  <a:lnTo>
                    <a:pt x="205892" y="383120"/>
                  </a:lnTo>
                  <a:lnTo>
                    <a:pt x="195427" y="382028"/>
                  </a:lnTo>
                  <a:lnTo>
                    <a:pt x="194500" y="372529"/>
                  </a:lnTo>
                  <a:lnTo>
                    <a:pt x="189877" y="370674"/>
                  </a:lnTo>
                  <a:lnTo>
                    <a:pt x="189420" y="380492"/>
                  </a:lnTo>
                  <a:lnTo>
                    <a:pt x="194894" y="384378"/>
                  </a:lnTo>
                  <a:lnTo>
                    <a:pt x="203911" y="384721"/>
                  </a:lnTo>
                  <a:lnTo>
                    <a:pt x="207835" y="383959"/>
                  </a:lnTo>
                  <a:lnTo>
                    <a:pt x="208292" y="379730"/>
                  </a:lnTo>
                  <a:lnTo>
                    <a:pt x="210934" y="377698"/>
                  </a:lnTo>
                  <a:lnTo>
                    <a:pt x="213715" y="384416"/>
                  </a:lnTo>
                  <a:lnTo>
                    <a:pt x="222504" y="388239"/>
                  </a:lnTo>
                  <a:lnTo>
                    <a:pt x="230835" y="385889"/>
                  </a:lnTo>
                  <a:lnTo>
                    <a:pt x="240017" y="365734"/>
                  </a:lnTo>
                  <a:lnTo>
                    <a:pt x="245224" y="339864"/>
                  </a:lnTo>
                  <a:lnTo>
                    <a:pt x="245872" y="312140"/>
                  </a:lnTo>
                  <a:close/>
                </a:path>
                <a:path w="689609" h="635634">
                  <a:moveTo>
                    <a:pt x="255676" y="17526"/>
                  </a:moveTo>
                  <a:lnTo>
                    <a:pt x="253466" y="6692"/>
                  </a:lnTo>
                  <a:lnTo>
                    <a:pt x="245376" y="254"/>
                  </a:lnTo>
                  <a:lnTo>
                    <a:pt x="239369" y="1231"/>
                  </a:lnTo>
                  <a:lnTo>
                    <a:pt x="233984" y="0"/>
                  </a:lnTo>
                  <a:lnTo>
                    <a:pt x="229108" y="25"/>
                  </a:lnTo>
                  <a:lnTo>
                    <a:pt x="224663" y="4826"/>
                  </a:lnTo>
                  <a:lnTo>
                    <a:pt x="221310" y="939"/>
                  </a:lnTo>
                  <a:lnTo>
                    <a:pt x="216319" y="4838"/>
                  </a:lnTo>
                  <a:lnTo>
                    <a:pt x="210642" y="4521"/>
                  </a:lnTo>
                  <a:lnTo>
                    <a:pt x="207772" y="7099"/>
                  </a:lnTo>
                  <a:lnTo>
                    <a:pt x="207111" y="10147"/>
                  </a:lnTo>
                  <a:lnTo>
                    <a:pt x="205473" y="13970"/>
                  </a:lnTo>
                  <a:lnTo>
                    <a:pt x="195275" y="19177"/>
                  </a:lnTo>
                  <a:lnTo>
                    <a:pt x="193852" y="27787"/>
                  </a:lnTo>
                  <a:lnTo>
                    <a:pt x="198310" y="36118"/>
                  </a:lnTo>
                  <a:lnTo>
                    <a:pt x="205765" y="40474"/>
                  </a:lnTo>
                  <a:lnTo>
                    <a:pt x="205765" y="51701"/>
                  </a:lnTo>
                  <a:lnTo>
                    <a:pt x="205219" y="63639"/>
                  </a:lnTo>
                  <a:lnTo>
                    <a:pt x="205943" y="74307"/>
                  </a:lnTo>
                  <a:lnTo>
                    <a:pt x="209778" y="81711"/>
                  </a:lnTo>
                  <a:lnTo>
                    <a:pt x="208711" y="59956"/>
                  </a:lnTo>
                  <a:lnTo>
                    <a:pt x="208470" y="48793"/>
                  </a:lnTo>
                  <a:lnTo>
                    <a:pt x="208597" y="37261"/>
                  </a:lnTo>
                  <a:lnTo>
                    <a:pt x="199758" y="34213"/>
                  </a:lnTo>
                  <a:lnTo>
                    <a:pt x="195414" y="26974"/>
                  </a:lnTo>
                  <a:lnTo>
                    <a:pt x="197370" y="19900"/>
                  </a:lnTo>
                  <a:lnTo>
                    <a:pt x="207429" y="17373"/>
                  </a:lnTo>
                  <a:lnTo>
                    <a:pt x="209575" y="10007"/>
                  </a:lnTo>
                  <a:lnTo>
                    <a:pt x="215239" y="6375"/>
                  </a:lnTo>
                  <a:lnTo>
                    <a:pt x="221970" y="6794"/>
                  </a:lnTo>
                  <a:lnTo>
                    <a:pt x="227317" y="11531"/>
                  </a:lnTo>
                  <a:lnTo>
                    <a:pt x="226961" y="6489"/>
                  </a:lnTo>
                  <a:lnTo>
                    <a:pt x="227228" y="2082"/>
                  </a:lnTo>
                  <a:lnTo>
                    <a:pt x="231990" y="2171"/>
                  </a:lnTo>
                  <a:lnTo>
                    <a:pt x="236931" y="1917"/>
                  </a:lnTo>
                  <a:lnTo>
                    <a:pt x="236118" y="7404"/>
                  </a:lnTo>
                  <a:lnTo>
                    <a:pt x="239026" y="9182"/>
                  </a:lnTo>
                  <a:lnTo>
                    <a:pt x="240499" y="6388"/>
                  </a:lnTo>
                  <a:lnTo>
                    <a:pt x="242836" y="4419"/>
                  </a:lnTo>
                  <a:lnTo>
                    <a:pt x="247205" y="4508"/>
                  </a:lnTo>
                  <a:lnTo>
                    <a:pt x="253085" y="11544"/>
                  </a:lnTo>
                  <a:lnTo>
                    <a:pt x="252755" y="20243"/>
                  </a:lnTo>
                  <a:lnTo>
                    <a:pt x="248767" y="28968"/>
                  </a:lnTo>
                  <a:lnTo>
                    <a:pt x="243700" y="36093"/>
                  </a:lnTo>
                  <a:lnTo>
                    <a:pt x="244614" y="54178"/>
                  </a:lnTo>
                  <a:lnTo>
                    <a:pt x="246075" y="71716"/>
                  </a:lnTo>
                  <a:lnTo>
                    <a:pt x="248107" y="88696"/>
                  </a:lnTo>
                  <a:lnTo>
                    <a:pt x="250710" y="105117"/>
                  </a:lnTo>
                  <a:lnTo>
                    <a:pt x="252120" y="89839"/>
                  </a:lnTo>
                  <a:lnTo>
                    <a:pt x="250317" y="73101"/>
                  </a:lnTo>
                  <a:lnTo>
                    <a:pt x="247916" y="55524"/>
                  </a:lnTo>
                  <a:lnTo>
                    <a:pt x="247510" y="37731"/>
                  </a:lnTo>
                  <a:lnTo>
                    <a:pt x="253263" y="29083"/>
                  </a:lnTo>
                  <a:lnTo>
                    <a:pt x="255676" y="17526"/>
                  </a:lnTo>
                  <a:close/>
                </a:path>
                <a:path w="689609" h="635634">
                  <a:moveTo>
                    <a:pt x="297510" y="205727"/>
                  </a:moveTo>
                  <a:lnTo>
                    <a:pt x="282511" y="164795"/>
                  </a:lnTo>
                  <a:lnTo>
                    <a:pt x="253047" y="136702"/>
                  </a:lnTo>
                  <a:lnTo>
                    <a:pt x="234823" y="126441"/>
                  </a:lnTo>
                  <a:lnTo>
                    <a:pt x="225869" y="121069"/>
                  </a:lnTo>
                  <a:lnTo>
                    <a:pt x="217957" y="114477"/>
                  </a:lnTo>
                  <a:lnTo>
                    <a:pt x="212191" y="106667"/>
                  </a:lnTo>
                  <a:lnTo>
                    <a:pt x="207657" y="97548"/>
                  </a:lnTo>
                  <a:lnTo>
                    <a:pt x="203593" y="87820"/>
                  </a:lnTo>
                  <a:lnTo>
                    <a:pt x="199237" y="78206"/>
                  </a:lnTo>
                  <a:lnTo>
                    <a:pt x="191401" y="65544"/>
                  </a:lnTo>
                  <a:lnTo>
                    <a:pt x="181114" y="55041"/>
                  </a:lnTo>
                  <a:lnTo>
                    <a:pt x="168198" y="48514"/>
                  </a:lnTo>
                  <a:lnTo>
                    <a:pt x="152438" y="47790"/>
                  </a:lnTo>
                  <a:lnTo>
                    <a:pt x="152438" y="48958"/>
                  </a:lnTo>
                  <a:lnTo>
                    <a:pt x="152755" y="48437"/>
                  </a:lnTo>
                  <a:lnTo>
                    <a:pt x="152755" y="49606"/>
                  </a:lnTo>
                  <a:lnTo>
                    <a:pt x="176441" y="56502"/>
                  </a:lnTo>
                  <a:lnTo>
                    <a:pt x="192049" y="73837"/>
                  </a:lnTo>
                  <a:lnTo>
                    <a:pt x="203631" y="95567"/>
                  </a:lnTo>
                  <a:lnTo>
                    <a:pt x="215214" y="115722"/>
                  </a:lnTo>
                  <a:lnTo>
                    <a:pt x="225704" y="124701"/>
                  </a:lnTo>
                  <a:lnTo>
                    <a:pt x="255816" y="141986"/>
                  </a:lnTo>
                  <a:lnTo>
                    <a:pt x="268224" y="152285"/>
                  </a:lnTo>
                  <a:lnTo>
                    <a:pt x="277558" y="164287"/>
                  </a:lnTo>
                  <a:lnTo>
                    <a:pt x="286499" y="176657"/>
                  </a:lnTo>
                  <a:lnTo>
                    <a:pt x="289496" y="184086"/>
                  </a:lnTo>
                  <a:lnTo>
                    <a:pt x="291274" y="192138"/>
                  </a:lnTo>
                  <a:lnTo>
                    <a:pt x="293420" y="199720"/>
                  </a:lnTo>
                  <a:lnTo>
                    <a:pt x="297510" y="205727"/>
                  </a:lnTo>
                  <a:close/>
                </a:path>
                <a:path w="689609" h="635634">
                  <a:moveTo>
                    <a:pt x="419201" y="129133"/>
                  </a:moveTo>
                  <a:lnTo>
                    <a:pt x="419163" y="117983"/>
                  </a:lnTo>
                  <a:lnTo>
                    <a:pt x="417703" y="117500"/>
                  </a:lnTo>
                  <a:lnTo>
                    <a:pt x="416775" y="116471"/>
                  </a:lnTo>
                  <a:lnTo>
                    <a:pt x="416839" y="114477"/>
                  </a:lnTo>
                  <a:lnTo>
                    <a:pt x="400799" y="109537"/>
                  </a:lnTo>
                  <a:lnTo>
                    <a:pt x="382206" y="106857"/>
                  </a:lnTo>
                  <a:lnTo>
                    <a:pt x="362496" y="106222"/>
                  </a:lnTo>
                  <a:lnTo>
                    <a:pt x="343128" y="107454"/>
                  </a:lnTo>
                  <a:lnTo>
                    <a:pt x="322237" y="111531"/>
                  </a:lnTo>
                  <a:lnTo>
                    <a:pt x="303669" y="119049"/>
                  </a:lnTo>
                  <a:lnTo>
                    <a:pt x="289331" y="130124"/>
                  </a:lnTo>
                  <a:lnTo>
                    <a:pt x="281127" y="144894"/>
                  </a:lnTo>
                  <a:lnTo>
                    <a:pt x="288747" y="137744"/>
                  </a:lnTo>
                  <a:lnTo>
                    <a:pt x="297700" y="128892"/>
                  </a:lnTo>
                  <a:lnTo>
                    <a:pt x="309397" y="120523"/>
                  </a:lnTo>
                  <a:lnTo>
                    <a:pt x="325196" y="114808"/>
                  </a:lnTo>
                  <a:lnTo>
                    <a:pt x="336981" y="112801"/>
                  </a:lnTo>
                  <a:lnTo>
                    <a:pt x="350469" y="111264"/>
                  </a:lnTo>
                  <a:lnTo>
                    <a:pt x="364642" y="110413"/>
                  </a:lnTo>
                  <a:lnTo>
                    <a:pt x="378510" y="110540"/>
                  </a:lnTo>
                  <a:lnTo>
                    <a:pt x="414782" y="122415"/>
                  </a:lnTo>
                  <a:lnTo>
                    <a:pt x="413359" y="130860"/>
                  </a:lnTo>
                  <a:lnTo>
                    <a:pt x="406704" y="138417"/>
                  </a:lnTo>
                  <a:lnTo>
                    <a:pt x="398310" y="142532"/>
                  </a:lnTo>
                  <a:lnTo>
                    <a:pt x="402767" y="149555"/>
                  </a:lnTo>
                  <a:lnTo>
                    <a:pt x="404114" y="158813"/>
                  </a:lnTo>
                  <a:lnTo>
                    <a:pt x="401027" y="166852"/>
                  </a:lnTo>
                  <a:lnTo>
                    <a:pt x="392214" y="170256"/>
                  </a:lnTo>
                  <a:lnTo>
                    <a:pt x="394055" y="177698"/>
                  </a:lnTo>
                  <a:lnTo>
                    <a:pt x="392798" y="184937"/>
                  </a:lnTo>
                  <a:lnTo>
                    <a:pt x="388581" y="190474"/>
                  </a:lnTo>
                  <a:lnTo>
                    <a:pt x="381558" y="192798"/>
                  </a:lnTo>
                  <a:lnTo>
                    <a:pt x="379183" y="205447"/>
                  </a:lnTo>
                  <a:lnTo>
                    <a:pt x="370433" y="211937"/>
                  </a:lnTo>
                  <a:lnTo>
                    <a:pt x="357924" y="213258"/>
                  </a:lnTo>
                  <a:lnTo>
                    <a:pt x="344297" y="210400"/>
                  </a:lnTo>
                  <a:lnTo>
                    <a:pt x="352196" y="215684"/>
                  </a:lnTo>
                  <a:lnTo>
                    <a:pt x="363486" y="215798"/>
                  </a:lnTo>
                  <a:lnTo>
                    <a:pt x="374827" y="212623"/>
                  </a:lnTo>
                  <a:lnTo>
                    <a:pt x="382905" y="208064"/>
                  </a:lnTo>
                  <a:lnTo>
                    <a:pt x="384162" y="204647"/>
                  </a:lnTo>
                  <a:lnTo>
                    <a:pt x="386232" y="202031"/>
                  </a:lnTo>
                  <a:lnTo>
                    <a:pt x="385241" y="196367"/>
                  </a:lnTo>
                  <a:lnTo>
                    <a:pt x="395160" y="191452"/>
                  </a:lnTo>
                  <a:lnTo>
                    <a:pt x="398119" y="187007"/>
                  </a:lnTo>
                  <a:lnTo>
                    <a:pt x="397738" y="182714"/>
                  </a:lnTo>
                  <a:lnTo>
                    <a:pt x="399110" y="176657"/>
                  </a:lnTo>
                  <a:lnTo>
                    <a:pt x="396951" y="174142"/>
                  </a:lnTo>
                  <a:lnTo>
                    <a:pt x="403707" y="169545"/>
                  </a:lnTo>
                  <a:lnTo>
                    <a:pt x="407733" y="161772"/>
                  </a:lnTo>
                  <a:lnTo>
                    <a:pt x="407822" y="153162"/>
                  </a:lnTo>
                  <a:lnTo>
                    <a:pt x="402793" y="146062"/>
                  </a:lnTo>
                  <a:lnTo>
                    <a:pt x="409689" y="141846"/>
                  </a:lnTo>
                  <a:lnTo>
                    <a:pt x="415607" y="136652"/>
                  </a:lnTo>
                  <a:lnTo>
                    <a:pt x="419201" y="129133"/>
                  </a:lnTo>
                  <a:close/>
                </a:path>
                <a:path w="689609" h="635634">
                  <a:moveTo>
                    <a:pt x="537425" y="478370"/>
                  </a:moveTo>
                  <a:lnTo>
                    <a:pt x="524852" y="478370"/>
                  </a:lnTo>
                  <a:lnTo>
                    <a:pt x="498805" y="478370"/>
                  </a:lnTo>
                  <a:lnTo>
                    <a:pt x="503415" y="482053"/>
                  </a:lnTo>
                  <a:lnTo>
                    <a:pt x="510019" y="483603"/>
                  </a:lnTo>
                  <a:lnTo>
                    <a:pt x="517118" y="483666"/>
                  </a:lnTo>
                  <a:lnTo>
                    <a:pt x="523278" y="482981"/>
                  </a:lnTo>
                  <a:lnTo>
                    <a:pt x="532853" y="480339"/>
                  </a:lnTo>
                  <a:lnTo>
                    <a:pt x="537425" y="478370"/>
                  </a:lnTo>
                  <a:close/>
                </a:path>
                <a:path w="689609" h="635634">
                  <a:moveTo>
                    <a:pt x="539673" y="367157"/>
                  </a:moveTo>
                  <a:lnTo>
                    <a:pt x="468642" y="341503"/>
                  </a:lnTo>
                  <a:lnTo>
                    <a:pt x="430136" y="320255"/>
                  </a:lnTo>
                  <a:lnTo>
                    <a:pt x="391096" y="290093"/>
                  </a:lnTo>
                  <a:lnTo>
                    <a:pt x="352615" y="248539"/>
                  </a:lnTo>
                  <a:lnTo>
                    <a:pt x="345744" y="240258"/>
                  </a:lnTo>
                  <a:lnTo>
                    <a:pt x="331635" y="223989"/>
                  </a:lnTo>
                  <a:lnTo>
                    <a:pt x="325589" y="216242"/>
                  </a:lnTo>
                  <a:lnTo>
                    <a:pt x="324091" y="216179"/>
                  </a:lnTo>
                  <a:lnTo>
                    <a:pt x="323964" y="214744"/>
                  </a:lnTo>
                  <a:lnTo>
                    <a:pt x="322072" y="215074"/>
                  </a:lnTo>
                  <a:lnTo>
                    <a:pt x="322249" y="216446"/>
                  </a:lnTo>
                  <a:lnTo>
                    <a:pt x="321868" y="218401"/>
                  </a:lnTo>
                  <a:lnTo>
                    <a:pt x="323240" y="218579"/>
                  </a:lnTo>
                  <a:lnTo>
                    <a:pt x="334899" y="235292"/>
                  </a:lnTo>
                  <a:lnTo>
                    <a:pt x="341337" y="243382"/>
                  </a:lnTo>
                  <a:lnTo>
                    <a:pt x="355650" y="258114"/>
                  </a:lnTo>
                  <a:lnTo>
                    <a:pt x="368884" y="273329"/>
                  </a:lnTo>
                  <a:lnTo>
                    <a:pt x="375894" y="280581"/>
                  </a:lnTo>
                  <a:lnTo>
                    <a:pt x="428294" y="321729"/>
                  </a:lnTo>
                  <a:lnTo>
                    <a:pt x="488188" y="354291"/>
                  </a:lnTo>
                  <a:lnTo>
                    <a:pt x="511352" y="361619"/>
                  </a:lnTo>
                  <a:lnTo>
                    <a:pt x="518642" y="364007"/>
                  </a:lnTo>
                  <a:lnTo>
                    <a:pt x="526021" y="366763"/>
                  </a:lnTo>
                  <a:lnTo>
                    <a:pt x="536321" y="371309"/>
                  </a:lnTo>
                  <a:lnTo>
                    <a:pt x="539673" y="367157"/>
                  </a:lnTo>
                  <a:close/>
                </a:path>
                <a:path w="689609" h="635634">
                  <a:moveTo>
                    <a:pt x="561530" y="310070"/>
                  </a:moveTo>
                  <a:lnTo>
                    <a:pt x="557949" y="312458"/>
                  </a:lnTo>
                  <a:lnTo>
                    <a:pt x="560819" y="317093"/>
                  </a:lnTo>
                  <a:lnTo>
                    <a:pt x="561530" y="310070"/>
                  </a:lnTo>
                  <a:close/>
                </a:path>
                <a:path w="689609" h="635634">
                  <a:moveTo>
                    <a:pt x="570153" y="354736"/>
                  </a:moveTo>
                  <a:lnTo>
                    <a:pt x="568274" y="339864"/>
                  </a:lnTo>
                  <a:lnTo>
                    <a:pt x="565391" y="327393"/>
                  </a:lnTo>
                  <a:lnTo>
                    <a:pt x="563892" y="322072"/>
                  </a:lnTo>
                  <a:lnTo>
                    <a:pt x="560819" y="317093"/>
                  </a:lnTo>
                  <a:lnTo>
                    <a:pt x="560819" y="318389"/>
                  </a:lnTo>
                  <a:lnTo>
                    <a:pt x="562356" y="328409"/>
                  </a:lnTo>
                  <a:lnTo>
                    <a:pt x="564972" y="338201"/>
                  </a:lnTo>
                  <a:lnTo>
                    <a:pt x="566775" y="347560"/>
                  </a:lnTo>
                  <a:lnTo>
                    <a:pt x="561898" y="389001"/>
                  </a:lnTo>
                  <a:lnTo>
                    <a:pt x="550748" y="406908"/>
                  </a:lnTo>
                  <a:lnTo>
                    <a:pt x="548792" y="410019"/>
                  </a:lnTo>
                  <a:lnTo>
                    <a:pt x="539127" y="422122"/>
                  </a:lnTo>
                  <a:lnTo>
                    <a:pt x="528027" y="430161"/>
                  </a:lnTo>
                  <a:lnTo>
                    <a:pt x="514794" y="435838"/>
                  </a:lnTo>
                  <a:lnTo>
                    <a:pt x="498716" y="440867"/>
                  </a:lnTo>
                  <a:lnTo>
                    <a:pt x="514400" y="439191"/>
                  </a:lnTo>
                  <a:lnTo>
                    <a:pt x="552526" y="411619"/>
                  </a:lnTo>
                  <a:lnTo>
                    <a:pt x="569937" y="370268"/>
                  </a:lnTo>
                  <a:lnTo>
                    <a:pt x="570153" y="354736"/>
                  </a:lnTo>
                  <a:close/>
                </a:path>
                <a:path w="689609" h="635634">
                  <a:moveTo>
                    <a:pt x="581774" y="311302"/>
                  </a:moveTo>
                  <a:lnTo>
                    <a:pt x="580707" y="311111"/>
                  </a:lnTo>
                  <a:lnTo>
                    <a:pt x="580923" y="311772"/>
                  </a:lnTo>
                  <a:lnTo>
                    <a:pt x="581774" y="311302"/>
                  </a:lnTo>
                  <a:close/>
                </a:path>
                <a:path w="689609" h="635634">
                  <a:moveTo>
                    <a:pt x="582129" y="589661"/>
                  </a:moveTo>
                  <a:lnTo>
                    <a:pt x="550024" y="573316"/>
                  </a:lnTo>
                  <a:lnTo>
                    <a:pt x="538238" y="562470"/>
                  </a:lnTo>
                  <a:lnTo>
                    <a:pt x="499148" y="524865"/>
                  </a:lnTo>
                  <a:lnTo>
                    <a:pt x="492658" y="508863"/>
                  </a:lnTo>
                  <a:lnTo>
                    <a:pt x="495185" y="502018"/>
                  </a:lnTo>
                  <a:lnTo>
                    <a:pt x="495325" y="499135"/>
                  </a:lnTo>
                  <a:lnTo>
                    <a:pt x="507288" y="494042"/>
                  </a:lnTo>
                  <a:lnTo>
                    <a:pt x="498170" y="493306"/>
                  </a:lnTo>
                  <a:lnTo>
                    <a:pt x="491604" y="499706"/>
                  </a:lnTo>
                  <a:lnTo>
                    <a:pt x="490537" y="504050"/>
                  </a:lnTo>
                  <a:lnTo>
                    <a:pt x="490778" y="517906"/>
                  </a:lnTo>
                  <a:lnTo>
                    <a:pt x="496912" y="528866"/>
                  </a:lnTo>
                  <a:lnTo>
                    <a:pt x="505587" y="537578"/>
                  </a:lnTo>
                  <a:lnTo>
                    <a:pt x="513473" y="544677"/>
                  </a:lnTo>
                  <a:lnTo>
                    <a:pt x="522185" y="553593"/>
                  </a:lnTo>
                  <a:lnTo>
                    <a:pt x="533057" y="564083"/>
                  </a:lnTo>
                  <a:lnTo>
                    <a:pt x="544029" y="572947"/>
                  </a:lnTo>
                  <a:lnTo>
                    <a:pt x="553072" y="576961"/>
                  </a:lnTo>
                  <a:lnTo>
                    <a:pt x="558876" y="576783"/>
                  </a:lnTo>
                  <a:lnTo>
                    <a:pt x="567550" y="577202"/>
                  </a:lnTo>
                  <a:lnTo>
                    <a:pt x="575576" y="580326"/>
                  </a:lnTo>
                  <a:lnTo>
                    <a:pt x="579450" y="588276"/>
                  </a:lnTo>
                  <a:lnTo>
                    <a:pt x="576795" y="595109"/>
                  </a:lnTo>
                  <a:lnTo>
                    <a:pt x="575551" y="599249"/>
                  </a:lnTo>
                  <a:lnTo>
                    <a:pt x="577100" y="608164"/>
                  </a:lnTo>
                  <a:lnTo>
                    <a:pt x="573620" y="611746"/>
                  </a:lnTo>
                  <a:lnTo>
                    <a:pt x="570255" y="611670"/>
                  </a:lnTo>
                  <a:lnTo>
                    <a:pt x="564235" y="610501"/>
                  </a:lnTo>
                  <a:lnTo>
                    <a:pt x="563460" y="620585"/>
                  </a:lnTo>
                  <a:lnTo>
                    <a:pt x="557555" y="625665"/>
                  </a:lnTo>
                  <a:lnTo>
                    <a:pt x="549440" y="626084"/>
                  </a:lnTo>
                  <a:lnTo>
                    <a:pt x="542010" y="622198"/>
                  </a:lnTo>
                  <a:lnTo>
                    <a:pt x="538581" y="628230"/>
                  </a:lnTo>
                  <a:lnTo>
                    <a:pt x="535203" y="632790"/>
                  </a:lnTo>
                  <a:lnTo>
                    <a:pt x="529145" y="632726"/>
                  </a:lnTo>
                  <a:lnTo>
                    <a:pt x="521449" y="629729"/>
                  </a:lnTo>
                  <a:lnTo>
                    <a:pt x="518198" y="622312"/>
                  </a:lnTo>
                  <a:lnTo>
                    <a:pt x="518375" y="612495"/>
                  </a:lnTo>
                  <a:lnTo>
                    <a:pt x="520954" y="602310"/>
                  </a:lnTo>
                  <a:lnTo>
                    <a:pt x="499935" y="590753"/>
                  </a:lnTo>
                  <a:lnTo>
                    <a:pt x="477304" y="582447"/>
                  </a:lnTo>
                  <a:lnTo>
                    <a:pt x="454558" y="574713"/>
                  </a:lnTo>
                  <a:lnTo>
                    <a:pt x="433209" y="564870"/>
                  </a:lnTo>
                  <a:lnTo>
                    <a:pt x="426783" y="560870"/>
                  </a:lnTo>
                  <a:lnTo>
                    <a:pt x="414197" y="552526"/>
                  </a:lnTo>
                  <a:lnTo>
                    <a:pt x="394855" y="540931"/>
                  </a:lnTo>
                  <a:lnTo>
                    <a:pt x="369735" y="524090"/>
                  </a:lnTo>
                  <a:lnTo>
                    <a:pt x="341122" y="505206"/>
                  </a:lnTo>
                  <a:lnTo>
                    <a:pt x="325513" y="494309"/>
                  </a:lnTo>
                  <a:lnTo>
                    <a:pt x="310819" y="483006"/>
                  </a:lnTo>
                  <a:lnTo>
                    <a:pt x="297510" y="471284"/>
                  </a:lnTo>
                  <a:lnTo>
                    <a:pt x="294106" y="468020"/>
                  </a:lnTo>
                  <a:lnTo>
                    <a:pt x="270344" y="447370"/>
                  </a:lnTo>
                  <a:lnTo>
                    <a:pt x="254723" y="432269"/>
                  </a:lnTo>
                  <a:lnTo>
                    <a:pt x="240601" y="415912"/>
                  </a:lnTo>
                  <a:lnTo>
                    <a:pt x="228485" y="397586"/>
                  </a:lnTo>
                  <a:lnTo>
                    <a:pt x="231698" y="406082"/>
                  </a:lnTo>
                  <a:lnTo>
                    <a:pt x="256451" y="438975"/>
                  </a:lnTo>
                  <a:lnTo>
                    <a:pt x="300736" y="479704"/>
                  </a:lnTo>
                  <a:lnTo>
                    <a:pt x="331546" y="503186"/>
                  </a:lnTo>
                  <a:lnTo>
                    <a:pt x="351751" y="517817"/>
                  </a:lnTo>
                  <a:lnTo>
                    <a:pt x="379133" y="535508"/>
                  </a:lnTo>
                  <a:lnTo>
                    <a:pt x="393128" y="544982"/>
                  </a:lnTo>
                  <a:lnTo>
                    <a:pt x="422427" y="562533"/>
                  </a:lnTo>
                  <a:lnTo>
                    <a:pt x="453301" y="576554"/>
                  </a:lnTo>
                  <a:lnTo>
                    <a:pt x="484924" y="589419"/>
                  </a:lnTo>
                  <a:lnTo>
                    <a:pt x="516521" y="603465"/>
                  </a:lnTo>
                  <a:lnTo>
                    <a:pt x="514375" y="608342"/>
                  </a:lnTo>
                  <a:lnTo>
                    <a:pt x="513854" y="615734"/>
                  </a:lnTo>
                  <a:lnTo>
                    <a:pt x="514350" y="623455"/>
                  </a:lnTo>
                  <a:lnTo>
                    <a:pt x="515302" y="629361"/>
                  </a:lnTo>
                  <a:lnTo>
                    <a:pt x="521576" y="633425"/>
                  </a:lnTo>
                  <a:lnTo>
                    <a:pt x="530529" y="635241"/>
                  </a:lnTo>
                  <a:lnTo>
                    <a:pt x="539026" y="633730"/>
                  </a:lnTo>
                  <a:lnTo>
                    <a:pt x="543941" y="627837"/>
                  </a:lnTo>
                  <a:lnTo>
                    <a:pt x="550316" y="632472"/>
                  </a:lnTo>
                  <a:lnTo>
                    <a:pt x="560946" y="629666"/>
                  </a:lnTo>
                  <a:lnTo>
                    <a:pt x="564946" y="625106"/>
                  </a:lnTo>
                  <a:lnTo>
                    <a:pt x="566915" y="623163"/>
                  </a:lnTo>
                  <a:lnTo>
                    <a:pt x="566343" y="620014"/>
                  </a:lnTo>
                  <a:lnTo>
                    <a:pt x="566572" y="616356"/>
                  </a:lnTo>
                  <a:lnTo>
                    <a:pt x="575614" y="617588"/>
                  </a:lnTo>
                  <a:lnTo>
                    <a:pt x="576389" y="611428"/>
                  </a:lnTo>
                  <a:lnTo>
                    <a:pt x="580796" y="608037"/>
                  </a:lnTo>
                  <a:lnTo>
                    <a:pt x="579882" y="600760"/>
                  </a:lnTo>
                  <a:lnTo>
                    <a:pt x="582129" y="589661"/>
                  </a:lnTo>
                  <a:close/>
                </a:path>
                <a:path w="689609" h="635634">
                  <a:moveTo>
                    <a:pt x="582790" y="317881"/>
                  </a:moveTo>
                  <a:lnTo>
                    <a:pt x="581152" y="312521"/>
                  </a:lnTo>
                  <a:lnTo>
                    <a:pt x="580923" y="311772"/>
                  </a:lnTo>
                  <a:lnTo>
                    <a:pt x="579577" y="312521"/>
                  </a:lnTo>
                  <a:lnTo>
                    <a:pt x="577964" y="307505"/>
                  </a:lnTo>
                  <a:lnTo>
                    <a:pt x="577761" y="306870"/>
                  </a:lnTo>
                  <a:lnTo>
                    <a:pt x="566851" y="302107"/>
                  </a:lnTo>
                  <a:lnTo>
                    <a:pt x="561898" y="306438"/>
                  </a:lnTo>
                  <a:lnTo>
                    <a:pt x="561530" y="310070"/>
                  </a:lnTo>
                  <a:lnTo>
                    <a:pt x="565391" y="307505"/>
                  </a:lnTo>
                  <a:lnTo>
                    <a:pt x="573862" y="307619"/>
                  </a:lnTo>
                  <a:lnTo>
                    <a:pt x="572020" y="318046"/>
                  </a:lnTo>
                  <a:lnTo>
                    <a:pt x="579437" y="319201"/>
                  </a:lnTo>
                  <a:lnTo>
                    <a:pt x="582790" y="317881"/>
                  </a:lnTo>
                  <a:close/>
                </a:path>
                <a:path w="689609" h="635634">
                  <a:moveTo>
                    <a:pt x="632942" y="341591"/>
                  </a:moveTo>
                  <a:lnTo>
                    <a:pt x="626503" y="314528"/>
                  </a:lnTo>
                  <a:lnTo>
                    <a:pt x="626249" y="313423"/>
                  </a:lnTo>
                  <a:lnTo>
                    <a:pt x="624217" y="313423"/>
                  </a:lnTo>
                  <a:lnTo>
                    <a:pt x="614832" y="309867"/>
                  </a:lnTo>
                  <a:lnTo>
                    <a:pt x="610336" y="315264"/>
                  </a:lnTo>
                  <a:lnTo>
                    <a:pt x="608609" y="313359"/>
                  </a:lnTo>
                  <a:lnTo>
                    <a:pt x="608114" y="312813"/>
                  </a:lnTo>
                  <a:lnTo>
                    <a:pt x="607529" y="312229"/>
                  </a:lnTo>
                  <a:lnTo>
                    <a:pt x="604989" y="309765"/>
                  </a:lnTo>
                  <a:lnTo>
                    <a:pt x="599986" y="310095"/>
                  </a:lnTo>
                  <a:lnTo>
                    <a:pt x="594728" y="312229"/>
                  </a:lnTo>
                  <a:lnTo>
                    <a:pt x="593572" y="311785"/>
                  </a:lnTo>
                  <a:lnTo>
                    <a:pt x="590321" y="310502"/>
                  </a:lnTo>
                  <a:lnTo>
                    <a:pt x="585635" y="309168"/>
                  </a:lnTo>
                  <a:lnTo>
                    <a:pt x="581774" y="311302"/>
                  </a:lnTo>
                  <a:lnTo>
                    <a:pt x="586460" y="312191"/>
                  </a:lnTo>
                  <a:lnTo>
                    <a:pt x="591540" y="311785"/>
                  </a:lnTo>
                  <a:lnTo>
                    <a:pt x="592594" y="315404"/>
                  </a:lnTo>
                  <a:lnTo>
                    <a:pt x="593471" y="319201"/>
                  </a:lnTo>
                  <a:lnTo>
                    <a:pt x="597725" y="318389"/>
                  </a:lnTo>
                  <a:lnTo>
                    <a:pt x="598360" y="313956"/>
                  </a:lnTo>
                  <a:lnTo>
                    <a:pt x="602830" y="313359"/>
                  </a:lnTo>
                  <a:lnTo>
                    <a:pt x="604596" y="315887"/>
                  </a:lnTo>
                  <a:lnTo>
                    <a:pt x="608685" y="316077"/>
                  </a:lnTo>
                  <a:lnTo>
                    <a:pt x="608685" y="320370"/>
                  </a:lnTo>
                  <a:lnTo>
                    <a:pt x="613727" y="320357"/>
                  </a:lnTo>
                  <a:lnTo>
                    <a:pt x="613092" y="315264"/>
                  </a:lnTo>
                  <a:lnTo>
                    <a:pt x="612990" y="314540"/>
                  </a:lnTo>
                  <a:lnTo>
                    <a:pt x="618045" y="314540"/>
                  </a:lnTo>
                  <a:lnTo>
                    <a:pt x="625386" y="319849"/>
                  </a:lnTo>
                  <a:lnTo>
                    <a:pt x="629348" y="329882"/>
                  </a:lnTo>
                  <a:lnTo>
                    <a:pt x="630770" y="341490"/>
                  </a:lnTo>
                  <a:lnTo>
                    <a:pt x="630440" y="351523"/>
                  </a:lnTo>
                  <a:lnTo>
                    <a:pt x="618210" y="396125"/>
                  </a:lnTo>
                  <a:lnTo>
                    <a:pt x="593471" y="435025"/>
                  </a:lnTo>
                  <a:lnTo>
                    <a:pt x="567385" y="457238"/>
                  </a:lnTo>
                  <a:lnTo>
                    <a:pt x="554062" y="466204"/>
                  </a:lnTo>
                  <a:lnTo>
                    <a:pt x="541591" y="473786"/>
                  </a:lnTo>
                  <a:lnTo>
                    <a:pt x="524852" y="478370"/>
                  </a:lnTo>
                  <a:lnTo>
                    <a:pt x="537578" y="478307"/>
                  </a:lnTo>
                  <a:lnTo>
                    <a:pt x="576859" y="455612"/>
                  </a:lnTo>
                  <a:lnTo>
                    <a:pt x="607517" y="423316"/>
                  </a:lnTo>
                  <a:lnTo>
                    <a:pt x="629564" y="371995"/>
                  </a:lnTo>
                  <a:lnTo>
                    <a:pt x="632942" y="341591"/>
                  </a:lnTo>
                  <a:close/>
                </a:path>
                <a:path w="689609" h="635634">
                  <a:moveTo>
                    <a:pt x="649630" y="412788"/>
                  </a:moveTo>
                  <a:lnTo>
                    <a:pt x="645896" y="406692"/>
                  </a:lnTo>
                  <a:lnTo>
                    <a:pt x="638403" y="402971"/>
                  </a:lnTo>
                  <a:lnTo>
                    <a:pt x="630097" y="400939"/>
                  </a:lnTo>
                  <a:lnTo>
                    <a:pt x="623887" y="399910"/>
                  </a:lnTo>
                  <a:lnTo>
                    <a:pt x="622973" y="400177"/>
                  </a:lnTo>
                  <a:lnTo>
                    <a:pt x="622528" y="400900"/>
                  </a:lnTo>
                  <a:lnTo>
                    <a:pt x="622719" y="402259"/>
                  </a:lnTo>
                  <a:lnTo>
                    <a:pt x="629843" y="404342"/>
                  </a:lnTo>
                  <a:lnTo>
                    <a:pt x="636562" y="406755"/>
                  </a:lnTo>
                  <a:lnTo>
                    <a:pt x="643089" y="409562"/>
                  </a:lnTo>
                  <a:lnTo>
                    <a:pt x="649630" y="412788"/>
                  </a:lnTo>
                  <a:close/>
                </a:path>
                <a:path w="689609" h="635634">
                  <a:moveTo>
                    <a:pt x="689343" y="424395"/>
                  </a:moveTo>
                  <a:lnTo>
                    <a:pt x="688009" y="417639"/>
                  </a:lnTo>
                  <a:lnTo>
                    <a:pt x="681951" y="412445"/>
                  </a:lnTo>
                  <a:lnTo>
                    <a:pt x="682345" y="402221"/>
                  </a:lnTo>
                  <a:lnTo>
                    <a:pt x="678510" y="394792"/>
                  </a:lnTo>
                  <a:lnTo>
                    <a:pt x="670902" y="390398"/>
                  </a:lnTo>
                  <a:lnTo>
                    <a:pt x="660006" y="389293"/>
                  </a:lnTo>
                  <a:lnTo>
                    <a:pt x="655523" y="392633"/>
                  </a:lnTo>
                  <a:lnTo>
                    <a:pt x="650494" y="396798"/>
                  </a:lnTo>
                  <a:lnTo>
                    <a:pt x="647915" y="401332"/>
                  </a:lnTo>
                  <a:lnTo>
                    <a:pt x="650811" y="405765"/>
                  </a:lnTo>
                  <a:lnTo>
                    <a:pt x="656450" y="395325"/>
                  </a:lnTo>
                  <a:lnTo>
                    <a:pt x="665911" y="392290"/>
                  </a:lnTo>
                  <a:lnTo>
                    <a:pt x="674535" y="398030"/>
                  </a:lnTo>
                  <a:lnTo>
                    <a:pt x="677710" y="413956"/>
                  </a:lnTo>
                  <a:lnTo>
                    <a:pt x="685698" y="419671"/>
                  </a:lnTo>
                  <a:lnTo>
                    <a:pt x="686257" y="426681"/>
                  </a:lnTo>
                  <a:lnTo>
                    <a:pt x="682523" y="432892"/>
                  </a:lnTo>
                  <a:lnTo>
                    <a:pt x="677710" y="436181"/>
                  </a:lnTo>
                  <a:lnTo>
                    <a:pt x="681342" y="438785"/>
                  </a:lnTo>
                  <a:lnTo>
                    <a:pt x="684682" y="445350"/>
                  </a:lnTo>
                  <a:lnTo>
                    <a:pt x="681024" y="454177"/>
                  </a:lnTo>
                  <a:lnTo>
                    <a:pt x="676922" y="460375"/>
                  </a:lnTo>
                  <a:lnTo>
                    <a:pt x="668540" y="463626"/>
                  </a:lnTo>
                  <a:lnTo>
                    <a:pt x="661339" y="457238"/>
                  </a:lnTo>
                  <a:lnTo>
                    <a:pt x="657669" y="471741"/>
                  </a:lnTo>
                  <a:lnTo>
                    <a:pt x="647979" y="474560"/>
                  </a:lnTo>
                  <a:lnTo>
                    <a:pt x="638086" y="467728"/>
                  </a:lnTo>
                  <a:lnTo>
                    <a:pt x="633806" y="453275"/>
                  </a:lnTo>
                  <a:lnTo>
                    <a:pt x="627316" y="450037"/>
                  </a:lnTo>
                  <a:lnTo>
                    <a:pt x="619975" y="446151"/>
                  </a:lnTo>
                  <a:lnTo>
                    <a:pt x="612394" y="443890"/>
                  </a:lnTo>
                  <a:lnTo>
                    <a:pt x="605180" y="445541"/>
                  </a:lnTo>
                  <a:lnTo>
                    <a:pt x="612609" y="446887"/>
                  </a:lnTo>
                  <a:lnTo>
                    <a:pt x="619417" y="448868"/>
                  </a:lnTo>
                  <a:lnTo>
                    <a:pt x="625525" y="451523"/>
                  </a:lnTo>
                  <a:lnTo>
                    <a:pt x="630923" y="454901"/>
                  </a:lnTo>
                  <a:lnTo>
                    <a:pt x="632294" y="463283"/>
                  </a:lnTo>
                  <a:lnTo>
                    <a:pt x="634847" y="470471"/>
                  </a:lnTo>
                  <a:lnTo>
                    <a:pt x="639102" y="475957"/>
                  </a:lnTo>
                  <a:lnTo>
                    <a:pt x="648411" y="478383"/>
                  </a:lnTo>
                  <a:lnTo>
                    <a:pt x="656805" y="476935"/>
                  </a:lnTo>
                  <a:lnTo>
                    <a:pt x="663079" y="472071"/>
                  </a:lnTo>
                  <a:lnTo>
                    <a:pt x="666013" y="464261"/>
                  </a:lnTo>
                  <a:lnTo>
                    <a:pt x="676935" y="462940"/>
                  </a:lnTo>
                  <a:lnTo>
                    <a:pt x="683653" y="456285"/>
                  </a:lnTo>
                  <a:lnTo>
                    <a:pt x="685952" y="446608"/>
                  </a:lnTo>
                  <a:lnTo>
                    <a:pt x="683564" y="436181"/>
                  </a:lnTo>
                  <a:lnTo>
                    <a:pt x="687387" y="431101"/>
                  </a:lnTo>
                  <a:lnTo>
                    <a:pt x="689343" y="424395"/>
                  </a:lnTo>
                  <a:close/>
                </a:path>
              </a:pathLst>
            </a:custGeom>
            <a:solidFill>
              <a:srgbClr val="00000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413999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610425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807157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4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00797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20371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401025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601266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79266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992909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2191689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238603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25833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2779166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2980880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3177778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3368150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3571337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70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376186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3959529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4159415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4361497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557230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4907889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5106657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5774472" y="748303"/>
              <a:ext cx="106680" cy="36195"/>
            </a:xfrm>
            <a:custGeom>
              <a:avLst/>
              <a:gdLst/>
              <a:ahLst/>
              <a:cxnLst/>
              <a:rect l="l" t="t" r="r" b="b"/>
              <a:pathLst>
                <a:path w="106679" h="36195">
                  <a:moveTo>
                    <a:pt x="104330" y="0"/>
                  </a:moveTo>
                  <a:lnTo>
                    <a:pt x="0" y="6642"/>
                  </a:lnTo>
                  <a:lnTo>
                    <a:pt x="1866" y="36029"/>
                  </a:lnTo>
                  <a:lnTo>
                    <a:pt x="106197" y="29387"/>
                  </a:lnTo>
                  <a:lnTo>
                    <a:pt x="104330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5970904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6167629" y="741390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231" y="0"/>
                  </a:moveTo>
                  <a:lnTo>
                    <a:pt x="0" y="29425"/>
                  </a:lnTo>
                  <a:lnTo>
                    <a:pt x="104444" y="33794"/>
                  </a:lnTo>
                  <a:lnTo>
                    <a:pt x="105676" y="436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21AA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6368440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6564198" y="7601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676149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6961733" y="75387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7153148" y="749452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7353388" y="73913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7552156" y="7347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7746517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1A53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7943811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8139632" y="720001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8341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538252" y="746442"/>
              <a:ext cx="106680" cy="35560"/>
            </a:xfrm>
            <a:custGeom>
              <a:avLst/>
              <a:gdLst/>
              <a:ahLst/>
              <a:cxnLst/>
              <a:rect l="l" t="t" r="r" b="b"/>
              <a:pathLst>
                <a:path w="106679" h="35559">
                  <a:moveTo>
                    <a:pt x="1701" y="0"/>
                  </a:moveTo>
                  <a:lnTo>
                    <a:pt x="0" y="29400"/>
                  </a:lnTo>
                  <a:lnTo>
                    <a:pt x="104355" y="35471"/>
                  </a:lnTo>
                  <a:lnTo>
                    <a:pt x="106070" y="607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728622" y="758271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931810" y="741312"/>
              <a:ext cx="106045" cy="34290"/>
            </a:xfrm>
            <a:custGeom>
              <a:avLst/>
              <a:gdLst/>
              <a:ahLst/>
              <a:cxnLst/>
              <a:rect l="l" t="t" r="r" b="b"/>
              <a:pathLst>
                <a:path w="106045" h="34290">
                  <a:moveTo>
                    <a:pt x="104444" y="0"/>
                  </a:moveTo>
                  <a:lnTo>
                    <a:pt x="0" y="4521"/>
                  </a:lnTo>
                  <a:lnTo>
                    <a:pt x="1269" y="33947"/>
                  </a:lnTo>
                  <a:lnTo>
                    <a:pt x="105714" y="29425"/>
                  </a:lnTo>
                  <a:lnTo>
                    <a:pt x="104444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122346" y="724420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ED051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9320008" y="728027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9519882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9721964" y="734656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23AA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9917709" y="751915"/>
              <a:ext cx="268605" cy="46355"/>
            </a:xfrm>
            <a:custGeom>
              <a:avLst/>
              <a:gdLst/>
              <a:ahLst/>
              <a:cxnLst/>
              <a:rect l="l" t="t" r="r" b="b"/>
              <a:pathLst>
                <a:path w="268604" h="46354">
                  <a:moveTo>
                    <a:pt x="106172" y="6540"/>
                  </a:moveTo>
                  <a:lnTo>
                    <a:pt x="1841" y="0"/>
                  </a:lnTo>
                  <a:lnTo>
                    <a:pt x="0" y="29400"/>
                  </a:lnTo>
                  <a:lnTo>
                    <a:pt x="104330" y="35928"/>
                  </a:lnTo>
                  <a:lnTo>
                    <a:pt x="106172" y="6540"/>
                  </a:lnTo>
                  <a:close/>
                </a:path>
                <a:path w="268604" h="46354">
                  <a:moveTo>
                    <a:pt x="268274" y="16687"/>
                  </a:moveTo>
                  <a:lnTo>
                    <a:pt x="163944" y="10147"/>
                  </a:lnTo>
                  <a:lnTo>
                    <a:pt x="162102" y="39547"/>
                  </a:lnTo>
                  <a:lnTo>
                    <a:pt x="266433" y="46075"/>
                  </a:lnTo>
                  <a:lnTo>
                    <a:pt x="268274" y="16687"/>
                  </a:lnTo>
                  <a:close/>
                </a:path>
              </a:pathLst>
            </a:custGeom>
            <a:solidFill>
              <a:srgbClr val="91DBF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0268368" y="764108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DB913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0467136" y="742759"/>
              <a:ext cx="104775" cy="29845"/>
            </a:xfrm>
            <a:custGeom>
              <a:avLst/>
              <a:gdLst/>
              <a:ahLst/>
              <a:cxnLst/>
              <a:rect l="l" t="t" r="r" b="b"/>
              <a:pathLst>
                <a:path w="104775" h="29845">
                  <a:moveTo>
                    <a:pt x="104533" y="0"/>
                  </a:moveTo>
                  <a:lnTo>
                    <a:pt x="0" y="0"/>
                  </a:lnTo>
                  <a:lnTo>
                    <a:pt x="0" y="29451"/>
                  </a:lnTo>
                  <a:lnTo>
                    <a:pt x="104533" y="29451"/>
                  </a:lnTo>
                  <a:lnTo>
                    <a:pt x="104533" y="0"/>
                  </a:lnTo>
                  <a:close/>
                </a:path>
              </a:pathLst>
            </a:custGeom>
            <a:solidFill>
              <a:srgbClr val="87549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7" name="object 67"/>
          <p:cNvSpPr txBox="1"/>
          <p:nvPr/>
        </p:nvSpPr>
        <p:spPr>
          <a:xfrm>
            <a:off x="6928476" y="1004637"/>
            <a:ext cx="256413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500" spc="150">
                <a:solidFill>
                  <a:srgbClr val="5895CF"/>
                </a:solidFill>
                <a:latin typeface="MS UI Gothic"/>
                <a:cs typeface="MS UI Gothic"/>
              </a:rPr>
              <a:t>《兒童權利公約》中的不歧視</a:t>
            </a:r>
            <a:endParaRPr sz="1500">
              <a:latin typeface="MS UI Gothic"/>
              <a:cs typeface="MS UI Gothic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070631" y="1299403"/>
            <a:ext cx="4314190" cy="141097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just" marL="12700" marR="5080" indent="281940">
              <a:lnSpc>
                <a:spcPct val="137200"/>
              </a:lnSpc>
              <a:spcBef>
                <a:spcPts val="140"/>
              </a:spcBef>
            </a:pPr>
            <a:r>
              <a:rPr dirty="0" sz="1100" spc="-80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權利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最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於其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1100" spc="2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際人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處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即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在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於它考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慮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兒童必須仰賴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成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年人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發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展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特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殊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處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baseline="2525" sz="1650" spc="-22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baseline="2525" sz="1650" spc="-67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-225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9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39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10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baseline="2525" sz="1650" spc="-112">
                <a:solidFill>
                  <a:srgbClr val="231F20"/>
                </a:solidFill>
                <a:latin typeface="SimSun"/>
                <a:cs typeface="SimSun"/>
              </a:rPr>
              <a:t>、 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項都分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指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基於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兒童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父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母</a:t>
            </a:r>
            <a:r>
              <a:rPr dirty="0" baseline="2525" sz="1650" spc="-17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法定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監護人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家庭成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員而衍生的</a:t>
            </a:r>
            <a:r>
              <a:rPr dirty="0" baseline="2525" sz="1650" spc="44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視 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或懲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罰</a:t>
            </a:r>
            <a:r>
              <a:rPr dirty="0" sz="1100" spc="-10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00" spc="-25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它也針對更易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遭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受歧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視的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群體予以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個</a:t>
            </a:r>
            <a:r>
              <a:rPr dirty="0" sz="1100" spc="35">
                <a:solidFill>
                  <a:srgbClr val="231F20"/>
                </a:solidFill>
                <a:latin typeface="SimSun"/>
                <a:cs typeface="SimSun"/>
              </a:rPr>
              <a:t>別條文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例 </a:t>
            </a:r>
            <a:r>
              <a:rPr dirty="0" baseline="2525" sz="1650" spc="-352">
                <a:solidFill>
                  <a:srgbClr val="231F20"/>
                </a:solidFill>
                <a:latin typeface="SimSun"/>
                <a:cs typeface="SimSun"/>
              </a:rPr>
              <a:t>如</a:t>
            </a:r>
            <a:r>
              <a:rPr dirty="0" baseline="2525" sz="1650" spc="-509">
                <a:solidFill>
                  <a:srgbClr val="231F20"/>
                </a:solidFill>
                <a:latin typeface="SimSun"/>
                <a:cs typeface="SimSun"/>
              </a:rPr>
              <a:t>：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礙</a:t>
            </a:r>
            <a:r>
              <a:rPr dirty="0" baseline="2525" sz="1650" spc="-502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難民兒童</a:t>
            </a:r>
            <a:r>
              <a:rPr dirty="0" baseline="2525" sz="1650" spc="-22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baseline="2525" sz="1650" spc="-49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不過須特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強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調的</a:t>
            </a:r>
            <a:r>
              <a:rPr dirty="0" baseline="2525" sz="1650" spc="-37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baseline="2525" sz="1650" spc="-88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-150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-517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 spc="277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1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 spc="277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sz="1100" spc="-10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baseline="2525" sz="1650" spc="-112">
                <a:solidFill>
                  <a:srgbClr val="231F20"/>
                </a:solidFill>
                <a:latin typeface="SimSun"/>
                <a:cs typeface="SimSun"/>
              </a:rPr>
              <a:t>、 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項所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保障的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歧視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範圍不</a:t>
            </a:r>
            <a:r>
              <a:rPr dirty="0" baseline="2525" sz="1650" spc="-44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baseline="2525" sz="1650" spc="-20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所加諸於政</a:t>
            </a:r>
            <a:r>
              <a:rPr dirty="0" baseline="2525" sz="1650" spc="15">
                <a:solidFill>
                  <a:srgbClr val="231F20"/>
                </a:solidFill>
                <a:latin typeface="SimSun"/>
                <a:cs typeface="SimSun"/>
              </a:rPr>
              <a:t>府的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責任也有</a:t>
            </a:r>
            <a:r>
              <a:rPr dirty="0" baseline="2525" sz="1650" spc="-3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baseline="2525" sz="1650" spc="-16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baseline="2525" sz="1650">
              <a:latin typeface="SimSun"/>
              <a:cs typeface="SimSu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069766" y="2913352"/>
            <a:ext cx="4318000" cy="939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282575" marR="5080" indent="-270510">
              <a:lnSpc>
                <a:spcPct val="130400"/>
              </a:lnSpc>
              <a:spcBef>
                <a:spcPts val="100"/>
              </a:spcBef>
            </a:pPr>
            <a:r>
              <a:rPr dirty="0" sz="1150" spc="-70">
                <a:solidFill>
                  <a:srgbClr val="231F20"/>
                </a:solidFill>
                <a:latin typeface="SimSun"/>
                <a:cs typeface="SimSun"/>
              </a:rPr>
              <a:t>一、</a:t>
            </a:r>
            <a:r>
              <a:rPr dirty="0" sz="1150" spc="-30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1150" spc="-4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50" spc="-3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50" spc="-30">
                <a:solidFill>
                  <a:srgbClr val="231F20"/>
                </a:solidFill>
                <a:latin typeface="SimSun"/>
                <a:cs typeface="SimSun"/>
              </a:rPr>
              <a:t>應尊重</a:t>
            </a:r>
            <a:r>
              <a:rPr dirty="0" sz="1150" spc="-25">
                <a:solidFill>
                  <a:srgbClr val="231F20"/>
                </a:solidFill>
                <a:latin typeface="SimSun"/>
                <a:cs typeface="SimSun"/>
              </a:rPr>
              <a:t>本</a:t>
            </a:r>
            <a:r>
              <a:rPr dirty="0" sz="1150" spc="-3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50" spc="-3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50" spc="-25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1150" spc="-45">
                <a:solidFill>
                  <a:srgbClr val="231F20"/>
                </a:solidFill>
                <a:latin typeface="SimSun"/>
                <a:cs typeface="SimSun"/>
              </a:rPr>
              <a:t>揭</a:t>
            </a:r>
            <a:r>
              <a:rPr dirty="0" sz="1150" spc="-30">
                <a:solidFill>
                  <a:srgbClr val="231F20"/>
                </a:solidFill>
                <a:latin typeface="SimSun"/>
                <a:cs typeface="SimSun"/>
              </a:rPr>
              <a:t>櫫</a:t>
            </a:r>
            <a:r>
              <a:rPr dirty="0" sz="1150" spc="-2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50" spc="-3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50" spc="-7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50" spc="-7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50" spc="-25">
                <a:solidFill>
                  <a:srgbClr val="231F20"/>
                </a:solidFill>
                <a:latin typeface="SimSun"/>
                <a:cs typeface="SimSun"/>
              </a:rPr>
              <a:t>確保</a:t>
            </a:r>
            <a:r>
              <a:rPr dirty="0" sz="1150" spc="-35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sz="1150" spc="-30">
                <a:solidFill>
                  <a:srgbClr val="231F20"/>
                </a:solidFill>
                <a:latin typeface="SimSun"/>
                <a:cs typeface="SimSun"/>
              </a:rPr>
              <a:t>管</a:t>
            </a:r>
            <a:r>
              <a:rPr dirty="0" sz="1150" spc="-25">
                <a:solidFill>
                  <a:srgbClr val="231F20"/>
                </a:solidFill>
                <a:latin typeface="SimSun"/>
                <a:cs typeface="SimSun"/>
              </a:rPr>
              <a:t>轄</a:t>
            </a:r>
            <a:r>
              <a:rPr dirty="0" sz="1150" spc="-40">
                <a:solidFill>
                  <a:srgbClr val="231F20"/>
                </a:solidFill>
                <a:latin typeface="SimSun"/>
                <a:cs typeface="SimSun"/>
              </a:rPr>
              <a:t>範</a:t>
            </a:r>
            <a:r>
              <a:rPr dirty="0" sz="1150" spc="-50">
                <a:solidFill>
                  <a:srgbClr val="231F20"/>
                </a:solidFill>
                <a:latin typeface="SimSun"/>
                <a:cs typeface="SimSun"/>
              </a:rPr>
              <a:t>圍內</a:t>
            </a:r>
            <a:r>
              <a:rPr dirty="0" sz="1150" spc="-30">
                <a:solidFill>
                  <a:srgbClr val="231F20"/>
                </a:solidFill>
                <a:latin typeface="SimSun"/>
                <a:cs typeface="SimSun"/>
              </a:rPr>
              <a:t>的每</a:t>
            </a:r>
            <a:r>
              <a:rPr dirty="0" sz="1150" spc="-40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1150">
                <a:solidFill>
                  <a:srgbClr val="231F20"/>
                </a:solidFill>
                <a:latin typeface="SimSun"/>
                <a:cs typeface="SimSun"/>
              </a:rPr>
              <a:t>兒 </a:t>
            </a:r>
            <a:r>
              <a:rPr dirty="0" sz="1150" spc="-30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50" spc="-40">
                <a:solidFill>
                  <a:srgbClr val="231F20"/>
                </a:solidFill>
                <a:latin typeface="SimSun"/>
                <a:cs typeface="SimSun"/>
              </a:rPr>
              <a:t>均</a:t>
            </a:r>
            <a:r>
              <a:rPr dirty="0" sz="1150" spc="-30">
                <a:solidFill>
                  <a:srgbClr val="231F20"/>
                </a:solidFill>
                <a:latin typeface="SimSun"/>
                <a:cs typeface="SimSun"/>
              </a:rPr>
              <a:t>享</a:t>
            </a:r>
            <a:r>
              <a:rPr dirty="0" sz="1150" spc="-35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50" spc="-30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sz="1150" spc="-25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50" spc="-3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50" spc="-7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50" spc="-27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50" spc="-5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50" spc="-45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sz="1150" spc="-3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1150" spc="-70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50" spc="-27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50" spc="-25">
                <a:solidFill>
                  <a:srgbClr val="231F20"/>
                </a:solidFill>
                <a:latin typeface="SimSun"/>
                <a:cs typeface="SimSun"/>
              </a:rPr>
              <a:t>父</a:t>
            </a:r>
            <a:r>
              <a:rPr dirty="0" sz="1150" spc="-30">
                <a:solidFill>
                  <a:srgbClr val="231F20"/>
                </a:solidFill>
                <a:latin typeface="SimSun"/>
                <a:cs typeface="SimSun"/>
              </a:rPr>
              <a:t>母</a:t>
            </a:r>
            <a:r>
              <a:rPr dirty="0" sz="1150" spc="-3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50" spc="-30">
                <a:solidFill>
                  <a:srgbClr val="231F20"/>
                </a:solidFill>
                <a:latin typeface="SimSun"/>
                <a:cs typeface="SimSun"/>
              </a:rPr>
              <a:t>法定監</a:t>
            </a:r>
            <a:r>
              <a:rPr dirty="0" sz="1150" spc="-20">
                <a:solidFill>
                  <a:srgbClr val="231F20"/>
                </a:solidFill>
                <a:latin typeface="SimSun"/>
                <a:cs typeface="SimSun"/>
              </a:rPr>
              <a:t>護人</a:t>
            </a:r>
            <a:r>
              <a:rPr dirty="0" sz="1150" spc="-25">
                <a:solidFill>
                  <a:srgbClr val="231F20"/>
                </a:solidFill>
                <a:latin typeface="SimSun"/>
                <a:cs typeface="SimSun"/>
              </a:rPr>
              <a:t>之種</a:t>
            </a:r>
            <a:r>
              <a:rPr dirty="0" sz="1150" spc="-60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1150" spc="-26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50" spc="-50">
                <a:solidFill>
                  <a:srgbClr val="231F20"/>
                </a:solidFill>
                <a:latin typeface="SimSun"/>
                <a:cs typeface="SimSun"/>
              </a:rPr>
              <a:t>膚</a:t>
            </a:r>
            <a:r>
              <a:rPr dirty="0" sz="1150" spc="-65">
                <a:solidFill>
                  <a:srgbClr val="231F20"/>
                </a:solidFill>
                <a:latin typeface="SimSun"/>
                <a:cs typeface="SimSun"/>
              </a:rPr>
              <a:t>色</a:t>
            </a:r>
            <a:r>
              <a:rPr dirty="0" sz="1150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1150" spc="-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1150" spc="-7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50" spc="-5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50" spc="-10">
                <a:solidFill>
                  <a:srgbClr val="231F20"/>
                </a:solidFill>
                <a:latin typeface="SimSun"/>
                <a:cs typeface="SimSun"/>
              </a:rPr>
              <a:t>語</a:t>
            </a:r>
            <a:r>
              <a:rPr dirty="0" sz="1150" spc="-70">
                <a:solidFill>
                  <a:srgbClr val="231F20"/>
                </a:solidFill>
                <a:latin typeface="SimSun"/>
                <a:cs typeface="SimSun"/>
              </a:rPr>
              <a:t>言</a:t>
            </a:r>
            <a:r>
              <a:rPr dirty="0" sz="1150" spc="-6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50" spc="-15">
                <a:solidFill>
                  <a:srgbClr val="231F20"/>
                </a:solidFill>
                <a:latin typeface="SimSun"/>
                <a:cs typeface="SimSun"/>
              </a:rPr>
              <a:t>宗</a:t>
            </a:r>
            <a:r>
              <a:rPr dirty="0" sz="1150" spc="-60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1150" spc="-5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50" spc="-10">
                <a:solidFill>
                  <a:srgbClr val="231F20"/>
                </a:solidFill>
                <a:latin typeface="SimSun"/>
                <a:cs typeface="SimSun"/>
              </a:rPr>
              <a:t>政</a:t>
            </a:r>
            <a:r>
              <a:rPr dirty="0" sz="1150" spc="-20">
                <a:solidFill>
                  <a:srgbClr val="231F20"/>
                </a:solidFill>
                <a:latin typeface="SimSun"/>
                <a:cs typeface="SimSun"/>
              </a:rPr>
              <a:t>治</a:t>
            </a:r>
            <a:r>
              <a:rPr dirty="0" sz="1150" spc="-1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1150" spc="-10">
                <a:solidFill>
                  <a:srgbClr val="231F20"/>
                </a:solidFill>
                <a:latin typeface="SimSun"/>
                <a:cs typeface="SimSun"/>
              </a:rPr>
              <a:t>其他</a:t>
            </a:r>
            <a:r>
              <a:rPr dirty="0" sz="1150" spc="-15">
                <a:solidFill>
                  <a:srgbClr val="231F20"/>
                </a:solidFill>
                <a:latin typeface="SimSun"/>
                <a:cs typeface="SimSun"/>
              </a:rPr>
              <a:t>主</a:t>
            </a:r>
            <a:r>
              <a:rPr dirty="0" sz="1150" spc="-60">
                <a:solidFill>
                  <a:srgbClr val="231F20"/>
                </a:solidFill>
                <a:latin typeface="SimSun"/>
                <a:cs typeface="SimSun"/>
              </a:rPr>
              <a:t>張</a:t>
            </a:r>
            <a:r>
              <a:rPr dirty="0" sz="1150" spc="-6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50" spc="-2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50" spc="-65">
                <a:solidFill>
                  <a:srgbClr val="231F20"/>
                </a:solidFill>
                <a:latin typeface="SimSun"/>
                <a:cs typeface="SimSun"/>
              </a:rPr>
              <a:t>籍</a:t>
            </a:r>
            <a:r>
              <a:rPr dirty="0" sz="1150" spc="-5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50" spc="-10">
                <a:solidFill>
                  <a:srgbClr val="231F20"/>
                </a:solidFill>
                <a:latin typeface="SimSun"/>
                <a:cs typeface="SimSun"/>
              </a:rPr>
              <a:t>族裔或社</a:t>
            </a:r>
            <a:r>
              <a:rPr dirty="0" sz="1150" spc="-1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1150" spc="-20">
                <a:solidFill>
                  <a:srgbClr val="231F20"/>
                </a:solidFill>
                <a:latin typeface="SimSun"/>
                <a:cs typeface="SimSun"/>
              </a:rPr>
              <a:t>背</a:t>
            </a:r>
            <a:r>
              <a:rPr dirty="0" sz="1150" spc="-65">
                <a:solidFill>
                  <a:srgbClr val="231F20"/>
                </a:solidFill>
                <a:latin typeface="SimSun"/>
                <a:cs typeface="SimSun"/>
              </a:rPr>
              <a:t>景</a:t>
            </a:r>
            <a:r>
              <a:rPr dirty="0" sz="1150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1150" spc="-25">
                <a:solidFill>
                  <a:srgbClr val="231F20"/>
                </a:solidFill>
                <a:latin typeface="SimSun"/>
                <a:cs typeface="SimSun"/>
              </a:rPr>
              <a:t>財</a:t>
            </a:r>
            <a:r>
              <a:rPr dirty="0" sz="1150" spc="-70">
                <a:solidFill>
                  <a:srgbClr val="231F20"/>
                </a:solidFill>
                <a:latin typeface="SimSun"/>
                <a:cs typeface="SimSun"/>
              </a:rPr>
              <a:t>產</a:t>
            </a:r>
            <a:r>
              <a:rPr dirty="0" sz="1150" spc="-7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50" spc="-40">
                <a:solidFill>
                  <a:srgbClr val="231F20"/>
                </a:solidFill>
                <a:latin typeface="SimSun"/>
                <a:cs typeface="SimSun"/>
              </a:rPr>
              <a:t>身心</a:t>
            </a:r>
            <a:r>
              <a:rPr dirty="0" sz="1150" spc="-25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1150" spc="-60">
                <a:solidFill>
                  <a:srgbClr val="231F20"/>
                </a:solidFill>
                <a:latin typeface="SimSun"/>
                <a:cs typeface="SimSun"/>
              </a:rPr>
              <a:t>礙</a:t>
            </a:r>
            <a:r>
              <a:rPr dirty="0" sz="115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50" spc="-45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1150" spc="-35">
                <a:solidFill>
                  <a:srgbClr val="231F20"/>
                </a:solidFill>
                <a:latin typeface="SimSun"/>
                <a:cs typeface="SimSun"/>
              </a:rPr>
              <a:t>生</a:t>
            </a:r>
            <a:r>
              <a:rPr dirty="0" sz="1150" spc="-30">
                <a:solidFill>
                  <a:srgbClr val="231F20"/>
                </a:solidFill>
                <a:latin typeface="SimSun"/>
                <a:cs typeface="SimSun"/>
              </a:rPr>
              <a:t>或其他</a:t>
            </a:r>
            <a:r>
              <a:rPr dirty="0" sz="1150" spc="-4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50" spc="-30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50" spc="-20">
                <a:solidFill>
                  <a:srgbClr val="231F20"/>
                </a:solidFill>
                <a:latin typeface="SimSun"/>
                <a:cs typeface="SimSun"/>
              </a:rPr>
              <a:t>地</a:t>
            </a:r>
            <a:r>
              <a:rPr dirty="0" sz="1150" spc="-25">
                <a:solidFill>
                  <a:srgbClr val="231F20"/>
                </a:solidFill>
                <a:latin typeface="SimSun"/>
                <a:cs typeface="SimSun"/>
              </a:rPr>
              <a:t>位</a:t>
            </a:r>
            <a:r>
              <a:rPr dirty="0" sz="1150" spc="-30">
                <a:solidFill>
                  <a:srgbClr val="231F20"/>
                </a:solidFill>
                <a:latin typeface="SimSun"/>
                <a:cs typeface="SimSun"/>
              </a:rPr>
              <a:t>之</a:t>
            </a:r>
            <a:r>
              <a:rPr dirty="0" sz="1150" spc="-5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50" spc="-4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1150" spc="-35">
                <a:solidFill>
                  <a:srgbClr val="231F20"/>
                </a:solidFill>
                <a:latin typeface="SimSun"/>
                <a:cs typeface="SimSun"/>
              </a:rPr>
              <a:t>而有</a:t>
            </a:r>
            <a:r>
              <a:rPr dirty="0" sz="1150" spc="-25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1150" spc="-2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50" spc="-6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5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50">
              <a:latin typeface="SimSun"/>
              <a:cs typeface="SimSu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044865" y="4063610"/>
            <a:ext cx="4366260" cy="1611630"/>
          </a:xfrm>
          <a:prstGeom prst="rect">
            <a:avLst/>
          </a:prstGeom>
        </p:spPr>
        <p:txBody>
          <a:bodyPr wrap="square" lIns="0" tIns="6350" rIns="0" bIns="0" rtlCol="0" vert="horz">
            <a:spAutoFit/>
          </a:bodyPr>
          <a:lstStyle/>
          <a:p>
            <a:pPr algn="just" marL="38100" marR="30480" indent="282575">
              <a:lnSpc>
                <a:spcPct val="135700"/>
              </a:lnSpc>
              <a:spcBef>
                <a:spcPts val="50"/>
              </a:spcBef>
            </a:pPr>
            <a:r>
              <a:rPr dirty="0" baseline="2525" sz="1650" spc="-135">
                <a:solidFill>
                  <a:srgbClr val="231F20"/>
                </a:solidFill>
                <a:latin typeface="SimSun"/>
                <a:cs typeface="SimSun"/>
              </a:rPr>
              <a:t>《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-195">
                <a:solidFill>
                  <a:srgbClr val="231F20"/>
                </a:solidFill>
                <a:latin typeface="SimSun"/>
                <a:cs typeface="SimSun"/>
              </a:rPr>
              <a:t>》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419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10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條</a:t>
            </a:r>
            <a:r>
              <a:rPr dirty="0" baseline="2525" sz="1650">
                <a:solidFill>
                  <a:srgbClr val="231F20"/>
                </a:solidFill>
                <a:latin typeface="SimSun"/>
                <a:cs typeface="SimSun"/>
              </a:rPr>
              <a:t>第</a:t>
            </a:r>
            <a:r>
              <a:rPr dirty="0" baseline="2525" sz="1650" spc="-41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9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10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項強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調的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是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此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525" sz="1650" spc="22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中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所有權</a:t>
            </a:r>
            <a:r>
              <a:rPr dirty="0" baseline="2525" sz="1650" spc="3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525" sz="1650" spc="37">
                <a:solidFill>
                  <a:srgbClr val="231F20"/>
                </a:solidFill>
                <a:latin typeface="SimSun"/>
                <a:cs typeface="SimSun"/>
              </a:rPr>
              <a:t>應平等地適用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於所有兒</a:t>
            </a:r>
            <a:r>
              <a:rPr dirty="0" sz="1100" spc="-55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1100" spc="-10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能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因為兒童或其父</a:t>
            </a:r>
            <a:r>
              <a:rPr dirty="0" sz="1100" spc="-45">
                <a:solidFill>
                  <a:srgbClr val="231F20"/>
                </a:solidFill>
                <a:latin typeface="SimSun"/>
                <a:cs typeface="SimSun"/>
              </a:rPr>
              <a:t>母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法定</a:t>
            </a:r>
            <a:r>
              <a:rPr dirty="0" sz="1100" spc="50">
                <a:solidFill>
                  <a:srgbClr val="231F20"/>
                </a:solidFill>
                <a:latin typeface="SimSun"/>
                <a:cs typeface="SimSun"/>
              </a:rPr>
              <a:t>監護人之種</a:t>
            </a:r>
            <a:r>
              <a:rPr dirty="0" sz="1100" spc="-40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膚</a:t>
            </a:r>
            <a:r>
              <a:rPr dirty="0" sz="1100" spc="-45">
                <a:solidFill>
                  <a:srgbClr val="231F20"/>
                </a:solidFill>
                <a:latin typeface="SimSun"/>
                <a:cs typeface="SimSun"/>
              </a:rPr>
              <a:t>色</a:t>
            </a:r>
            <a:r>
              <a:rPr dirty="0" sz="11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性 </a:t>
            </a:r>
            <a:r>
              <a:rPr dirty="0" sz="1100" spc="-5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語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言</a:t>
            </a:r>
            <a:r>
              <a:rPr dirty="0" sz="1100" spc="-125">
                <a:solidFill>
                  <a:srgbClr val="231F20"/>
                </a:solidFill>
                <a:latin typeface="SimSun"/>
                <a:cs typeface="SimSun"/>
              </a:rPr>
              <a:t>⋯⋯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而有所</a:t>
            </a:r>
            <a:r>
              <a:rPr dirty="0" sz="1100" spc="1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1100" spc="-4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1100" spc="-13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舉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例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來</a:t>
            </a:r>
            <a:r>
              <a:rPr dirty="0" sz="1100" spc="-50">
                <a:solidFill>
                  <a:srgbClr val="231F20"/>
                </a:solidFill>
                <a:latin typeface="SimSun"/>
                <a:cs typeface="SimSun"/>
              </a:rPr>
              <a:t>說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無論兒少是否具有締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約國 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1100" spc="-50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1100" spc="-14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外</a:t>
            </a:r>
            <a:r>
              <a:rPr dirty="0" sz="1100" spc="-45">
                <a:solidFill>
                  <a:srgbClr val="231F20"/>
                </a:solidFill>
                <a:latin typeface="SimSun"/>
                <a:cs typeface="SimSun"/>
              </a:rPr>
              <a:t>籍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難</a:t>
            </a:r>
            <a:r>
              <a:rPr dirty="0" sz="1100" spc="-45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尋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求庇護</a:t>
            </a:r>
            <a:r>
              <a:rPr dirty="0" sz="1100" spc="-45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無國籍兒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少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及</a:t>
            </a:r>
            <a:r>
              <a:rPr dirty="0" sz="1100" spc="5">
                <a:solidFill>
                  <a:srgbClr val="231F20"/>
                </a:solidFill>
                <a:latin typeface="SimSun"/>
                <a:cs typeface="SimSun"/>
              </a:rPr>
              <a:t>無證件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移民的孩 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子都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權享有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平的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對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1100" spc="-30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104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baseline="42735" sz="975" spc="-150">
                <a:solidFill>
                  <a:srgbClr val="231F20"/>
                </a:solidFill>
                <a:latin typeface="Verdana"/>
                <a:cs typeface="Verdana"/>
              </a:rPr>
              <a:t>6</a:t>
            </a:r>
            <a:r>
              <a:rPr dirty="0" sz="1100" spc="-18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而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根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據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際公</a:t>
            </a:r>
            <a:r>
              <a:rPr dirty="0" sz="1100" spc="-2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解</a:t>
            </a:r>
            <a:r>
              <a:rPr dirty="0" sz="1100" spc="-50">
                <a:solidFill>
                  <a:srgbClr val="231F20"/>
                </a:solidFill>
                <a:latin typeface="SimSun"/>
                <a:cs typeface="SimSun"/>
              </a:rPr>
              <a:t>釋</a:t>
            </a:r>
            <a:r>
              <a:rPr dirty="0" sz="1100" spc="-26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14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尊</a:t>
            </a:r>
            <a:r>
              <a:rPr dirty="0" sz="1100" spc="-30">
                <a:solidFill>
                  <a:srgbClr val="231F20"/>
                </a:solidFill>
                <a:latin typeface="SimSun"/>
                <a:cs typeface="SimSun"/>
              </a:rPr>
              <a:t>重</a:t>
            </a:r>
            <a:r>
              <a:rPr dirty="0" sz="1100" spc="-20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義</a:t>
            </a:r>
            <a:r>
              <a:rPr dirty="0" sz="1100" spc="-50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-85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意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指國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家應避免任何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侵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害公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障權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利的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1100" spc="-5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1100" spc="-204">
                <a:solidFill>
                  <a:srgbClr val="231F20"/>
                </a:solidFill>
                <a:latin typeface="SimSun"/>
                <a:cs typeface="SimSun"/>
              </a:rPr>
              <a:t>；</a:t>
            </a:r>
            <a:r>
              <a:rPr dirty="0" sz="1100" spc="-7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確</a:t>
            </a:r>
            <a:r>
              <a:rPr dirty="0" sz="1100" spc="30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sz="1100" spc="-114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1100" spc="4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1100" spc="45">
                <a:solidFill>
                  <a:srgbClr val="231F20"/>
                </a:solidFill>
                <a:latin typeface="SimSun"/>
                <a:cs typeface="SimSun"/>
              </a:rPr>
              <a:t>義</a:t>
            </a:r>
            <a:r>
              <a:rPr dirty="0" sz="1100" spc="-50">
                <a:solidFill>
                  <a:srgbClr val="231F20"/>
                </a:solidFill>
                <a:latin typeface="SimSun"/>
                <a:cs typeface="SimSun"/>
              </a:rPr>
              <a:t>務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1100" spc="-54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則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指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家應積極地採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取一切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必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要的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措</a:t>
            </a:r>
            <a:r>
              <a:rPr dirty="0" sz="1100" spc="-50">
                <a:solidFill>
                  <a:srgbClr val="231F20"/>
                </a:solidFill>
                <a:latin typeface="SimSun"/>
                <a:cs typeface="SimSun"/>
              </a:rPr>
              <a:t>施</a:t>
            </a:r>
            <a:r>
              <a:rPr dirty="0" sz="1100" spc="-15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以確保</a:t>
            </a:r>
            <a:r>
              <a:rPr dirty="0" sz="1100" spc="-15">
                <a:solidFill>
                  <a:srgbClr val="231F20"/>
                </a:solidFill>
                <a:latin typeface="SimSun"/>
                <a:cs typeface="SimSun"/>
              </a:rPr>
              <a:t>相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關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1100" spc="-1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1100" spc="-5">
                <a:solidFill>
                  <a:srgbClr val="231F20"/>
                </a:solidFill>
                <a:latin typeface="SimSun"/>
                <a:cs typeface="SimSun"/>
              </a:rPr>
              <a:t>得以實</a:t>
            </a:r>
            <a:r>
              <a:rPr dirty="0" sz="1100">
                <a:solidFill>
                  <a:srgbClr val="231F20"/>
                </a:solidFill>
                <a:latin typeface="SimSun"/>
                <a:cs typeface="SimSun"/>
              </a:rPr>
              <a:t>現</a:t>
            </a:r>
            <a:r>
              <a:rPr dirty="0" sz="1100" spc="-28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42735" sz="975" spc="-97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baseline="42735" sz="975" spc="-150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sz="1100" spc="-11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1100">
              <a:latin typeface="SimSun"/>
              <a:cs typeface="SimSun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6083999" y="6224006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 h="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 txBox="1"/>
          <p:nvPr/>
        </p:nvSpPr>
        <p:spPr>
          <a:xfrm>
            <a:off x="6070996" y="6227563"/>
            <a:ext cx="4274820" cy="528320"/>
          </a:xfrm>
          <a:prstGeom prst="rect">
            <a:avLst/>
          </a:prstGeom>
        </p:spPr>
        <p:txBody>
          <a:bodyPr wrap="square" lIns="0" tIns="7620" rIns="0" bIns="0" rtlCol="0" vert="horz">
            <a:spAutoFit/>
          </a:bodyPr>
          <a:lstStyle/>
          <a:p>
            <a:pPr marL="173990" marR="5080" indent="-161925">
              <a:lnSpc>
                <a:spcPct val="104200"/>
              </a:lnSpc>
              <a:spcBef>
                <a:spcPts val="60"/>
              </a:spcBef>
              <a:buAutoNum type="arabicPlain" startAt="16"/>
              <a:tabLst>
                <a:tab pos="174625" algn="l"/>
              </a:tabLst>
            </a:pPr>
            <a:r>
              <a:rPr dirty="0" sz="800" spc="5">
                <a:solidFill>
                  <a:srgbClr val="231F20"/>
                </a:solidFill>
                <a:latin typeface="Verdana"/>
                <a:cs typeface="Verdana"/>
              </a:rPr>
              <a:t>Howard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Davies, 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Society</a:t>
            </a:r>
            <a:r>
              <a:rPr dirty="0" baseline="3472" sz="1200" spc="-127">
                <a:solidFill>
                  <a:srgbClr val="231F20"/>
                </a:solidFill>
                <a:latin typeface="SimSun"/>
                <a:cs typeface="SimSun"/>
              </a:rPr>
              <a:t>’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s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Shame: </a:t>
            </a:r>
            <a:r>
              <a:rPr dirty="0" sz="800" spc="10">
                <a:solidFill>
                  <a:srgbClr val="231F20"/>
                </a:solidFill>
                <a:latin typeface="Verdana"/>
                <a:cs typeface="Verdana"/>
              </a:rPr>
              <a:t>Challenging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Discrimination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in </a:t>
            </a:r>
            <a:r>
              <a:rPr dirty="0" sz="800" spc="65">
                <a:solidFill>
                  <a:srgbClr val="231F20"/>
                </a:solidFill>
                <a:latin typeface="Verdana"/>
                <a:cs typeface="Verdana"/>
              </a:rPr>
              <a:t>a 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Child</a:t>
            </a:r>
            <a:r>
              <a:rPr dirty="0" baseline="3472" sz="1200" spc="-150">
                <a:solidFill>
                  <a:srgbClr val="231F20"/>
                </a:solidFill>
                <a:latin typeface="SimSun"/>
                <a:cs typeface="SimSun"/>
              </a:rPr>
              <a:t>’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s </a:t>
            </a:r>
            <a:r>
              <a:rPr dirty="0" sz="800" spc="-40">
                <a:solidFill>
                  <a:srgbClr val="231F20"/>
                </a:solidFill>
                <a:latin typeface="Verdana"/>
                <a:cs typeface="Verdana"/>
              </a:rPr>
              <a:t>World</a:t>
            </a:r>
            <a:r>
              <a:rPr dirty="0" baseline="3472" sz="1200" spc="-60">
                <a:solidFill>
                  <a:srgbClr val="231F20"/>
                </a:solidFill>
                <a:latin typeface="SimSun"/>
                <a:cs typeface="SimSun"/>
              </a:rPr>
              <a:t>？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, </a:t>
            </a:r>
            <a:r>
              <a:rPr dirty="0" sz="800" spc="-2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in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10">
                <a:solidFill>
                  <a:srgbClr val="231F20"/>
                </a:solidFill>
                <a:latin typeface="Verdana"/>
                <a:cs typeface="Verdana"/>
              </a:rPr>
              <a:t>CHILDREN</a:t>
            </a:r>
            <a:r>
              <a:rPr dirty="0" baseline="3472" sz="1200" spc="-165">
                <a:solidFill>
                  <a:srgbClr val="231F20"/>
                </a:solidFill>
                <a:latin typeface="SimSun"/>
                <a:cs typeface="SimSun"/>
              </a:rPr>
              <a:t>’</a:t>
            </a:r>
            <a:r>
              <a:rPr dirty="0" sz="800" spc="-110">
                <a:solidFill>
                  <a:srgbClr val="231F20"/>
                </a:solidFill>
                <a:latin typeface="Verdana"/>
                <a:cs typeface="Verdana"/>
              </a:rPr>
              <a:t>S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RIGHTS: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EQUAL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RIGHTS</a:t>
            </a:r>
            <a:r>
              <a:rPr dirty="0" baseline="3472" sz="1200" spc="-135">
                <a:solidFill>
                  <a:srgbClr val="231F20"/>
                </a:solidFill>
                <a:latin typeface="SimSun"/>
                <a:cs typeface="SimSun"/>
              </a:rPr>
              <a:t>？</a:t>
            </a:r>
            <a:r>
              <a:rPr dirty="0" baseline="3472" sz="1200" spc="-30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24,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26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3472" sz="1200" spc="-52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Sarah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Muscroft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et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al.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eds., 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2000</a:t>
            </a:r>
            <a:r>
              <a:rPr dirty="0" baseline="3472" sz="1200" spc="-120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endParaRPr sz="800">
              <a:latin typeface="Verdana"/>
              <a:cs typeface="Verdana"/>
            </a:endParaRPr>
          </a:p>
          <a:p>
            <a:pPr marL="173990" marR="5080" indent="-161925">
              <a:lnSpc>
                <a:spcPct val="104200"/>
              </a:lnSpc>
              <a:buAutoNum type="arabicPlain" startAt="16"/>
              <a:tabLst>
                <a:tab pos="174625" algn="l"/>
              </a:tabLst>
            </a:pPr>
            <a:r>
              <a:rPr dirty="0" sz="800" spc="10">
                <a:solidFill>
                  <a:srgbClr val="231F20"/>
                </a:solidFill>
                <a:latin typeface="Verdana"/>
                <a:cs typeface="Verdana"/>
              </a:rPr>
              <a:t>RACHEL</a:t>
            </a:r>
            <a:r>
              <a:rPr dirty="0" sz="80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5">
                <a:solidFill>
                  <a:srgbClr val="231F20"/>
                </a:solidFill>
                <a:latin typeface="Verdana"/>
                <a:cs typeface="Verdana"/>
              </a:rPr>
              <a:t>HODGKIN</a:t>
            </a:r>
            <a:r>
              <a:rPr dirty="0" sz="800" spc="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20">
                <a:solidFill>
                  <a:srgbClr val="231F20"/>
                </a:solidFill>
                <a:latin typeface="Verdana"/>
                <a:cs typeface="Verdana"/>
              </a:rPr>
              <a:t>&amp;</a:t>
            </a:r>
            <a:r>
              <a:rPr dirty="0" sz="80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PETER</a:t>
            </a:r>
            <a:r>
              <a:rPr dirty="0" sz="800" spc="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NEWELLl,</a:t>
            </a:r>
            <a:r>
              <a:rPr dirty="0" sz="800" spc="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IMPLEMENTATION</a:t>
            </a:r>
            <a:r>
              <a:rPr dirty="0" sz="80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20">
                <a:solidFill>
                  <a:srgbClr val="231F20"/>
                </a:solidFill>
                <a:latin typeface="Verdana"/>
                <a:cs typeface="Verdana"/>
              </a:rPr>
              <a:t>HANDBOOK</a:t>
            </a:r>
            <a:r>
              <a:rPr dirty="0" sz="80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FOR</a:t>
            </a:r>
            <a:r>
              <a:rPr dirty="0" sz="80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THE </a:t>
            </a:r>
            <a:r>
              <a:rPr dirty="0" sz="800" spc="-2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100">
                <a:solidFill>
                  <a:srgbClr val="231F20"/>
                </a:solidFill>
                <a:latin typeface="Verdana"/>
                <a:cs typeface="Verdana"/>
              </a:rPr>
              <a:t>C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N</a:t>
            </a:r>
            <a:r>
              <a:rPr dirty="0" sz="800" spc="20">
                <a:solidFill>
                  <a:srgbClr val="231F20"/>
                </a:solidFill>
                <a:latin typeface="Verdana"/>
                <a:cs typeface="Verdana"/>
              </a:rPr>
              <a:t>V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N</a:t>
            </a:r>
            <a:r>
              <a:rPr dirty="0" sz="800" spc="-145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800" spc="-155">
                <a:solidFill>
                  <a:srgbClr val="231F20"/>
                </a:solidFill>
                <a:latin typeface="Verdana"/>
                <a:cs typeface="Verdana"/>
              </a:rPr>
              <a:t>I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800" spc="25">
                <a:solidFill>
                  <a:srgbClr val="231F20"/>
                </a:solidFill>
                <a:latin typeface="Verdana"/>
                <a:cs typeface="Verdana"/>
              </a:rPr>
              <a:t>N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800" spc="25">
                <a:solidFill>
                  <a:srgbClr val="231F20"/>
                </a:solidFill>
                <a:latin typeface="Verdana"/>
                <a:cs typeface="Verdana"/>
              </a:rPr>
              <a:t>N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45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H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R</a:t>
            </a:r>
            <a:r>
              <a:rPr dirty="0" sz="800" spc="-155">
                <a:solidFill>
                  <a:srgbClr val="231F20"/>
                </a:solidFill>
                <a:latin typeface="Verdana"/>
                <a:cs typeface="Verdana"/>
              </a:rPr>
              <a:t>I</a:t>
            </a:r>
            <a:r>
              <a:rPr dirty="0" sz="800" spc="80">
                <a:solidFill>
                  <a:srgbClr val="231F20"/>
                </a:solidFill>
                <a:latin typeface="Verdana"/>
                <a:cs typeface="Verdana"/>
              </a:rPr>
              <a:t>G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H</a:t>
            </a:r>
            <a:r>
              <a:rPr dirty="0" sz="800" spc="-140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800" spc="-150">
                <a:solidFill>
                  <a:srgbClr val="231F20"/>
                </a:solidFill>
                <a:latin typeface="Verdana"/>
                <a:cs typeface="Verdana"/>
              </a:rPr>
              <a:t>S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F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45">
                <a:solidFill>
                  <a:srgbClr val="231F20"/>
                </a:solidFill>
                <a:latin typeface="Verdana"/>
                <a:cs typeface="Verdana"/>
              </a:rPr>
              <a:t>T</a:t>
            </a: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H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20">
                <a:solidFill>
                  <a:srgbClr val="231F20"/>
                </a:solidFill>
                <a:latin typeface="Verdana"/>
                <a:cs typeface="Verdana"/>
              </a:rPr>
              <a:t>CH</a:t>
            </a:r>
            <a:r>
              <a:rPr dirty="0" sz="800" spc="-155">
                <a:solidFill>
                  <a:srgbClr val="231F20"/>
                </a:solidFill>
                <a:latin typeface="Verdana"/>
                <a:cs typeface="Verdana"/>
              </a:rPr>
              <a:t>I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L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D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17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baseline="3472" sz="1200" spc="-127">
                <a:solidFill>
                  <a:srgbClr val="231F20"/>
                </a:solidFill>
                <a:latin typeface="SimSun"/>
                <a:cs typeface="SimSun"/>
              </a:rPr>
              <a:t>（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3r</a:t>
            </a:r>
            <a:r>
              <a:rPr dirty="0" sz="800" spc="45">
                <a:solidFill>
                  <a:srgbClr val="231F20"/>
                </a:solidFill>
                <a:latin typeface="Verdana"/>
                <a:cs typeface="Verdana"/>
              </a:rPr>
              <a:t>d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50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800" spc="50">
                <a:solidFill>
                  <a:srgbClr val="231F20"/>
                </a:solidFill>
                <a:latin typeface="Verdana"/>
                <a:cs typeface="Verdana"/>
              </a:rPr>
              <a:t>d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07</a:t>
            </a:r>
            <a:r>
              <a:rPr dirty="0" baseline="3472" sz="1200" spc="-157">
                <a:solidFill>
                  <a:srgbClr val="231F20"/>
                </a:solidFill>
                <a:latin typeface="SimSun"/>
                <a:cs typeface="SimSun"/>
              </a:rPr>
              <a:t>）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0233446" y="402192"/>
            <a:ext cx="363855" cy="223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300" spc="30">
                <a:solidFill>
                  <a:srgbClr val="808285"/>
                </a:solidFill>
                <a:latin typeface="Microsoft YaHei"/>
                <a:cs typeface="Microsoft YaHei"/>
              </a:rPr>
              <a:t>導讀</a:t>
            </a:r>
            <a:endParaRPr sz="1300">
              <a:latin typeface="Microsoft YaHei"/>
              <a:cs typeface="Microsoft YaHe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04977" y="1019875"/>
            <a:ext cx="1934210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5920" algn="l"/>
              </a:tabLst>
            </a:pPr>
            <a:r>
              <a:rPr dirty="0" baseline="2777" sz="1500">
                <a:solidFill>
                  <a:srgbClr val="231F20"/>
                </a:solidFill>
                <a:latin typeface="SimSun"/>
                <a:cs typeface="SimSun"/>
              </a:rPr>
              <a:t>表</a:t>
            </a:r>
            <a:r>
              <a:rPr dirty="0" baseline="2777" sz="1500" spc="-35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sz="1000" spc="-8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000">
                <a:solidFill>
                  <a:srgbClr val="231F20"/>
                </a:solidFill>
                <a:latin typeface="Verdana"/>
                <a:cs typeface="Verdana"/>
              </a:rPr>
              <a:t>	</a:t>
            </a:r>
            <a:r>
              <a:rPr dirty="0" baseline="2777" sz="1500" spc="7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baseline="2777" sz="1500" spc="22">
                <a:solidFill>
                  <a:srgbClr val="231F20"/>
                </a:solidFill>
                <a:latin typeface="SimSun"/>
                <a:cs typeface="SimSun"/>
              </a:rPr>
              <a:t>際人權公</a:t>
            </a:r>
            <a:r>
              <a:rPr dirty="0" baseline="2777" sz="1500" spc="7">
                <a:solidFill>
                  <a:srgbClr val="231F20"/>
                </a:solidFill>
                <a:latin typeface="SimSun"/>
                <a:cs typeface="SimSun"/>
              </a:rPr>
              <a:t>約中</a:t>
            </a:r>
            <a:r>
              <a:rPr dirty="0" baseline="2777" sz="1500" spc="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baseline="2777" sz="1500" spc="22">
                <a:solidFill>
                  <a:srgbClr val="231F20"/>
                </a:solidFill>
                <a:latin typeface="SimSun"/>
                <a:cs typeface="SimSun"/>
              </a:rPr>
              <a:t>歧視條文</a:t>
            </a:r>
            <a:endParaRPr baseline="2777" sz="1500">
              <a:latin typeface="SimSun"/>
              <a:cs typeface="SimSun"/>
            </a:endParaRPr>
          </a:p>
        </p:txBody>
      </p:sp>
      <p:grpSp>
        <p:nvGrpSpPr>
          <p:cNvPr id="75" name="object 75"/>
          <p:cNvGrpSpPr/>
          <p:nvPr/>
        </p:nvGrpSpPr>
        <p:grpSpPr>
          <a:xfrm>
            <a:off x="418068" y="1207004"/>
            <a:ext cx="4511040" cy="5831205"/>
            <a:chOff x="418068" y="1207004"/>
            <a:chExt cx="4511040" cy="5831205"/>
          </a:xfrm>
        </p:grpSpPr>
        <p:sp>
          <p:nvSpPr>
            <p:cNvPr id="76" name="object 76"/>
            <p:cNvSpPr/>
            <p:nvPr/>
          </p:nvSpPr>
          <p:spPr>
            <a:xfrm>
              <a:off x="422567" y="1211503"/>
              <a:ext cx="4502150" cy="199390"/>
            </a:xfrm>
            <a:custGeom>
              <a:avLst/>
              <a:gdLst/>
              <a:ahLst/>
              <a:cxnLst/>
              <a:rect l="l" t="t" r="r" b="b"/>
              <a:pathLst>
                <a:path w="4502150" h="199390">
                  <a:moveTo>
                    <a:pt x="960412" y="0"/>
                  </a:moveTo>
                  <a:lnTo>
                    <a:pt x="0" y="0"/>
                  </a:lnTo>
                  <a:lnTo>
                    <a:pt x="0" y="198996"/>
                  </a:lnTo>
                  <a:lnTo>
                    <a:pt x="960412" y="198996"/>
                  </a:lnTo>
                  <a:lnTo>
                    <a:pt x="960412" y="0"/>
                  </a:lnTo>
                  <a:close/>
                </a:path>
                <a:path w="4502150" h="199390">
                  <a:moveTo>
                    <a:pt x="4501921" y="0"/>
                  </a:moveTo>
                  <a:lnTo>
                    <a:pt x="960437" y="0"/>
                  </a:lnTo>
                  <a:lnTo>
                    <a:pt x="960437" y="198996"/>
                  </a:lnTo>
                  <a:lnTo>
                    <a:pt x="4501921" y="198996"/>
                  </a:lnTo>
                  <a:lnTo>
                    <a:pt x="4501921" y="0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/>
            <p:cNvSpPr/>
            <p:nvPr/>
          </p:nvSpPr>
          <p:spPr>
            <a:xfrm>
              <a:off x="422567" y="1410512"/>
              <a:ext cx="4502150" cy="5623560"/>
            </a:xfrm>
            <a:custGeom>
              <a:avLst/>
              <a:gdLst/>
              <a:ahLst/>
              <a:cxnLst/>
              <a:rect l="l" t="t" r="r" b="b"/>
              <a:pathLst>
                <a:path w="4502150" h="5623559">
                  <a:moveTo>
                    <a:pt x="960412" y="4740389"/>
                  </a:moveTo>
                  <a:lnTo>
                    <a:pt x="0" y="4740389"/>
                  </a:lnTo>
                  <a:lnTo>
                    <a:pt x="0" y="5623103"/>
                  </a:lnTo>
                  <a:lnTo>
                    <a:pt x="960412" y="5623103"/>
                  </a:lnTo>
                  <a:lnTo>
                    <a:pt x="960412" y="4740389"/>
                  </a:lnTo>
                  <a:close/>
                </a:path>
                <a:path w="4502150" h="5623559">
                  <a:moveTo>
                    <a:pt x="960412" y="2796540"/>
                  </a:moveTo>
                  <a:lnTo>
                    <a:pt x="0" y="2796540"/>
                  </a:lnTo>
                  <a:lnTo>
                    <a:pt x="0" y="3527501"/>
                  </a:lnTo>
                  <a:lnTo>
                    <a:pt x="960412" y="3527501"/>
                  </a:lnTo>
                  <a:lnTo>
                    <a:pt x="960412" y="2796540"/>
                  </a:lnTo>
                  <a:close/>
                </a:path>
                <a:path w="4502150" h="5623559">
                  <a:moveTo>
                    <a:pt x="960412" y="1617446"/>
                  </a:moveTo>
                  <a:lnTo>
                    <a:pt x="0" y="1617446"/>
                  </a:lnTo>
                  <a:lnTo>
                    <a:pt x="0" y="2176297"/>
                  </a:lnTo>
                  <a:lnTo>
                    <a:pt x="960412" y="2176297"/>
                  </a:lnTo>
                  <a:lnTo>
                    <a:pt x="960412" y="1617446"/>
                  </a:lnTo>
                  <a:close/>
                </a:path>
                <a:path w="4502150" h="5623559">
                  <a:moveTo>
                    <a:pt x="960412" y="0"/>
                  </a:moveTo>
                  <a:lnTo>
                    <a:pt x="0" y="0"/>
                  </a:lnTo>
                  <a:lnTo>
                    <a:pt x="0" y="893495"/>
                  </a:lnTo>
                  <a:lnTo>
                    <a:pt x="960412" y="893495"/>
                  </a:lnTo>
                  <a:lnTo>
                    <a:pt x="960412" y="0"/>
                  </a:lnTo>
                  <a:close/>
                </a:path>
                <a:path w="4502150" h="5623559">
                  <a:moveTo>
                    <a:pt x="4501921" y="4740389"/>
                  </a:moveTo>
                  <a:lnTo>
                    <a:pt x="960437" y="4740389"/>
                  </a:lnTo>
                  <a:lnTo>
                    <a:pt x="960437" y="5623103"/>
                  </a:lnTo>
                  <a:lnTo>
                    <a:pt x="4501921" y="5623103"/>
                  </a:lnTo>
                  <a:lnTo>
                    <a:pt x="4501921" y="4740389"/>
                  </a:lnTo>
                  <a:close/>
                </a:path>
                <a:path w="4502150" h="5623559">
                  <a:moveTo>
                    <a:pt x="4501921" y="2796540"/>
                  </a:moveTo>
                  <a:lnTo>
                    <a:pt x="960437" y="2796540"/>
                  </a:lnTo>
                  <a:lnTo>
                    <a:pt x="960437" y="3527501"/>
                  </a:lnTo>
                  <a:lnTo>
                    <a:pt x="4501921" y="3527501"/>
                  </a:lnTo>
                  <a:lnTo>
                    <a:pt x="4501921" y="2796540"/>
                  </a:lnTo>
                  <a:close/>
                </a:path>
                <a:path w="4502150" h="5623559">
                  <a:moveTo>
                    <a:pt x="4501921" y="1617446"/>
                  </a:moveTo>
                  <a:lnTo>
                    <a:pt x="960437" y="1617446"/>
                  </a:lnTo>
                  <a:lnTo>
                    <a:pt x="960437" y="2176297"/>
                  </a:lnTo>
                  <a:lnTo>
                    <a:pt x="4501921" y="2176297"/>
                  </a:lnTo>
                  <a:lnTo>
                    <a:pt x="4501921" y="1617446"/>
                  </a:lnTo>
                  <a:close/>
                </a:path>
                <a:path w="4502150" h="5623559">
                  <a:moveTo>
                    <a:pt x="4501921" y="0"/>
                  </a:moveTo>
                  <a:lnTo>
                    <a:pt x="960437" y="0"/>
                  </a:lnTo>
                  <a:lnTo>
                    <a:pt x="960437" y="893495"/>
                  </a:lnTo>
                  <a:lnTo>
                    <a:pt x="4501921" y="893495"/>
                  </a:lnTo>
                  <a:lnTo>
                    <a:pt x="4501921" y="0"/>
                  </a:lnTo>
                  <a:close/>
                </a:path>
              </a:pathLst>
            </a:custGeom>
            <a:solidFill>
              <a:srgbClr val="D3D8D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/>
            <p:cNvSpPr/>
            <p:nvPr/>
          </p:nvSpPr>
          <p:spPr>
            <a:xfrm>
              <a:off x="422567" y="2304008"/>
              <a:ext cx="4502150" cy="3847465"/>
            </a:xfrm>
            <a:custGeom>
              <a:avLst/>
              <a:gdLst/>
              <a:ahLst/>
              <a:cxnLst/>
              <a:rect l="l" t="t" r="r" b="b"/>
              <a:pathLst>
                <a:path w="4502150" h="3847465">
                  <a:moveTo>
                    <a:pt x="960412" y="2633992"/>
                  </a:moveTo>
                  <a:lnTo>
                    <a:pt x="0" y="2633992"/>
                  </a:lnTo>
                  <a:lnTo>
                    <a:pt x="0" y="3846893"/>
                  </a:lnTo>
                  <a:lnTo>
                    <a:pt x="960412" y="3846893"/>
                  </a:lnTo>
                  <a:lnTo>
                    <a:pt x="960412" y="2633992"/>
                  </a:lnTo>
                  <a:close/>
                </a:path>
                <a:path w="4502150" h="3847465">
                  <a:moveTo>
                    <a:pt x="960412" y="1282801"/>
                  </a:moveTo>
                  <a:lnTo>
                    <a:pt x="0" y="1282801"/>
                  </a:lnTo>
                  <a:lnTo>
                    <a:pt x="0" y="1903056"/>
                  </a:lnTo>
                  <a:lnTo>
                    <a:pt x="960412" y="1903056"/>
                  </a:lnTo>
                  <a:lnTo>
                    <a:pt x="960412" y="1282801"/>
                  </a:lnTo>
                  <a:close/>
                </a:path>
                <a:path w="4502150" h="3847465">
                  <a:moveTo>
                    <a:pt x="960412" y="0"/>
                  </a:moveTo>
                  <a:lnTo>
                    <a:pt x="0" y="0"/>
                  </a:lnTo>
                  <a:lnTo>
                    <a:pt x="0" y="723963"/>
                  </a:lnTo>
                  <a:lnTo>
                    <a:pt x="960412" y="723963"/>
                  </a:lnTo>
                  <a:lnTo>
                    <a:pt x="960412" y="0"/>
                  </a:lnTo>
                  <a:close/>
                </a:path>
                <a:path w="4502150" h="3847465">
                  <a:moveTo>
                    <a:pt x="4501921" y="2633992"/>
                  </a:moveTo>
                  <a:lnTo>
                    <a:pt x="960437" y="2633992"/>
                  </a:lnTo>
                  <a:lnTo>
                    <a:pt x="960437" y="3846893"/>
                  </a:lnTo>
                  <a:lnTo>
                    <a:pt x="4501921" y="3846893"/>
                  </a:lnTo>
                  <a:lnTo>
                    <a:pt x="4501921" y="2633992"/>
                  </a:lnTo>
                  <a:close/>
                </a:path>
                <a:path w="4502150" h="3847465">
                  <a:moveTo>
                    <a:pt x="4501921" y="1282801"/>
                  </a:moveTo>
                  <a:lnTo>
                    <a:pt x="960437" y="1282801"/>
                  </a:lnTo>
                  <a:lnTo>
                    <a:pt x="960437" y="1903056"/>
                  </a:lnTo>
                  <a:lnTo>
                    <a:pt x="4501921" y="1903056"/>
                  </a:lnTo>
                  <a:lnTo>
                    <a:pt x="4501921" y="1282801"/>
                  </a:lnTo>
                  <a:close/>
                </a:path>
                <a:path w="4502150" h="3847465">
                  <a:moveTo>
                    <a:pt x="4501921" y="0"/>
                  </a:moveTo>
                  <a:lnTo>
                    <a:pt x="960437" y="0"/>
                  </a:lnTo>
                  <a:lnTo>
                    <a:pt x="960437" y="723963"/>
                  </a:lnTo>
                  <a:lnTo>
                    <a:pt x="4501921" y="723963"/>
                  </a:lnTo>
                  <a:lnTo>
                    <a:pt x="4501921" y="0"/>
                  </a:lnTo>
                  <a:close/>
                </a:path>
              </a:pathLst>
            </a:custGeom>
            <a:solidFill>
              <a:srgbClr val="E7E9E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/>
            <p:cNvSpPr/>
            <p:nvPr/>
          </p:nvSpPr>
          <p:spPr>
            <a:xfrm>
              <a:off x="418071" y="1211506"/>
              <a:ext cx="965200" cy="0"/>
            </a:xfrm>
            <a:custGeom>
              <a:avLst/>
              <a:gdLst/>
              <a:ahLst/>
              <a:cxnLst/>
              <a:rect l="l" t="t" r="r" b="b"/>
              <a:pathLst>
                <a:path w="965200" h="0">
                  <a:moveTo>
                    <a:pt x="0" y="0"/>
                  </a:moveTo>
                  <a:lnTo>
                    <a:pt x="964933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/>
            <p:cNvSpPr/>
            <p:nvPr/>
          </p:nvSpPr>
          <p:spPr>
            <a:xfrm>
              <a:off x="422570" y="1216002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004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/>
            <p:cNvSpPr/>
            <p:nvPr/>
          </p:nvSpPr>
          <p:spPr>
            <a:xfrm>
              <a:off x="1383000" y="1211506"/>
              <a:ext cx="3546475" cy="0"/>
            </a:xfrm>
            <a:custGeom>
              <a:avLst/>
              <a:gdLst/>
              <a:ahLst/>
              <a:cxnLst/>
              <a:rect l="l" t="t" r="r" b="b"/>
              <a:pathLst>
                <a:path w="3546475" h="0">
                  <a:moveTo>
                    <a:pt x="0" y="0"/>
                  </a:moveTo>
                  <a:lnTo>
                    <a:pt x="3545979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/>
            <p:cNvSpPr/>
            <p:nvPr/>
          </p:nvSpPr>
          <p:spPr>
            <a:xfrm>
              <a:off x="1383000" y="1216002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004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/>
            <p:cNvSpPr/>
            <p:nvPr/>
          </p:nvSpPr>
          <p:spPr>
            <a:xfrm>
              <a:off x="4924487" y="1216002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004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/>
            <p:cNvSpPr/>
            <p:nvPr/>
          </p:nvSpPr>
          <p:spPr>
            <a:xfrm>
              <a:off x="418071" y="1410506"/>
              <a:ext cx="965200" cy="0"/>
            </a:xfrm>
            <a:custGeom>
              <a:avLst/>
              <a:gdLst/>
              <a:ahLst/>
              <a:cxnLst/>
              <a:rect l="l" t="t" r="r" b="b"/>
              <a:pathLst>
                <a:path w="965200" h="0">
                  <a:moveTo>
                    <a:pt x="0" y="0"/>
                  </a:moveTo>
                  <a:lnTo>
                    <a:pt x="964933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/>
            <p:cNvSpPr/>
            <p:nvPr/>
          </p:nvSpPr>
          <p:spPr>
            <a:xfrm>
              <a:off x="422570" y="1415002"/>
              <a:ext cx="0" cy="884555"/>
            </a:xfrm>
            <a:custGeom>
              <a:avLst/>
              <a:gdLst/>
              <a:ahLst/>
              <a:cxnLst/>
              <a:rect l="l" t="t" r="r" b="b"/>
              <a:pathLst>
                <a:path w="0" h="884555">
                  <a:moveTo>
                    <a:pt x="0" y="884504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/>
            <p:cNvSpPr/>
            <p:nvPr/>
          </p:nvSpPr>
          <p:spPr>
            <a:xfrm>
              <a:off x="1383000" y="1410506"/>
              <a:ext cx="3546475" cy="0"/>
            </a:xfrm>
            <a:custGeom>
              <a:avLst/>
              <a:gdLst/>
              <a:ahLst/>
              <a:cxnLst/>
              <a:rect l="l" t="t" r="r" b="b"/>
              <a:pathLst>
                <a:path w="3546475" h="0">
                  <a:moveTo>
                    <a:pt x="0" y="0"/>
                  </a:moveTo>
                  <a:lnTo>
                    <a:pt x="3545979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/>
            <p:cNvSpPr/>
            <p:nvPr/>
          </p:nvSpPr>
          <p:spPr>
            <a:xfrm>
              <a:off x="1383000" y="1415002"/>
              <a:ext cx="0" cy="884555"/>
            </a:xfrm>
            <a:custGeom>
              <a:avLst/>
              <a:gdLst/>
              <a:ahLst/>
              <a:cxnLst/>
              <a:rect l="l" t="t" r="r" b="b"/>
              <a:pathLst>
                <a:path w="0" h="884555">
                  <a:moveTo>
                    <a:pt x="0" y="884504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/>
            <p:cNvSpPr/>
            <p:nvPr/>
          </p:nvSpPr>
          <p:spPr>
            <a:xfrm>
              <a:off x="4924487" y="1415002"/>
              <a:ext cx="0" cy="884555"/>
            </a:xfrm>
            <a:custGeom>
              <a:avLst/>
              <a:gdLst/>
              <a:ahLst/>
              <a:cxnLst/>
              <a:rect l="l" t="t" r="r" b="b"/>
              <a:pathLst>
                <a:path w="0" h="884555">
                  <a:moveTo>
                    <a:pt x="0" y="884504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/>
            <p:cNvSpPr/>
            <p:nvPr/>
          </p:nvSpPr>
          <p:spPr>
            <a:xfrm>
              <a:off x="418071" y="2304007"/>
              <a:ext cx="965200" cy="0"/>
            </a:xfrm>
            <a:custGeom>
              <a:avLst/>
              <a:gdLst/>
              <a:ahLst/>
              <a:cxnLst/>
              <a:rect l="l" t="t" r="r" b="b"/>
              <a:pathLst>
                <a:path w="965200" h="0">
                  <a:moveTo>
                    <a:pt x="0" y="0"/>
                  </a:moveTo>
                  <a:lnTo>
                    <a:pt x="964933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/>
            <p:cNvSpPr/>
            <p:nvPr/>
          </p:nvSpPr>
          <p:spPr>
            <a:xfrm>
              <a:off x="422570" y="2308510"/>
              <a:ext cx="0" cy="715010"/>
            </a:xfrm>
            <a:custGeom>
              <a:avLst/>
              <a:gdLst/>
              <a:ahLst/>
              <a:cxnLst/>
              <a:rect l="l" t="t" r="r" b="b"/>
              <a:pathLst>
                <a:path w="0" h="715010">
                  <a:moveTo>
                    <a:pt x="0" y="714946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/>
            <p:cNvSpPr/>
            <p:nvPr/>
          </p:nvSpPr>
          <p:spPr>
            <a:xfrm>
              <a:off x="1383000" y="2304007"/>
              <a:ext cx="3546475" cy="0"/>
            </a:xfrm>
            <a:custGeom>
              <a:avLst/>
              <a:gdLst/>
              <a:ahLst/>
              <a:cxnLst/>
              <a:rect l="l" t="t" r="r" b="b"/>
              <a:pathLst>
                <a:path w="3546475" h="0">
                  <a:moveTo>
                    <a:pt x="0" y="0"/>
                  </a:moveTo>
                  <a:lnTo>
                    <a:pt x="3545979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/>
            <p:cNvSpPr/>
            <p:nvPr/>
          </p:nvSpPr>
          <p:spPr>
            <a:xfrm>
              <a:off x="1383000" y="2308510"/>
              <a:ext cx="0" cy="715010"/>
            </a:xfrm>
            <a:custGeom>
              <a:avLst/>
              <a:gdLst/>
              <a:ahLst/>
              <a:cxnLst/>
              <a:rect l="l" t="t" r="r" b="b"/>
              <a:pathLst>
                <a:path w="0" h="715010">
                  <a:moveTo>
                    <a:pt x="0" y="714946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/>
            <p:cNvSpPr/>
            <p:nvPr/>
          </p:nvSpPr>
          <p:spPr>
            <a:xfrm>
              <a:off x="4924487" y="2308510"/>
              <a:ext cx="0" cy="715010"/>
            </a:xfrm>
            <a:custGeom>
              <a:avLst/>
              <a:gdLst/>
              <a:ahLst/>
              <a:cxnLst/>
              <a:rect l="l" t="t" r="r" b="b"/>
              <a:pathLst>
                <a:path w="0" h="715010">
                  <a:moveTo>
                    <a:pt x="0" y="714946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/>
            <p:cNvSpPr/>
            <p:nvPr/>
          </p:nvSpPr>
          <p:spPr>
            <a:xfrm>
              <a:off x="418071" y="3027956"/>
              <a:ext cx="965200" cy="0"/>
            </a:xfrm>
            <a:custGeom>
              <a:avLst/>
              <a:gdLst/>
              <a:ahLst/>
              <a:cxnLst/>
              <a:rect l="l" t="t" r="r" b="b"/>
              <a:pathLst>
                <a:path w="965200" h="0">
                  <a:moveTo>
                    <a:pt x="0" y="0"/>
                  </a:moveTo>
                  <a:lnTo>
                    <a:pt x="964933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/>
            <p:cNvSpPr/>
            <p:nvPr/>
          </p:nvSpPr>
          <p:spPr>
            <a:xfrm>
              <a:off x="422570" y="3032460"/>
              <a:ext cx="0" cy="549910"/>
            </a:xfrm>
            <a:custGeom>
              <a:avLst/>
              <a:gdLst/>
              <a:ahLst/>
              <a:cxnLst/>
              <a:rect l="l" t="t" r="r" b="b"/>
              <a:pathLst>
                <a:path w="0" h="549910">
                  <a:moveTo>
                    <a:pt x="0" y="549846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/>
            <p:cNvSpPr/>
            <p:nvPr/>
          </p:nvSpPr>
          <p:spPr>
            <a:xfrm>
              <a:off x="1383000" y="3027956"/>
              <a:ext cx="3546475" cy="0"/>
            </a:xfrm>
            <a:custGeom>
              <a:avLst/>
              <a:gdLst/>
              <a:ahLst/>
              <a:cxnLst/>
              <a:rect l="l" t="t" r="r" b="b"/>
              <a:pathLst>
                <a:path w="3546475" h="0">
                  <a:moveTo>
                    <a:pt x="0" y="0"/>
                  </a:moveTo>
                  <a:lnTo>
                    <a:pt x="3545979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/>
            <p:cNvSpPr/>
            <p:nvPr/>
          </p:nvSpPr>
          <p:spPr>
            <a:xfrm>
              <a:off x="1383000" y="3032460"/>
              <a:ext cx="0" cy="549910"/>
            </a:xfrm>
            <a:custGeom>
              <a:avLst/>
              <a:gdLst/>
              <a:ahLst/>
              <a:cxnLst/>
              <a:rect l="l" t="t" r="r" b="b"/>
              <a:pathLst>
                <a:path w="0" h="549910">
                  <a:moveTo>
                    <a:pt x="0" y="549846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/>
            <p:cNvSpPr/>
            <p:nvPr/>
          </p:nvSpPr>
          <p:spPr>
            <a:xfrm>
              <a:off x="4924487" y="3032460"/>
              <a:ext cx="0" cy="549910"/>
            </a:xfrm>
            <a:custGeom>
              <a:avLst/>
              <a:gdLst/>
              <a:ahLst/>
              <a:cxnLst/>
              <a:rect l="l" t="t" r="r" b="b"/>
              <a:pathLst>
                <a:path w="0" h="549910">
                  <a:moveTo>
                    <a:pt x="0" y="549846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/>
            <p:cNvSpPr/>
            <p:nvPr/>
          </p:nvSpPr>
          <p:spPr>
            <a:xfrm>
              <a:off x="418071" y="3586807"/>
              <a:ext cx="965200" cy="0"/>
            </a:xfrm>
            <a:custGeom>
              <a:avLst/>
              <a:gdLst/>
              <a:ahLst/>
              <a:cxnLst/>
              <a:rect l="l" t="t" r="r" b="b"/>
              <a:pathLst>
                <a:path w="965200" h="0">
                  <a:moveTo>
                    <a:pt x="0" y="0"/>
                  </a:moveTo>
                  <a:lnTo>
                    <a:pt x="964933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" name="object 100"/>
            <p:cNvSpPr/>
            <p:nvPr/>
          </p:nvSpPr>
          <p:spPr>
            <a:xfrm>
              <a:off x="422570" y="3591305"/>
              <a:ext cx="0" cy="611505"/>
            </a:xfrm>
            <a:custGeom>
              <a:avLst/>
              <a:gdLst/>
              <a:ahLst/>
              <a:cxnLst/>
              <a:rect l="l" t="t" r="r" b="b"/>
              <a:pathLst>
                <a:path w="0" h="611504">
                  <a:moveTo>
                    <a:pt x="0" y="611251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/>
            <p:cNvSpPr/>
            <p:nvPr/>
          </p:nvSpPr>
          <p:spPr>
            <a:xfrm>
              <a:off x="1383000" y="3586807"/>
              <a:ext cx="3546475" cy="0"/>
            </a:xfrm>
            <a:custGeom>
              <a:avLst/>
              <a:gdLst/>
              <a:ahLst/>
              <a:cxnLst/>
              <a:rect l="l" t="t" r="r" b="b"/>
              <a:pathLst>
                <a:path w="3546475" h="0">
                  <a:moveTo>
                    <a:pt x="0" y="0"/>
                  </a:moveTo>
                  <a:lnTo>
                    <a:pt x="3545979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" name="object 102"/>
            <p:cNvSpPr/>
            <p:nvPr/>
          </p:nvSpPr>
          <p:spPr>
            <a:xfrm>
              <a:off x="1383000" y="3591305"/>
              <a:ext cx="0" cy="611505"/>
            </a:xfrm>
            <a:custGeom>
              <a:avLst/>
              <a:gdLst/>
              <a:ahLst/>
              <a:cxnLst/>
              <a:rect l="l" t="t" r="r" b="b"/>
              <a:pathLst>
                <a:path w="0" h="611504">
                  <a:moveTo>
                    <a:pt x="0" y="611251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" name="object 103"/>
            <p:cNvSpPr/>
            <p:nvPr/>
          </p:nvSpPr>
          <p:spPr>
            <a:xfrm>
              <a:off x="4924487" y="3591305"/>
              <a:ext cx="0" cy="611505"/>
            </a:xfrm>
            <a:custGeom>
              <a:avLst/>
              <a:gdLst/>
              <a:ahLst/>
              <a:cxnLst/>
              <a:rect l="l" t="t" r="r" b="b"/>
              <a:pathLst>
                <a:path w="0" h="611504">
                  <a:moveTo>
                    <a:pt x="0" y="611251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" name="object 104"/>
            <p:cNvSpPr/>
            <p:nvPr/>
          </p:nvSpPr>
          <p:spPr>
            <a:xfrm>
              <a:off x="422570" y="4211562"/>
              <a:ext cx="0" cy="721995"/>
            </a:xfrm>
            <a:custGeom>
              <a:avLst/>
              <a:gdLst/>
              <a:ahLst/>
              <a:cxnLst/>
              <a:rect l="l" t="t" r="r" b="b"/>
              <a:pathLst>
                <a:path w="0" h="721995">
                  <a:moveTo>
                    <a:pt x="0" y="721944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/>
            <p:cNvSpPr/>
            <p:nvPr/>
          </p:nvSpPr>
          <p:spPr>
            <a:xfrm>
              <a:off x="1383000" y="4211562"/>
              <a:ext cx="0" cy="721995"/>
            </a:xfrm>
            <a:custGeom>
              <a:avLst/>
              <a:gdLst/>
              <a:ahLst/>
              <a:cxnLst/>
              <a:rect l="l" t="t" r="r" b="b"/>
              <a:pathLst>
                <a:path w="0" h="721995">
                  <a:moveTo>
                    <a:pt x="0" y="721944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/>
            <p:cNvSpPr/>
            <p:nvPr/>
          </p:nvSpPr>
          <p:spPr>
            <a:xfrm>
              <a:off x="4924487" y="4211562"/>
              <a:ext cx="0" cy="721995"/>
            </a:xfrm>
            <a:custGeom>
              <a:avLst/>
              <a:gdLst/>
              <a:ahLst/>
              <a:cxnLst/>
              <a:rect l="l" t="t" r="r" b="b"/>
              <a:pathLst>
                <a:path w="0" h="721995">
                  <a:moveTo>
                    <a:pt x="0" y="721944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/>
            <p:cNvSpPr/>
            <p:nvPr/>
          </p:nvSpPr>
          <p:spPr>
            <a:xfrm>
              <a:off x="418071" y="4938007"/>
              <a:ext cx="965200" cy="0"/>
            </a:xfrm>
            <a:custGeom>
              <a:avLst/>
              <a:gdLst/>
              <a:ahLst/>
              <a:cxnLst/>
              <a:rect l="l" t="t" r="r" b="b"/>
              <a:pathLst>
                <a:path w="965200" h="0">
                  <a:moveTo>
                    <a:pt x="0" y="0"/>
                  </a:moveTo>
                  <a:lnTo>
                    <a:pt x="964933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/>
            <p:cNvSpPr/>
            <p:nvPr/>
          </p:nvSpPr>
          <p:spPr>
            <a:xfrm>
              <a:off x="422570" y="4942511"/>
              <a:ext cx="0" cy="1203960"/>
            </a:xfrm>
            <a:custGeom>
              <a:avLst/>
              <a:gdLst/>
              <a:ahLst/>
              <a:cxnLst/>
              <a:rect l="l" t="t" r="r" b="b"/>
              <a:pathLst>
                <a:path w="0" h="1203960">
                  <a:moveTo>
                    <a:pt x="0" y="1203896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/>
            <p:cNvSpPr/>
            <p:nvPr/>
          </p:nvSpPr>
          <p:spPr>
            <a:xfrm>
              <a:off x="1383000" y="4938007"/>
              <a:ext cx="3546475" cy="0"/>
            </a:xfrm>
            <a:custGeom>
              <a:avLst/>
              <a:gdLst/>
              <a:ahLst/>
              <a:cxnLst/>
              <a:rect l="l" t="t" r="r" b="b"/>
              <a:pathLst>
                <a:path w="3546475" h="0">
                  <a:moveTo>
                    <a:pt x="0" y="0"/>
                  </a:moveTo>
                  <a:lnTo>
                    <a:pt x="3545979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" name="object 110"/>
            <p:cNvSpPr/>
            <p:nvPr/>
          </p:nvSpPr>
          <p:spPr>
            <a:xfrm>
              <a:off x="1383000" y="4942511"/>
              <a:ext cx="0" cy="1203960"/>
            </a:xfrm>
            <a:custGeom>
              <a:avLst/>
              <a:gdLst/>
              <a:ahLst/>
              <a:cxnLst/>
              <a:rect l="l" t="t" r="r" b="b"/>
              <a:pathLst>
                <a:path w="0" h="1203960">
                  <a:moveTo>
                    <a:pt x="0" y="1203896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" name="object 111"/>
            <p:cNvSpPr/>
            <p:nvPr/>
          </p:nvSpPr>
          <p:spPr>
            <a:xfrm>
              <a:off x="4924487" y="4942511"/>
              <a:ext cx="0" cy="1203960"/>
            </a:xfrm>
            <a:custGeom>
              <a:avLst/>
              <a:gdLst/>
              <a:ahLst/>
              <a:cxnLst/>
              <a:rect l="l" t="t" r="r" b="b"/>
              <a:pathLst>
                <a:path w="0" h="1203960">
                  <a:moveTo>
                    <a:pt x="0" y="1203896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" name="object 112"/>
            <p:cNvSpPr/>
            <p:nvPr/>
          </p:nvSpPr>
          <p:spPr>
            <a:xfrm>
              <a:off x="418071" y="6150907"/>
              <a:ext cx="965200" cy="0"/>
            </a:xfrm>
            <a:custGeom>
              <a:avLst/>
              <a:gdLst/>
              <a:ahLst/>
              <a:cxnLst/>
              <a:rect l="l" t="t" r="r" b="b"/>
              <a:pathLst>
                <a:path w="965200" h="0">
                  <a:moveTo>
                    <a:pt x="0" y="0"/>
                  </a:moveTo>
                  <a:lnTo>
                    <a:pt x="964933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/>
            <p:cNvSpPr/>
            <p:nvPr/>
          </p:nvSpPr>
          <p:spPr>
            <a:xfrm>
              <a:off x="422570" y="6155410"/>
              <a:ext cx="0" cy="873760"/>
            </a:xfrm>
            <a:custGeom>
              <a:avLst/>
              <a:gdLst/>
              <a:ahLst/>
              <a:cxnLst/>
              <a:rect l="l" t="t" r="r" b="b"/>
              <a:pathLst>
                <a:path w="0" h="873759">
                  <a:moveTo>
                    <a:pt x="0" y="873696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" name="object 114"/>
            <p:cNvSpPr/>
            <p:nvPr/>
          </p:nvSpPr>
          <p:spPr>
            <a:xfrm>
              <a:off x="1383000" y="6150907"/>
              <a:ext cx="3546475" cy="0"/>
            </a:xfrm>
            <a:custGeom>
              <a:avLst/>
              <a:gdLst/>
              <a:ahLst/>
              <a:cxnLst/>
              <a:rect l="l" t="t" r="r" b="b"/>
              <a:pathLst>
                <a:path w="3546475" h="0">
                  <a:moveTo>
                    <a:pt x="0" y="0"/>
                  </a:moveTo>
                  <a:lnTo>
                    <a:pt x="3545979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" name="object 115"/>
            <p:cNvSpPr/>
            <p:nvPr/>
          </p:nvSpPr>
          <p:spPr>
            <a:xfrm>
              <a:off x="1383000" y="6155410"/>
              <a:ext cx="0" cy="873760"/>
            </a:xfrm>
            <a:custGeom>
              <a:avLst/>
              <a:gdLst/>
              <a:ahLst/>
              <a:cxnLst/>
              <a:rect l="l" t="t" r="r" b="b"/>
              <a:pathLst>
                <a:path w="0" h="873759">
                  <a:moveTo>
                    <a:pt x="0" y="873696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" name="object 116"/>
            <p:cNvSpPr/>
            <p:nvPr/>
          </p:nvSpPr>
          <p:spPr>
            <a:xfrm>
              <a:off x="4924487" y="6155410"/>
              <a:ext cx="0" cy="873760"/>
            </a:xfrm>
            <a:custGeom>
              <a:avLst/>
              <a:gdLst/>
              <a:ahLst/>
              <a:cxnLst/>
              <a:rect l="l" t="t" r="r" b="b"/>
              <a:pathLst>
                <a:path w="0" h="873759">
                  <a:moveTo>
                    <a:pt x="0" y="873696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" name="object 117"/>
            <p:cNvSpPr/>
            <p:nvPr/>
          </p:nvSpPr>
          <p:spPr>
            <a:xfrm>
              <a:off x="418071" y="7033606"/>
              <a:ext cx="965200" cy="0"/>
            </a:xfrm>
            <a:custGeom>
              <a:avLst/>
              <a:gdLst/>
              <a:ahLst/>
              <a:cxnLst/>
              <a:rect l="l" t="t" r="r" b="b"/>
              <a:pathLst>
                <a:path w="965200" h="0">
                  <a:moveTo>
                    <a:pt x="0" y="0"/>
                  </a:moveTo>
                  <a:lnTo>
                    <a:pt x="964933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" name="object 118"/>
            <p:cNvSpPr/>
            <p:nvPr/>
          </p:nvSpPr>
          <p:spPr>
            <a:xfrm>
              <a:off x="1383000" y="7033606"/>
              <a:ext cx="3546475" cy="0"/>
            </a:xfrm>
            <a:custGeom>
              <a:avLst/>
              <a:gdLst/>
              <a:ahLst/>
              <a:cxnLst/>
              <a:rect l="l" t="t" r="r" b="b"/>
              <a:pathLst>
                <a:path w="3546475" h="0">
                  <a:moveTo>
                    <a:pt x="0" y="0"/>
                  </a:moveTo>
                  <a:lnTo>
                    <a:pt x="3545979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" name="object 119"/>
            <p:cNvSpPr/>
            <p:nvPr/>
          </p:nvSpPr>
          <p:spPr>
            <a:xfrm>
              <a:off x="418071" y="4207056"/>
              <a:ext cx="965200" cy="0"/>
            </a:xfrm>
            <a:custGeom>
              <a:avLst/>
              <a:gdLst/>
              <a:ahLst/>
              <a:cxnLst/>
              <a:rect l="l" t="t" r="r" b="b"/>
              <a:pathLst>
                <a:path w="965200" h="0">
                  <a:moveTo>
                    <a:pt x="0" y="0"/>
                  </a:moveTo>
                  <a:lnTo>
                    <a:pt x="964933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" name="object 120"/>
            <p:cNvSpPr/>
            <p:nvPr/>
          </p:nvSpPr>
          <p:spPr>
            <a:xfrm>
              <a:off x="1383000" y="4207056"/>
              <a:ext cx="3546475" cy="0"/>
            </a:xfrm>
            <a:custGeom>
              <a:avLst/>
              <a:gdLst/>
              <a:ahLst/>
              <a:cxnLst/>
              <a:rect l="l" t="t" r="r" b="b"/>
              <a:pathLst>
                <a:path w="3546475" h="0">
                  <a:moveTo>
                    <a:pt x="0" y="0"/>
                  </a:moveTo>
                  <a:lnTo>
                    <a:pt x="3545979" y="0"/>
                  </a:lnTo>
                </a:path>
              </a:pathLst>
            </a:custGeom>
            <a:ln w="900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1" name="object 121"/>
          <p:cNvSpPr txBox="1"/>
          <p:nvPr/>
        </p:nvSpPr>
        <p:spPr>
          <a:xfrm>
            <a:off x="633482" y="1217026"/>
            <a:ext cx="539750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15">
                <a:solidFill>
                  <a:srgbClr val="FFFFFF"/>
                </a:solidFill>
                <a:latin typeface="SimSun"/>
                <a:cs typeface="SimSun"/>
              </a:rPr>
              <a:t>公</a:t>
            </a:r>
            <a:r>
              <a:rPr dirty="0" sz="1000" spc="10">
                <a:solidFill>
                  <a:srgbClr val="FFFFFF"/>
                </a:solidFill>
                <a:latin typeface="SimSun"/>
                <a:cs typeface="SimSun"/>
              </a:rPr>
              <a:t>約名稱</a:t>
            </a:r>
            <a:endParaRPr sz="1000">
              <a:latin typeface="SimSun"/>
              <a:cs typeface="SimSun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271189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14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10517168" y="7444653"/>
            <a:ext cx="167640" cy="1816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15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2755525" y="1217026"/>
            <a:ext cx="798830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5">
                <a:solidFill>
                  <a:srgbClr val="FFFFFF"/>
                </a:solidFill>
                <a:latin typeface="SimSun"/>
                <a:cs typeface="SimSun"/>
              </a:rPr>
              <a:t>相</a:t>
            </a:r>
            <a:r>
              <a:rPr dirty="0" sz="1000" spc="10">
                <a:solidFill>
                  <a:srgbClr val="FFFFFF"/>
                </a:solidFill>
                <a:latin typeface="SimSun"/>
                <a:cs typeface="SimSun"/>
              </a:rPr>
              <a:t>關</a:t>
            </a:r>
            <a:r>
              <a:rPr dirty="0" sz="1000" spc="15">
                <a:solidFill>
                  <a:srgbClr val="FFFFFF"/>
                </a:solidFill>
                <a:latin typeface="SimSun"/>
                <a:cs typeface="SimSun"/>
              </a:rPr>
              <a:t>歧視條文</a:t>
            </a:r>
            <a:endParaRPr sz="1000">
              <a:latin typeface="SimSun"/>
              <a:cs typeface="SimSun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1509" y="1670555"/>
            <a:ext cx="842644" cy="355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3999"/>
              </a:lnSpc>
              <a:spcBef>
                <a:spcPts val="100"/>
              </a:spcBef>
            </a:pPr>
            <a:r>
              <a:rPr dirty="0" sz="950" spc="-6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950" spc="-70">
                <a:solidFill>
                  <a:srgbClr val="231F20"/>
                </a:solidFill>
                <a:latin typeface="Verdana"/>
                <a:cs typeface="Verdana"/>
              </a:rPr>
              <a:t>94</a:t>
            </a:r>
            <a:r>
              <a:rPr dirty="0" sz="950" spc="-80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sz="9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923" sz="1425" spc="104">
                <a:solidFill>
                  <a:srgbClr val="231F20"/>
                </a:solidFill>
                <a:latin typeface="SimSun"/>
                <a:cs typeface="SimSun"/>
              </a:rPr>
              <a:t>年世界</a:t>
            </a:r>
            <a:r>
              <a:rPr dirty="0" baseline="2923" sz="1425">
                <a:solidFill>
                  <a:srgbClr val="231F20"/>
                </a:solidFill>
                <a:latin typeface="SimSun"/>
                <a:cs typeface="SimSun"/>
              </a:rPr>
              <a:t>人 </a:t>
            </a:r>
            <a:r>
              <a:rPr dirty="0" baseline="2923" sz="1425" spc="22">
                <a:solidFill>
                  <a:srgbClr val="231F20"/>
                </a:solidFill>
                <a:latin typeface="SimSun"/>
                <a:cs typeface="SimSun"/>
              </a:rPr>
              <a:t>權宣</a:t>
            </a:r>
            <a:r>
              <a:rPr dirty="0" baseline="2923" sz="1425" spc="337">
                <a:solidFill>
                  <a:srgbClr val="231F20"/>
                </a:solidFill>
                <a:latin typeface="SimSun"/>
                <a:cs typeface="SimSun"/>
              </a:rPr>
              <a:t>言</a:t>
            </a:r>
            <a:r>
              <a:rPr dirty="0" baseline="2923" sz="1425" spc="-67">
                <a:solidFill>
                  <a:srgbClr val="231F20"/>
                </a:solidFill>
                <a:latin typeface="SimSun"/>
                <a:cs typeface="SimSun"/>
              </a:rPr>
              <a:t>§</a:t>
            </a:r>
            <a:r>
              <a:rPr dirty="0" sz="950" spc="-4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endParaRPr sz="950">
              <a:latin typeface="Verdana"/>
              <a:cs typeface="Verdan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1441830" y="1407916"/>
            <a:ext cx="3423920" cy="8509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20400"/>
              </a:lnSpc>
              <a:spcBef>
                <a:spcPts val="100"/>
              </a:spcBef>
            </a:pP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900" spc="5">
                <a:solidFill>
                  <a:srgbClr val="231F20"/>
                </a:solidFill>
                <a:latin typeface="SimSun"/>
                <a:cs typeface="SimSun"/>
              </a:rPr>
              <a:t>人有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資格</a:t>
            </a:r>
            <a:r>
              <a:rPr dirty="0" sz="900" spc="5">
                <a:solidFill>
                  <a:srgbClr val="231F20"/>
                </a:solidFill>
                <a:latin typeface="SimSun"/>
                <a:cs typeface="SimSun"/>
              </a:rPr>
              <a:t>享受本宣言所載</a:t>
            </a:r>
            <a:r>
              <a:rPr dirty="0" sz="90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900" spc="5">
                <a:solidFill>
                  <a:srgbClr val="231F20"/>
                </a:solidFill>
                <a:latin typeface="SimSun"/>
                <a:cs typeface="SimSun"/>
              </a:rPr>
              <a:t>一切權利</a:t>
            </a:r>
            <a:r>
              <a:rPr dirty="0" sz="900" spc="-5">
                <a:solidFill>
                  <a:srgbClr val="231F20"/>
                </a:solidFill>
                <a:latin typeface="SimSun"/>
                <a:cs typeface="SimSun"/>
              </a:rPr>
              <a:t>和自</a:t>
            </a:r>
            <a:r>
              <a:rPr dirty="0" sz="900" spc="-50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900" spc="-114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不分種</a:t>
            </a:r>
            <a:r>
              <a:rPr dirty="0" sz="900" spc="-35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9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5">
                <a:solidFill>
                  <a:srgbClr val="231F20"/>
                </a:solidFill>
                <a:latin typeface="SimSun"/>
                <a:cs typeface="SimSun"/>
              </a:rPr>
              <a:t>膚</a:t>
            </a:r>
            <a:r>
              <a:rPr dirty="0" sz="900" spc="-40">
                <a:solidFill>
                  <a:srgbClr val="231F20"/>
                </a:solidFill>
                <a:latin typeface="SimSun"/>
                <a:cs typeface="SimSun"/>
              </a:rPr>
              <a:t>色</a:t>
            </a:r>
            <a:r>
              <a:rPr dirty="0" sz="9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>
                <a:solidFill>
                  <a:srgbClr val="231F20"/>
                </a:solidFill>
                <a:latin typeface="SimSun"/>
                <a:cs typeface="SimSun"/>
              </a:rPr>
              <a:t>性 </a:t>
            </a:r>
            <a:r>
              <a:rPr dirty="0" sz="900" spc="-4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900" spc="-13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-10">
                <a:solidFill>
                  <a:srgbClr val="231F20"/>
                </a:solidFill>
                <a:latin typeface="SimSun"/>
                <a:cs typeface="SimSun"/>
              </a:rPr>
              <a:t>語</a:t>
            </a:r>
            <a:r>
              <a:rPr dirty="0" sz="900" spc="-35">
                <a:solidFill>
                  <a:srgbClr val="231F20"/>
                </a:solidFill>
                <a:latin typeface="SimSun"/>
                <a:cs typeface="SimSun"/>
              </a:rPr>
              <a:t>言</a:t>
            </a:r>
            <a:r>
              <a:rPr dirty="0" sz="900" spc="-13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-10">
                <a:solidFill>
                  <a:srgbClr val="231F20"/>
                </a:solidFill>
                <a:latin typeface="SimSun"/>
                <a:cs typeface="SimSun"/>
              </a:rPr>
              <a:t>宗</a:t>
            </a:r>
            <a:r>
              <a:rPr dirty="0" sz="900" spc="-3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900" spc="-13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-10">
                <a:solidFill>
                  <a:srgbClr val="231F20"/>
                </a:solidFill>
                <a:latin typeface="SimSun"/>
                <a:cs typeface="SimSun"/>
              </a:rPr>
              <a:t>政治或其他見</a:t>
            </a:r>
            <a:r>
              <a:rPr dirty="0" sz="900" spc="-35">
                <a:solidFill>
                  <a:srgbClr val="231F20"/>
                </a:solidFill>
                <a:latin typeface="SimSun"/>
                <a:cs typeface="SimSun"/>
              </a:rPr>
              <a:t>解</a:t>
            </a:r>
            <a:r>
              <a:rPr dirty="0" sz="900" spc="-13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-10">
                <a:solidFill>
                  <a:srgbClr val="231F20"/>
                </a:solidFill>
                <a:latin typeface="SimSun"/>
                <a:cs typeface="SimSun"/>
              </a:rPr>
              <a:t>國籍或社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會出</a:t>
            </a:r>
            <a:r>
              <a:rPr dirty="0" sz="900" spc="-35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900" spc="-13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-10">
                <a:solidFill>
                  <a:srgbClr val="231F20"/>
                </a:solidFill>
                <a:latin typeface="SimSun"/>
                <a:cs typeface="SimSun"/>
              </a:rPr>
              <a:t>財</a:t>
            </a:r>
            <a:r>
              <a:rPr dirty="0" sz="900" spc="-40">
                <a:solidFill>
                  <a:srgbClr val="231F20"/>
                </a:solidFill>
                <a:latin typeface="SimSun"/>
                <a:cs typeface="SimSun"/>
              </a:rPr>
              <a:t>產</a:t>
            </a:r>
            <a:r>
              <a:rPr dirty="0" sz="900" spc="-13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900" spc="-10">
                <a:solidFill>
                  <a:srgbClr val="231F20"/>
                </a:solidFill>
                <a:latin typeface="SimSun"/>
                <a:cs typeface="SimSun"/>
              </a:rPr>
              <a:t>生或其 </a:t>
            </a:r>
            <a:r>
              <a:rPr dirty="0" sz="900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900" spc="5">
                <a:solidFill>
                  <a:srgbClr val="231F20"/>
                </a:solidFill>
                <a:latin typeface="SimSun"/>
                <a:cs typeface="SimSun"/>
              </a:rPr>
              <a:t>身分</a:t>
            </a:r>
            <a:r>
              <a:rPr dirty="0" sz="900">
                <a:solidFill>
                  <a:srgbClr val="231F20"/>
                </a:solidFill>
                <a:latin typeface="SimSun"/>
                <a:cs typeface="SimSun"/>
              </a:rPr>
              <a:t>等任何區</a:t>
            </a:r>
            <a:r>
              <a:rPr dirty="0" sz="900" spc="-4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900" spc="-114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900" spc="5">
                <a:solidFill>
                  <a:srgbClr val="231F20"/>
                </a:solidFill>
                <a:latin typeface="SimSun"/>
                <a:cs typeface="SimSun"/>
              </a:rPr>
              <a:t>並且</a:t>
            </a:r>
            <a:r>
              <a:rPr dirty="0" sz="900">
                <a:solidFill>
                  <a:srgbClr val="231F20"/>
                </a:solidFill>
                <a:latin typeface="SimSun"/>
                <a:cs typeface="SimSun"/>
              </a:rPr>
              <a:t>不得</a:t>
            </a:r>
            <a:r>
              <a:rPr dirty="0" sz="900" spc="-5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sz="900">
                <a:solidFill>
                  <a:srgbClr val="231F20"/>
                </a:solidFill>
                <a:latin typeface="SimSun"/>
                <a:cs typeface="SimSun"/>
              </a:rPr>
              <a:t>一人所</a:t>
            </a:r>
            <a:r>
              <a:rPr dirty="0" sz="900" spc="-5">
                <a:solidFill>
                  <a:srgbClr val="231F20"/>
                </a:solidFill>
                <a:latin typeface="SimSun"/>
                <a:cs typeface="SimSun"/>
              </a:rPr>
              <a:t>屬的</a:t>
            </a:r>
            <a:r>
              <a:rPr dirty="0" sz="900">
                <a:solidFill>
                  <a:srgbClr val="231F20"/>
                </a:solidFill>
                <a:latin typeface="SimSun"/>
                <a:cs typeface="SimSun"/>
              </a:rPr>
              <a:t>國家或領土的政治</a:t>
            </a:r>
            <a:r>
              <a:rPr dirty="0" sz="900" spc="-4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9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>
                <a:solidFill>
                  <a:srgbClr val="231F20"/>
                </a:solidFill>
                <a:latin typeface="SimSun"/>
                <a:cs typeface="SimSun"/>
              </a:rPr>
              <a:t>行 政</a:t>
            </a:r>
            <a:r>
              <a:rPr dirty="0" sz="900" spc="-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900">
                <a:solidFill>
                  <a:srgbClr val="231F20"/>
                </a:solidFill>
                <a:latin typeface="SimSun"/>
                <a:cs typeface="SimSun"/>
              </a:rPr>
              <a:t>或者</a:t>
            </a:r>
            <a:r>
              <a:rPr dirty="0" sz="900" spc="-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900">
                <a:solidFill>
                  <a:srgbClr val="231F20"/>
                </a:solidFill>
                <a:latin typeface="SimSun"/>
                <a:cs typeface="SimSun"/>
              </a:rPr>
              <a:t>際的地</a:t>
            </a:r>
            <a:r>
              <a:rPr dirty="0" sz="900" spc="5">
                <a:solidFill>
                  <a:srgbClr val="231F20"/>
                </a:solidFill>
                <a:latin typeface="SimSun"/>
                <a:cs typeface="SimSun"/>
              </a:rPr>
              <a:t>位之</a:t>
            </a:r>
            <a:r>
              <a:rPr dirty="0" sz="900" spc="-5">
                <a:solidFill>
                  <a:srgbClr val="231F20"/>
                </a:solidFill>
                <a:latin typeface="SimSun"/>
                <a:cs typeface="SimSun"/>
              </a:rPr>
              <a:t>不同</a:t>
            </a:r>
            <a:r>
              <a:rPr dirty="0" sz="900">
                <a:solidFill>
                  <a:srgbClr val="231F20"/>
                </a:solidFill>
                <a:latin typeface="SimSun"/>
                <a:cs typeface="SimSun"/>
              </a:rPr>
              <a:t>而有所區</a:t>
            </a:r>
            <a:r>
              <a:rPr dirty="0" sz="900" spc="-4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900" spc="-12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900">
                <a:solidFill>
                  <a:srgbClr val="231F20"/>
                </a:solidFill>
                <a:latin typeface="SimSun"/>
                <a:cs typeface="SimSun"/>
              </a:rPr>
              <a:t>無論</a:t>
            </a:r>
            <a:r>
              <a:rPr dirty="0" sz="900" spc="5">
                <a:solidFill>
                  <a:srgbClr val="231F20"/>
                </a:solidFill>
                <a:latin typeface="SimSun"/>
                <a:cs typeface="SimSun"/>
              </a:rPr>
              <a:t>該</a:t>
            </a:r>
            <a:r>
              <a:rPr dirty="0" sz="900">
                <a:solidFill>
                  <a:srgbClr val="231F20"/>
                </a:solidFill>
                <a:latin typeface="SimSun"/>
                <a:cs typeface="SimSun"/>
              </a:rPr>
              <a:t>領土是獨立領</a:t>
            </a:r>
            <a:r>
              <a:rPr dirty="0" sz="900" spc="-35">
                <a:solidFill>
                  <a:srgbClr val="231F20"/>
                </a:solidFill>
                <a:latin typeface="SimSun"/>
                <a:cs typeface="SimSun"/>
              </a:rPr>
              <a:t>土</a:t>
            </a:r>
            <a:r>
              <a:rPr dirty="0" sz="900" spc="-114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>
                <a:solidFill>
                  <a:srgbClr val="231F20"/>
                </a:solidFill>
                <a:latin typeface="SimSun"/>
                <a:cs typeface="SimSun"/>
              </a:rPr>
              <a:t>托 </a:t>
            </a:r>
            <a:r>
              <a:rPr dirty="0" sz="900" spc="-10">
                <a:solidFill>
                  <a:srgbClr val="231F20"/>
                </a:solidFill>
                <a:latin typeface="SimSun"/>
                <a:cs typeface="SimSun"/>
              </a:rPr>
              <a:t>管領</a:t>
            </a:r>
            <a:r>
              <a:rPr dirty="0" sz="900" spc="-35">
                <a:solidFill>
                  <a:srgbClr val="231F20"/>
                </a:solidFill>
                <a:latin typeface="SimSun"/>
                <a:cs typeface="SimSun"/>
              </a:rPr>
              <a:t>土</a:t>
            </a:r>
            <a:r>
              <a:rPr dirty="0" sz="900" spc="-12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非</a:t>
            </a:r>
            <a:r>
              <a:rPr dirty="0" sz="900" spc="-2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900" spc="-10">
                <a:solidFill>
                  <a:srgbClr val="231F20"/>
                </a:solidFill>
                <a:latin typeface="SimSun"/>
                <a:cs typeface="SimSun"/>
              </a:rPr>
              <a:t>治領土或者處於其他任何主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權受</a:t>
            </a:r>
            <a:r>
              <a:rPr dirty="0" sz="900" spc="-10">
                <a:solidFill>
                  <a:srgbClr val="231F20"/>
                </a:solidFill>
                <a:latin typeface="SimSun"/>
                <a:cs typeface="SimSun"/>
              </a:rPr>
              <a:t>限</a:t>
            </a:r>
            <a:r>
              <a:rPr dirty="0" sz="900" spc="-20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900" spc="-10">
                <a:solidFill>
                  <a:srgbClr val="231F20"/>
                </a:solidFill>
                <a:latin typeface="SimSun"/>
                <a:cs typeface="SimSun"/>
              </a:rPr>
              <a:t>情況之</a:t>
            </a:r>
            <a:r>
              <a:rPr dirty="0" sz="900" spc="-35">
                <a:solidFill>
                  <a:srgbClr val="231F20"/>
                </a:solidFill>
                <a:latin typeface="SimSun"/>
                <a:cs typeface="SimSun"/>
              </a:rPr>
              <a:t>下</a:t>
            </a:r>
            <a:r>
              <a:rPr dirty="0" sz="900" spc="-9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900">
              <a:latin typeface="SimSun"/>
              <a:cs typeface="SimSun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478372" y="2320212"/>
            <a:ext cx="846455" cy="68008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algn="just" marL="15875" marR="5080" indent="-635">
              <a:lnSpc>
                <a:spcPct val="111900"/>
              </a:lnSpc>
              <a:spcBef>
                <a:spcPts val="75"/>
              </a:spcBef>
            </a:pPr>
            <a:r>
              <a:rPr dirty="0" sz="950" spc="-70">
                <a:solidFill>
                  <a:srgbClr val="231F20"/>
                </a:solidFill>
                <a:latin typeface="Verdana"/>
                <a:cs typeface="Verdana"/>
              </a:rPr>
              <a:t>1965</a:t>
            </a:r>
            <a:r>
              <a:rPr dirty="0" sz="9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923" sz="1425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2923" sz="1425" spc="3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2923" sz="1425">
                <a:solidFill>
                  <a:srgbClr val="231F20"/>
                </a:solidFill>
                <a:latin typeface="SimSun"/>
                <a:cs typeface="SimSun"/>
              </a:rPr>
              <a:t>消</a:t>
            </a:r>
            <a:r>
              <a:rPr dirty="0" baseline="2923" sz="1425" spc="15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2923" sz="1425">
                <a:solidFill>
                  <a:srgbClr val="231F20"/>
                </a:solidFill>
                <a:latin typeface="SimSun"/>
                <a:cs typeface="SimSun"/>
              </a:rPr>
              <a:t>除 </a:t>
            </a:r>
            <a:r>
              <a:rPr dirty="0" sz="950" spc="145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sz="950" spc="140">
                <a:solidFill>
                  <a:srgbClr val="231F20"/>
                </a:solidFill>
                <a:latin typeface="SimSun"/>
                <a:cs typeface="SimSun"/>
              </a:rPr>
              <a:t>切</a:t>
            </a:r>
            <a:r>
              <a:rPr dirty="0" sz="950" spc="145">
                <a:solidFill>
                  <a:srgbClr val="231F20"/>
                </a:solidFill>
                <a:latin typeface="SimSun"/>
                <a:cs typeface="SimSun"/>
              </a:rPr>
              <a:t>形式種</a:t>
            </a:r>
            <a:r>
              <a:rPr dirty="0" sz="950">
                <a:solidFill>
                  <a:srgbClr val="231F20"/>
                </a:solidFill>
                <a:latin typeface="SimSun"/>
                <a:cs typeface="SimSun"/>
              </a:rPr>
              <a:t>族 </a:t>
            </a:r>
            <a:r>
              <a:rPr dirty="0" sz="950" spc="150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950" spc="140">
                <a:solidFill>
                  <a:srgbClr val="231F20"/>
                </a:solidFill>
                <a:latin typeface="SimSun"/>
                <a:cs typeface="SimSun"/>
              </a:rPr>
              <a:t>視國</a:t>
            </a:r>
            <a:r>
              <a:rPr dirty="0" sz="950" spc="145">
                <a:solidFill>
                  <a:srgbClr val="231F20"/>
                </a:solidFill>
                <a:latin typeface="SimSun"/>
                <a:cs typeface="SimSun"/>
              </a:rPr>
              <a:t>際公</a:t>
            </a:r>
            <a:r>
              <a:rPr dirty="0" sz="95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endParaRPr sz="95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dirty="0" baseline="2923" sz="1425" spc="-97">
                <a:solidFill>
                  <a:srgbClr val="231F20"/>
                </a:solidFill>
                <a:latin typeface="SimSun"/>
                <a:cs typeface="SimSun"/>
              </a:rPr>
              <a:t>§</a:t>
            </a:r>
            <a:r>
              <a:rPr dirty="0" sz="950" spc="-65">
                <a:solidFill>
                  <a:srgbClr val="231F20"/>
                </a:solidFill>
                <a:latin typeface="Verdana"/>
                <a:cs typeface="Verdana"/>
              </a:rPr>
              <a:t>1-1</a:t>
            </a:r>
            <a:endParaRPr sz="950">
              <a:latin typeface="Verdana"/>
              <a:cs typeface="Verdana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1437157" y="2301416"/>
            <a:ext cx="3429635" cy="685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7145" marR="5080" indent="-5080">
              <a:lnSpc>
                <a:spcPct val="120400"/>
              </a:lnSpc>
              <a:spcBef>
                <a:spcPts val="100"/>
              </a:spcBef>
            </a:pPr>
            <a:r>
              <a:rPr dirty="0" sz="900" spc="-50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900" spc="50">
                <a:solidFill>
                  <a:srgbClr val="231F20"/>
                </a:solidFill>
                <a:latin typeface="SimSun"/>
                <a:cs typeface="SimSun"/>
              </a:rPr>
              <a:t>種族歧</a:t>
            </a:r>
            <a:r>
              <a:rPr dirty="0" sz="900" spc="4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900" spc="-7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900" spc="-20">
                <a:solidFill>
                  <a:srgbClr val="231F20"/>
                </a:solidFill>
                <a:latin typeface="SimSun"/>
                <a:cs typeface="SimSun"/>
              </a:rPr>
              <a:t>者</a:t>
            </a:r>
            <a:r>
              <a:rPr dirty="0" sz="900" spc="-7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900" spc="50">
                <a:solidFill>
                  <a:srgbClr val="231F20"/>
                </a:solidFill>
                <a:latin typeface="SimSun"/>
                <a:cs typeface="SimSun"/>
              </a:rPr>
              <a:t>謂基於種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900" spc="-6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50">
                <a:solidFill>
                  <a:srgbClr val="231F20"/>
                </a:solidFill>
                <a:latin typeface="SimSun"/>
                <a:cs typeface="SimSun"/>
              </a:rPr>
              <a:t>膚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色</a:t>
            </a:r>
            <a:r>
              <a:rPr dirty="0" sz="900" spc="-6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50">
                <a:solidFill>
                  <a:srgbClr val="231F20"/>
                </a:solidFill>
                <a:latin typeface="SimSun"/>
                <a:cs typeface="SimSun"/>
              </a:rPr>
              <a:t>世系或民族或人種</a:t>
            </a:r>
            <a:r>
              <a:rPr dirty="0" sz="900" spc="4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900" spc="50">
                <a:solidFill>
                  <a:srgbClr val="231F20"/>
                </a:solidFill>
                <a:latin typeface="SimSun"/>
                <a:cs typeface="SimSun"/>
              </a:rPr>
              <a:t>任何</a:t>
            </a:r>
            <a:r>
              <a:rPr dirty="0" sz="900">
                <a:solidFill>
                  <a:srgbClr val="231F20"/>
                </a:solidFill>
                <a:latin typeface="SimSun"/>
                <a:cs typeface="SimSun"/>
              </a:rPr>
              <a:t>區 </a:t>
            </a:r>
            <a:r>
              <a:rPr dirty="0" sz="900" spc="-2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9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排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斥</a:t>
            </a:r>
            <a:r>
              <a:rPr dirty="0" sz="9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限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或優</a:t>
            </a:r>
            <a:r>
              <a:rPr dirty="0" sz="900" spc="-20">
                <a:solidFill>
                  <a:srgbClr val="231F20"/>
                </a:solidFill>
                <a:latin typeface="SimSun"/>
                <a:cs typeface="SimSun"/>
              </a:rPr>
              <a:t>惠</a:t>
            </a:r>
            <a:r>
              <a:rPr dirty="0" sz="900" spc="-10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900" spc="5">
                <a:solidFill>
                  <a:srgbClr val="231F20"/>
                </a:solidFill>
                <a:latin typeface="SimSun"/>
                <a:cs typeface="SimSun"/>
              </a:rPr>
              <a:t>其目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或效果為取消或損害政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治</a:t>
            </a:r>
            <a:r>
              <a:rPr dirty="0" sz="9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經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濟</a:t>
            </a:r>
            <a:r>
              <a:rPr dirty="0" sz="9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>
                <a:solidFill>
                  <a:srgbClr val="231F20"/>
                </a:solidFill>
                <a:latin typeface="SimSun"/>
                <a:cs typeface="SimSun"/>
              </a:rPr>
              <a:t>社 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9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30">
                <a:solidFill>
                  <a:srgbClr val="231F20"/>
                </a:solidFill>
                <a:latin typeface="SimSun"/>
                <a:cs typeface="SimSun"/>
              </a:rPr>
              <a:t>文</a:t>
            </a:r>
            <a:r>
              <a:rPr dirty="0" sz="900" spc="25">
                <a:solidFill>
                  <a:srgbClr val="231F20"/>
                </a:solidFill>
                <a:latin typeface="SimSun"/>
                <a:cs typeface="SimSun"/>
              </a:rPr>
              <a:t>化或</a:t>
            </a:r>
            <a:r>
              <a:rPr dirty="0" sz="900" spc="3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900" spc="25">
                <a:solidFill>
                  <a:srgbClr val="231F20"/>
                </a:solidFill>
                <a:latin typeface="SimSun"/>
                <a:cs typeface="SimSun"/>
              </a:rPr>
              <a:t>共生</a:t>
            </a:r>
            <a:r>
              <a:rPr dirty="0" sz="900" spc="30">
                <a:solidFill>
                  <a:srgbClr val="231F20"/>
                </a:solidFill>
                <a:latin typeface="SimSun"/>
                <a:cs typeface="SimSun"/>
              </a:rPr>
              <a:t>活任何其他</a:t>
            </a:r>
            <a:r>
              <a:rPr dirty="0" sz="900" spc="25">
                <a:solidFill>
                  <a:srgbClr val="231F20"/>
                </a:solidFill>
                <a:latin typeface="SimSun"/>
                <a:cs typeface="SimSun"/>
              </a:rPr>
              <a:t>方</a:t>
            </a:r>
            <a:r>
              <a:rPr dirty="0" sz="900" spc="30">
                <a:solidFill>
                  <a:srgbClr val="231F20"/>
                </a:solidFill>
                <a:latin typeface="SimSun"/>
                <a:cs typeface="SimSun"/>
              </a:rPr>
              <a:t>面人權及基</a:t>
            </a:r>
            <a:r>
              <a:rPr dirty="0" sz="900" spc="20">
                <a:solidFill>
                  <a:srgbClr val="231F20"/>
                </a:solidFill>
                <a:latin typeface="SimSun"/>
                <a:cs typeface="SimSun"/>
              </a:rPr>
              <a:t>本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900" spc="25">
                <a:solidFill>
                  <a:srgbClr val="231F20"/>
                </a:solidFill>
                <a:latin typeface="SimSun"/>
                <a:cs typeface="SimSun"/>
              </a:rPr>
              <a:t>由在</a:t>
            </a:r>
            <a:r>
              <a:rPr dirty="0" sz="900" spc="30">
                <a:solidFill>
                  <a:srgbClr val="231F20"/>
                </a:solidFill>
                <a:latin typeface="SimSun"/>
                <a:cs typeface="SimSun"/>
              </a:rPr>
              <a:t>平等地位</a:t>
            </a:r>
            <a:r>
              <a:rPr dirty="0" sz="900" spc="25">
                <a:solidFill>
                  <a:srgbClr val="231F20"/>
                </a:solidFill>
                <a:latin typeface="SimSun"/>
                <a:cs typeface="SimSun"/>
              </a:rPr>
              <a:t>上</a:t>
            </a:r>
            <a:r>
              <a:rPr dirty="0" sz="90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承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9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享受或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900" spc="-10">
                <a:solidFill>
                  <a:srgbClr val="231F20"/>
                </a:solidFill>
                <a:latin typeface="SimSun"/>
                <a:cs typeface="SimSun"/>
              </a:rPr>
              <a:t>使</a:t>
            </a:r>
            <a:r>
              <a:rPr dirty="0" sz="900" spc="-9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900">
              <a:latin typeface="SimSun"/>
              <a:cs typeface="SimSun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481388" y="3044163"/>
            <a:ext cx="843280" cy="514984"/>
          </a:xfrm>
          <a:prstGeom prst="rect">
            <a:avLst/>
          </a:prstGeom>
        </p:spPr>
        <p:txBody>
          <a:bodyPr wrap="square" lIns="0" tIns="6350" rIns="0" bIns="0" rtlCol="0" vert="horz">
            <a:spAutoFit/>
          </a:bodyPr>
          <a:lstStyle/>
          <a:p>
            <a:pPr algn="just" marL="12700" marR="5080">
              <a:lnSpc>
                <a:spcPct val="113999"/>
              </a:lnSpc>
              <a:spcBef>
                <a:spcPts val="50"/>
              </a:spcBef>
            </a:pPr>
            <a:r>
              <a:rPr dirty="0" sz="950" spc="-6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950" spc="-70">
                <a:solidFill>
                  <a:srgbClr val="231F20"/>
                </a:solidFill>
                <a:latin typeface="Verdana"/>
                <a:cs typeface="Verdana"/>
              </a:rPr>
              <a:t>96</a:t>
            </a:r>
            <a:r>
              <a:rPr dirty="0" sz="950" spc="-80">
                <a:solidFill>
                  <a:srgbClr val="231F20"/>
                </a:solidFill>
                <a:latin typeface="Verdana"/>
                <a:cs typeface="Verdana"/>
              </a:rPr>
              <a:t>6</a:t>
            </a:r>
            <a:r>
              <a:rPr dirty="0" sz="9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923" sz="1425" spc="104">
                <a:solidFill>
                  <a:srgbClr val="231F20"/>
                </a:solidFill>
                <a:latin typeface="SimSun"/>
                <a:cs typeface="SimSun"/>
              </a:rPr>
              <a:t>年公民</a:t>
            </a:r>
            <a:r>
              <a:rPr dirty="0" baseline="2923" sz="1425">
                <a:solidFill>
                  <a:srgbClr val="231F20"/>
                </a:solidFill>
                <a:latin typeface="SimSun"/>
                <a:cs typeface="SimSun"/>
              </a:rPr>
              <a:t>與 </a:t>
            </a:r>
            <a:r>
              <a:rPr dirty="0" sz="950" spc="150">
                <a:solidFill>
                  <a:srgbClr val="231F20"/>
                </a:solidFill>
                <a:latin typeface="SimSun"/>
                <a:cs typeface="SimSun"/>
              </a:rPr>
              <a:t>政</a:t>
            </a:r>
            <a:r>
              <a:rPr dirty="0" sz="950" spc="145">
                <a:solidFill>
                  <a:srgbClr val="231F20"/>
                </a:solidFill>
                <a:latin typeface="SimSun"/>
                <a:cs typeface="SimSun"/>
              </a:rPr>
              <a:t>治</a:t>
            </a:r>
            <a:r>
              <a:rPr dirty="0" sz="950" spc="15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950" spc="140">
                <a:solidFill>
                  <a:srgbClr val="231F20"/>
                </a:solidFill>
                <a:latin typeface="SimSun"/>
                <a:cs typeface="SimSun"/>
              </a:rPr>
              <a:t>利國</a:t>
            </a:r>
            <a:r>
              <a:rPr dirty="0" sz="950">
                <a:solidFill>
                  <a:srgbClr val="231F20"/>
                </a:solidFill>
                <a:latin typeface="SimSun"/>
                <a:cs typeface="SimSun"/>
              </a:rPr>
              <a:t>際 </a:t>
            </a:r>
            <a:r>
              <a:rPr dirty="0" baseline="2923" sz="1425" spc="22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923" sz="142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923" sz="1425" spc="-300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2923" sz="1425" spc="-15">
                <a:solidFill>
                  <a:srgbClr val="231F20"/>
                </a:solidFill>
                <a:latin typeface="SimSun"/>
                <a:cs typeface="SimSun"/>
              </a:rPr>
              <a:t>§</a:t>
            </a:r>
            <a:r>
              <a:rPr dirty="0" sz="950" spc="-85">
                <a:solidFill>
                  <a:srgbClr val="231F20"/>
                </a:solidFill>
                <a:latin typeface="Verdana"/>
                <a:cs typeface="Verdana"/>
              </a:rPr>
              <a:t>2-</a:t>
            </a:r>
            <a:r>
              <a:rPr dirty="0" sz="950" spc="-8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endParaRPr sz="950">
              <a:latin typeface="Verdana"/>
              <a:cs typeface="Verdana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441729" y="3025315"/>
            <a:ext cx="3427729" cy="5207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-635">
              <a:lnSpc>
                <a:spcPct val="120400"/>
              </a:lnSpc>
              <a:spcBef>
                <a:spcPts val="100"/>
              </a:spcBef>
            </a:pPr>
            <a:r>
              <a:rPr dirty="0" sz="900" spc="35">
                <a:solidFill>
                  <a:srgbClr val="231F20"/>
                </a:solidFill>
                <a:latin typeface="SimSun"/>
                <a:cs typeface="SimSun"/>
              </a:rPr>
              <a:t>本公</a:t>
            </a:r>
            <a:r>
              <a:rPr dirty="0" sz="900" spc="3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900" spc="35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sz="900" spc="30">
                <a:solidFill>
                  <a:srgbClr val="231F20"/>
                </a:solidFill>
                <a:latin typeface="SimSun"/>
                <a:cs typeface="SimSun"/>
              </a:rPr>
              <a:t>約國</a:t>
            </a:r>
            <a:r>
              <a:rPr dirty="0" sz="900" spc="35">
                <a:solidFill>
                  <a:srgbClr val="231F20"/>
                </a:solidFill>
                <a:latin typeface="SimSun"/>
                <a:cs typeface="SimSun"/>
              </a:rPr>
              <a:t>承允</a:t>
            </a:r>
            <a:r>
              <a:rPr dirty="0" sz="900" spc="30">
                <a:solidFill>
                  <a:srgbClr val="231F20"/>
                </a:solidFill>
                <a:latin typeface="SimSun"/>
                <a:cs typeface="SimSun"/>
              </a:rPr>
              <a:t>尊</a:t>
            </a:r>
            <a:r>
              <a:rPr dirty="0" sz="900" spc="35">
                <a:solidFill>
                  <a:srgbClr val="231F20"/>
                </a:solidFill>
                <a:latin typeface="SimSun"/>
                <a:cs typeface="SimSun"/>
              </a:rPr>
              <a:t>重並確保所有</a:t>
            </a:r>
            <a:r>
              <a:rPr dirty="0" sz="900" spc="30">
                <a:solidFill>
                  <a:srgbClr val="231F20"/>
                </a:solidFill>
                <a:latin typeface="SimSun"/>
                <a:cs typeface="SimSun"/>
              </a:rPr>
              <a:t>境</a:t>
            </a:r>
            <a:r>
              <a:rPr dirty="0" sz="900" spc="25">
                <a:solidFill>
                  <a:srgbClr val="231F20"/>
                </a:solidFill>
                <a:latin typeface="SimSun"/>
                <a:cs typeface="SimSun"/>
              </a:rPr>
              <a:t>內</a:t>
            </a:r>
            <a:r>
              <a:rPr dirty="0" sz="900" spc="30">
                <a:solidFill>
                  <a:srgbClr val="231F20"/>
                </a:solidFill>
                <a:latin typeface="SimSun"/>
                <a:cs typeface="SimSun"/>
              </a:rPr>
              <a:t>受</a:t>
            </a:r>
            <a:r>
              <a:rPr dirty="0" sz="900" spc="35">
                <a:solidFill>
                  <a:srgbClr val="231F20"/>
                </a:solidFill>
                <a:latin typeface="SimSun"/>
                <a:cs typeface="SimSun"/>
              </a:rPr>
              <a:t>其管轄之</a:t>
            </a:r>
            <a:r>
              <a:rPr dirty="0" sz="900" spc="-20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900" spc="-8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900" spc="35">
                <a:solidFill>
                  <a:srgbClr val="231F20"/>
                </a:solidFill>
                <a:latin typeface="SimSun"/>
                <a:cs typeface="SimSun"/>
              </a:rPr>
              <a:t>無分種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900" spc="-70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膚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色</a:t>
            </a:r>
            <a:r>
              <a:rPr dirty="0" sz="9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900" spc="-2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9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語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言</a:t>
            </a:r>
            <a:r>
              <a:rPr dirty="0" sz="9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宗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9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政見或其他主張民族本源或社會階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級</a:t>
            </a:r>
            <a:r>
              <a:rPr dirty="0" sz="9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>
                <a:solidFill>
                  <a:srgbClr val="231F20"/>
                </a:solidFill>
                <a:latin typeface="SimSun"/>
                <a:cs typeface="SimSun"/>
              </a:rPr>
              <a:t>財 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產</a:t>
            </a:r>
            <a:r>
              <a:rPr dirty="0" sz="9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5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生或其他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身分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900" spc="-20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900" spc="-110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一律享受本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確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認之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900" spc="-9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900">
              <a:latin typeface="SimSun"/>
              <a:cs typeface="SimSun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481147" y="3633713"/>
            <a:ext cx="855980" cy="514984"/>
          </a:xfrm>
          <a:prstGeom prst="rect">
            <a:avLst/>
          </a:prstGeom>
        </p:spPr>
        <p:txBody>
          <a:bodyPr wrap="square" lIns="0" tIns="6350" rIns="0" bIns="0" rtlCol="0" vert="horz">
            <a:spAutoFit/>
          </a:bodyPr>
          <a:lstStyle/>
          <a:p>
            <a:pPr algn="just" marL="12700" marR="5080">
              <a:lnSpc>
                <a:spcPct val="113999"/>
              </a:lnSpc>
              <a:spcBef>
                <a:spcPts val="50"/>
              </a:spcBef>
            </a:pPr>
            <a:r>
              <a:rPr dirty="0" sz="950" spc="-9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950" spc="-95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950" spc="-90">
                <a:solidFill>
                  <a:srgbClr val="231F20"/>
                </a:solidFill>
                <a:latin typeface="Verdana"/>
                <a:cs typeface="Verdana"/>
              </a:rPr>
              <a:t>6</a:t>
            </a:r>
            <a:r>
              <a:rPr dirty="0" sz="950" spc="-80">
                <a:solidFill>
                  <a:srgbClr val="231F20"/>
                </a:solidFill>
                <a:latin typeface="Verdana"/>
                <a:cs typeface="Verdana"/>
              </a:rPr>
              <a:t>6</a:t>
            </a:r>
            <a:r>
              <a:rPr dirty="0" sz="9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923" sz="1425" spc="150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2923" sz="1425" spc="142">
                <a:solidFill>
                  <a:srgbClr val="231F20"/>
                </a:solidFill>
                <a:latin typeface="SimSun"/>
                <a:cs typeface="SimSun"/>
              </a:rPr>
              <a:t>經濟社 </a:t>
            </a:r>
            <a:r>
              <a:rPr dirty="0" sz="950" spc="150">
                <a:solidFill>
                  <a:srgbClr val="231F20"/>
                </a:solidFill>
                <a:latin typeface="SimSun"/>
                <a:cs typeface="SimSun"/>
              </a:rPr>
              <a:t>會文</a:t>
            </a:r>
            <a:r>
              <a:rPr dirty="0" sz="950" spc="145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sz="950" spc="15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950" spc="14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950">
                <a:solidFill>
                  <a:srgbClr val="231F20"/>
                </a:solidFill>
                <a:latin typeface="SimSun"/>
                <a:cs typeface="SimSun"/>
              </a:rPr>
              <a:t>國 </a:t>
            </a:r>
            <a:r>
              <a:rPr dirty="0" baseline="2923" sz="1425" spc="-15">
                <a:solidFill>
                  <a:srgbClr val="231F20"/>
                </a:solidFill>
                <a:latin typeface="SimSun"/>
                <a:cs typeface="SimSun"/>
              </a:rPr>
              <a:t>際公</a:t>
            </a:r>
            <a:r>
              <a:rPr dirty="0" baseline="2923" sz="142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923" sz="1425" spc="-292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2923" sz="1425" spc="-52">
                <a:solidFill>
                  <a:srgbClr val="231F20"/>
                </a:solidFill>
                <a:latin typeface="SimSun"/>
                <a:cs typeface="SimSun"/>
              </a:rPr>
              <a:t>§</a:t>
            </a:r>
            <a:r>
              <a:rPr dirty="0" sz="950" spc="-105">
                <a:solidFill>
                  <a:srgbClr val="231F20"/>
                </a:solidFill>
                <a:latin typeface="Verdana"/>
                <a:cs typeface="Verdana"/>
              </a:rPr>
              <a:t>2-2</a:t>
            </a:r>
            <a:endParaRPr sz="950">
              <a:latin typeface="Verdana"/>
              <a:cs typeface="Verdana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1441729" y="3584165"/>
            <a:ext cx="3456304" cy="5207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 indent="-635">
              <a:lnSpc>
                <a:spcPct val="120400"/>
              </a:lnSpc>
              <a:spcBef>
                <a:spcPts val="100"/>
              </a:spcBef>
            </a:pP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本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約締</a:t>
            </a:r>
            <a:r>
              <a:rPr dirty="0" sz="900" spc="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承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允保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證人人行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使本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約所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載之各種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900" spc="-2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900" spc="-24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不因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種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900" spc="-70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900" spc="20">
                <a:solidFill>
                  <a:srgbClr val="231F20"/>
                </a:solidFill>
                <a:latin typeface="SimSun"/>
                <a:cs typeface="SimSun"/>
              </a:rPr>
              <a:t>膚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色</a:t>
            </a:r>
            <a:r>
              <a:rPr dirty="0" sz="9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20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900" spc="-2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9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20">
                <a:solidFill>
                  <a:srgbClr val="231F20"/>
                </a:solidFill>
                <a:latin typeface="SimSun"/>
                <a:cs typeface="SimSun"/>
              </a:rPr>
              <a:t>語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言</a:t>
            </a:r>
            <a:r>
              <a:rPr dirty="0" sz="9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20">
                <a:solidFill>
                  <a:srgbClr val="231F20"/>
                </a:solidFill>
                <a:latin typeface="SimSun"/>
                <a:cs typeface="SimSun"/>
              </a:rPr>
              <a:t>宗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9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20">
                <a:solidFill>
                  <a:srgbClr val="231F20"/>
                </a:solidFill>
                <a:latin typeface="SimSun"/>
                <a:cs typeface="SimSun"/>
              </a:rPr>
              <a:t>政見或其他主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張</a:t>
            </a:r>
            <a:r>
              <a:rPr dirty="0" sz="900" spc="-9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20">
                <a:solidFill>
                  <a:srgbClr val="231F20"/>
                </a:solidFill>
                <a:latin typeface="SimSun"/>
                <a:cs typeface="SimSun"/>
              </a:rPr>
              <a:t>民族本源或社會階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級</a:t>
            </a:r>
            <a:r>
              <a:rPr dirty="0" sz="900" spc="-90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財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產</a:t>
            </a:r>
            <a:r>
              <a:rPr dirty="0" sz="9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5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生或其他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身分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等等</a:t>
            </a:r>
            <a:r>
              <a:rPr dirty="0" sz="900" spc="5">
                <a:solidFill>
                  <a:srgbClr val="231F20"/>
                </a:solidFill>
                <a:latin typeface="SimSun"/>
                <a:cs typeface="SimSun"/>
              </a:rPr>
              <a:t>而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受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900" spc="-9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900">
              <a:latin typeface="SimSun"/>
              <a:cs typeface="SimSun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481509" y="4309313"/>
            <a:ext cx="843280" cy="514984"/>
          </a:xfrm>
          <a:prstGeom prst="rect">
            <a:avLst/>
          </a:prstGeom>
        </p:spPr>
        <p:txBody>
          <a:bodyPr wrap="square" lIns="0" tIns="6350" rIns="0" bIns="0" rtlCol="0" vert="horz">
            <a:spAutoFit/>
          </a:bodyPr>
          <a:lstStyle/>
          <a:p>
            <a:pPr algn="just" marL="12700" marR="5080" indent="-635">
              <a:lnSpc>
                <a:spcPct val="113999"/>
              </a:lnSpc>
              <a:spcBef>
                <a:spcPts val="50"/>
              </a:spcBef>
            </a:pPr>
            <a:r>
              <a:rPr dirty="0" sz="950" spc="-6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950" spc="-7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950" spc="-65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sz="950" spc="-8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9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923" sz="1425" spc="104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2923" sz="1425" spc="97">
                <a:solidFill>
                  <a:srgbClr val="231F20"/>
                </a:solidFill>
                <a:latin typeface="SimSun"/>
                <a:cs typeface="SimSun"/>
              </a:rPr>
              <a:t>消</a:t>
            </a:r>
            <a:r>
              <a:rPr dirty="0" baseline="2923" sz="1425" spc="104">
                <a:solidFill>
                  <a:srgbClr val="231F20"/>
                </a:solidFill>
                <a:latin typeface="SimSun"/>
                <a:cs typeface="SimSun"/>
              </a:rPr>
              <a:t>除</a:t>
            </a:r>
            <a:r>
              <a:rPr dirty="0" baseline="2923" sz="1425">
                <a:solidFill>
                  <a:srgbClr val="231F20"/>
                </a:solidFill>
                <a:latin typeface="SimSun"/>
                <a:cs typeface="SimSun"/>
              </a:rPr>
              <a:t>對 </a:t>
            </a:r>
            <a:r>
              <a:rPr dirty="0" sz="950" spc="145">
                <a:solidFill>
                  <a:srgbClr val="231F20"/>
                </a:solidFill>
                <a:latin typeface="SimSun"/>
                <a:cs typeface="SimSun"/>
              </a:rPr>
              <a:t>婦女一切形</a:t>
            </a:r>
            <a:r>
              <a:rPr dirty="0" sz="950">
                <a:solidFill>
                  <a:srgbClr val="231F20"/>
                </a:solidFill>
                <a:latin typeface="SimSun"/>
                <a:cs typeface="SimSun"/>
              </a:rPr>
              <a:t>式 </a:t>
            </a:r>
            <a:r>
              <a:rPr dirty="0" baseline="2923" sz="1425" spc="22">
                <a:solidFill>
                  <a:srgbClr val="231F20"/>
                </a:solidFill>
                <a:latin typeface="SimSun"/>
                <a:cs typeface="SimSun"/>
              </a:rPr>
              <a:t>歧視公</a:t>
            </a:r>
            <a:r>
              <a:rPr dirty="0" baseline="2923" sz="1425" spc="337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923" sz="1425" spc="-67">
                <a:solidFill>
                  <a:srgbClr val="231F20"/>
                </a:solidFill>
                <a:latin typeface="SimSun"/>
                <a:cs typeface="SimSun"/>
              </a:rPr>
              <a:t>§</a:t>
            </a:r>
            <a:r>
              <a:rPr dirty="0" sz="950" spc="-4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endParaRPr sz="950">
              <a:latin typeface="Verdana"/>
              <a:cs typeface="Verdana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1437157" y="4204414"/>
            <a:ext cx="3432810" cy="685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7145" marR="5080" indent="-5080">
              <a:lnSpc>
                <a:spcPct val="120400"/>
              </a:lnSpc>
              <a:spcBef>
                <a:spcPts val="100"/>
              </a:spcBef>
            </a:pPr>
            <a:r>
              <a:rPr dirty="0" sz="900" spc="-5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900" spc="45">
                <a:solidFill>
                  <a:srgbClr val="231F20"/>
                </a:solidFill>
                <a:latin typeface="SimSun"/>
                <a:cs typeface="SimSun"/>
              </a:rPr>
              <a:t>對婦</a:t>
            </a:r>
            <a:r>
              <a:rPr dirty="0" sz="900" spc="40">
                <a:solidFill>
                  <a:srgbClr val="231F20"/>
                </a:solidFill>
                <a:latin typeface="SimSun"/>
                <a:cs typeface="SimSun"/>
              </a:rPr>
              <a:t>女的</a:t>
            </a:r>
            <a:r>
              <a:rPr dirty="0" sz="900" spc="45">
                <a:solidFill>
                  <a:srgbClr val="231F20"/>
                </a:solidFill>
                <a:latin typeface="SimSun"/>
                <a:cs typeface="SimSun"/>
              </a:rPr>
              <a:t>歧</a:t>
            </a:r>
            <a:r>
              <a:rPr dirty="0" sz="900" spc="3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900" spc="-85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900" spc="45">
                <a:solidFill>
                  <a:srgbClr val="231F20"/>
                </a:solidFill>
                <a:latin typeface="SimSun"/>
                <a:cs typeface="SimSun"/>
              </a:rPr>
              <a:t>一詞指基於性</a:t>
            </a:r>
            <a:r>
              <a:rPr dirty="0" sz="900" spc="4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900" spc="45">
                <a:solidFill>
                  <a:srgbClr val="231F20"/>
                </a:solidFill>
                <a:latin typeface="SimSun"/>
                <a:cs typeface="SimSun"/>
              </a:rPr>
              <a:t>而</a:t>
            </a:r>
            <a:r>
              <a:rPr dirty="0" sz="900" spc="40">
                <a:solidFill>
                  <a:srgbClr val="231F20"/>
                </a:solidFill>
                <a:latin typeface="SimSun"/>
                <a:cs typeface="SimSun"/>
              </a:rPr>
              <a:t>作的</a:t>
            </a:r>
            <a:r>
              <a:rPr dirty="0" sz="900" spc="45">
                <a:solidFill>
                  <a:srgbClr val="231F20"/>
                </a:solidFill>
                <a:latin typeface="SimSun"/>
                <a:cs typeface="SimSun"/>
              </a:rPr>
              <a:t>任何區</a:t>
            </a:r>
            <a:r>
              <a:rPr dirty="0" sz="900" spc="-2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900" spc="-7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45">
                <a:solidFill>
                  <a:srgbClr val="231F20"/>
                </a:solidFill>
                <a:latin typeface="SimSun"/>
                <a:cs typeface="SimSun"/>
              </a:rPr>
              <a:t>排斥</a:t>
            </a:r>
            <a:r>
              <a:rPr dirty="0" sz="900" spc="40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900" spc="45">
                <a:solidFill>
                  <a:srgbClr val="231F20"/>
                </a:solidFill>
                <a:latin typeface="SimSun"/>
                <a:cs typeface="SimSun"/>
              </a:rPr>
              <a:t>限</a:t>
            </a:r>
            <a:r>
              <a:rPr dirty="0" sz="900" spc="-25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900" spc="-70">
                <a:solidFill>
                  <a:srgbClr val="231F20"/>
                </a:solidFill>
                <a:latin typeface="SimSun"/>
                <a:cs typeface="SimSun"/>
              </a:rPr>
              <a:t>， </a:t>
            </a:r>
            <a:r>
              <a:rPr dirty="0" sz="900" spc="20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sz="900" spc="25">
                <a:solidFill>
                  <a:srgbClr val="231F20"/>
                </a:solidFill>
                <a:latin typeface="SimSun"/>
                <a:cs typeface="SimSun"/>
              </a:rPr>
              <a:t>影</a:t>
            </a:r>
            <a:r>
              <a:rPr dirty="0" sz="900" spc="20">
                <a:solidFill>
                  <a:srgbClr val="231F20"/>
                </a:solidFill>
                <a:latin typeface="SimSun"/>
                <a:cs typeface="SimSun"/>
              </a:rPr>
              <a:t>響或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目</a:t>
            </a:r>
            <a:r>
              <a:rPr dirty="0" sz="900" spc="20">
                <a:solidFill>
                  <a:srgbClr val="231F20"/>
                </a:solidFill>
                <a:latin typeface="SimSun"/>
                <a:cs typeface="SimSun"/>
              </a:rPr>
              <a:t>的均</a:t>
            </a:r>
            <a:r>
              <a:rPr dirty="0" sz="900" spc="25">
                <a:solidFill>
                  <a:srgbClr val="231F20"/>
                </a:solidFill>
                <a:latin typeface="SimSun"/>
                <a:cs typeface="SimSun"/>
              </a:rPr>
              <a:t>足以妨礙</a:t>
            </a:r>
            <a:r>
              <a:rPr dirty="0" sz="900" spc="20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900" spc="25">
                <a:solidFill>
                  <a:srgbClr val="231F20"/>
                </a:solidFill>
                <a:latin typeface="SimSun"/>
                <a:cs typeface="SimSun"/>
              </a:rPr>
              <a:t>否認婦女不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論</a:t>
            </a:r>
            <a:r>
              <a:rPr dirty="0" sz="900" spc="20">
                <a:solidFill>
                  <a:srgbClr val="231F20"/>
                </a:solidFill>
                <a:latin typeface="SimSun"/>
                <a:cs typeface="SimSun"/>
              </a:rPr>
              <a:t>已</a:t>
            </a:r>
            <a:r>
              <a:rPr dirty="0" sz="900" spc="25">
                <a:solidFill>
                  <a:srgbClr val="231F20"/>
                </a:solidFill>
                <a:latin typeface="SimSun"/>
                <a:cs typeface="SimSun"/>
              </a:rPr>
              <a:t>婚未婚</a:t>
            </a:r>
            <a:r>
              <a:rPr dirty="0" sz="900" spc="20">
                <a:solidFill>
                  <a:srgbClr val="231F20"/>
                </a:solidFill>
                <a:latin typeface="SimSun"/>
                <a:cs typeface="SimSun"/>
              </a:rPr>
              <a:t>在男</a:t>
            </a:r>
            <a:r>
              <a:rPr dirty="0" sz="900" spc="25">
                <a:solidFill>
                  <a:srgbClr val="231F20"/>
                </a:solidFill>
                <a:latin typeface="SimSun"/>
                <a:cs typeface="SimSun"/>
              </a:rPr>
              <a:t>女</a:t>
            </a:r>
            <a:r>
              <a:rPr dirty="0" sz="900" spc="20">
                <a:solidFill>
                  <a:srgbClr val="231F20"/>
                </a:solidFill>
                <a:latin typeface="SimSun"/>
                <a:cs typeface="SimSun"/>
              </a:rPr>
              <a:t>平等</a:t>
            </a:r>
            <a:r>
              <a:rPr dirty="0" sz="900">
                <a:solidFill>
                  <a:srgbClr val="231F20"/>
                </a:solidFill>
                <a:latin typeface="SimSun"/>
                <a:cs typeface="SimSun"/>
              </a:rPr>
              <a:t>的 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基礎上認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識</a:t>
            </a:r>
            <a:r>
              <a:rPr dirty="0" sz="9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享有或行使在政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治</a:t>
            </a:r>
            <a:r>
              <a:rPr dirty="0" sz="9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經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濟</a:t>
            </a:r>
            <a:r>
              <a:rPr dirty="0" sz="9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9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文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sz="9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公民或任何</a:t>
            </a:r>
            <a:r>
              <a:rPr dirty="0" sz="900">
                <a:solidFill>
                  <a:srgbClr val="231F20"/>
                </a:solidFill>
                <a:latin typeface="SimSun"/>
                <a:cs typeface="SimSun"/>
              </a:rPr>
              <a:t>其 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他方面的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人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權和基</a:t>
            </a:r>
            <a:r>
              <a:rPr dirty="0" sz="900" spc="5">
                <a:solidFill>
                  <a:srgbClr val="231F20"/>
                </a:solidFill>
                <a:latin typeface="SimSun"/>
                <a:cs typeface="SimSun"/>
              </a:rPr>
              <a:t>本</a:t>
            </a:r>
            <a:r>
              <a:rPr dirty="0" sz="900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900" spc="-20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900" spc="-9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900">
              <a:latin typeface="SimSun"/>
              <a:cs typeface="SimSun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481509" y="5357755"/>
            <a:ext cx="852169" cy="355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3999"/>
              </a:lnSpc>
              <a:spcBef>
                <a:spcPts val="100"/>
              </a:spcBef>
            </a:pPr>
            <a:r>
              <a:rPr dirty="0" sz="950" spc="-6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950" spc="-70">
                <a:solidFill>
                  <a:srgbClr val="231F20"/>
                </a:solidFill>
                <a:latin typeface="Verdana"/>
                <a:cs typeface="Verdana"/>
              </a:rPr>
              <a:t>98</a:t>
            </a:r>
            <a:r>
              <a:rPr dirty="0" sz="950" spc="-8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9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923" sz="1425" spc="104">
                <a:solidFill>
                  <a:srgbClr val="231F20"/>
                </a:solidFill>
                <a:latin typeface="SimSun"/>
                <a:cs typeface="SimSun"/>
              </a:rPr>
              <a:t>年兒童權 </a:t>
            </a:r>
            <a:r>
              <a:rPr dirty="0" baseline="2923" sz="1425" spc="1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2923" sz="1425" spc="22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baseline="2923" sz="1425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2923" sz="1425" spc="-217">
                <a:solidFill>
                  <a:srgbClr val="231F20"/>
                </a:solidFill>
                <a:latin typeface="SimSun"/>
                <a:cs typeface="SimSun"/>
              </a:rPr>
              <a:t> </a:t>
            </a:r>
            <a:r>
              <a:rPr dirty="0" baseline="2923" sz="1425" spc="-15">
                <a:solidFill>
                  <a:srgbClr val="231F20"/>
                </a:solidFill>
                <a:latin typeface="SimSun"/>
                <a:cs typeface="SimSun"/>
              </a:rPr>
              <a:t>§</a:t>
            </a:r>
            <a:r>
              <a:rPr dirty="0" sz="950" spc="-8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endParaRPr sz="950">
              <a:latin typeface="Verdana"/>
              <a:cs typeface="Verdana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1441900" y="4946845"/>
            <a:ext cx="3456304" cy="1169670"/>
          </a:xfrm>
          <a:prstGeom prst="rect">
            <a:avLst/>
          </a:prstGeom>
        </p:spPr>
        <p:txBody>
          <a:bodyPr wrap="square" lIns="0" tIns="8890" rIns="0" bIns="0" rtlCol="0" vert="horz">
            <a:spAutoFit/>
          </a:bodyPr>
          <a:lstStyle/>
          <a:p>
            <a:pPr algn="just" marL="141605" marR="33655" indent="-129539">
              <a:lnSpc>
                <a:spcPct val="119000"/>
              </a:lnSpc>
              <a:spcBef>
                <a:spcPts val="70"/>
              </a:spcBef>
              <a:buFont typeface="Verdana"/>
              <a:buAutoNum type="arabicPeriod"/>
              <a:tabLst>
                <a:tab pos="140335" algn="l"/>
              </a:tabLst>
            </a:pPr>
            <a:r>
              <a:rPr dirty="0" baseline="3086" sz="1350" spc="37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3086" sz="1350" spc="3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3086" sz="1350" spc="37">
                <a:solidFill>
                  <a:srgbClr val="231F20"/>
                </a:solidFill>
                <a:latin typeface="SimSun"/>
                <a:cs typeface="SimSun"/>
              </a:rPr>
              <a:t>國應尊重本公約所揭櫫之權</a:t>
            </a:r>
            <a:r>
              <a:rPr dirty="0" baseline="3086" sz="1350" spc="-37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baseline="3086" sz="1350" spc="-142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086" sz="1350" spc="37">
                <a:solidFill>
                  <a:srgbClr val="231F20"/>
                </a:solidFill>
                <a:latin typeface="SimSun"/>
                <a:cs typeface="SimSun"/>
              </a:rPr>
              <a:t>確保其管轄</a:t>
            </a:r>
            <a:r>
              <a:rPr dirty="0" baseline="3086" sz="1350" spc="30">
                <a:solidFill>
                  <a:srgbClr val="231F20"/>
                </a:solidFill>
                <a:latin typeface="SimSun"/>
                <a:cs typeface="SimSun"/>
              </a:rPr>
              <a:t>範</a:t>
            </a:r>
            <a:r>
              <a:rPr dirty="0" baseline="3086" sz="1350" spc="22">
                <a:solidFill>
                  <a:srgbClr val="231F20"/>
                </a:solidFill>
                <a:latin typeface="SimSun"/>
                <a:cs typeface="SimSun"/>
              </a:rPr>
              <a:t>圍</a:t>
            </a:r>
            <a:r>
              <a:rPr dirty="0" baseline="3086" sz="1350" spc="37">
                <a:solidFill>
                  <a:srgbClr val="231F20"/>
                </a:solidFill>
                <a:latin typeface="SimSun"/>
                <a:cs typeface="SimSun"/>
              </a:rPr>
              <a:t>內之每</a:t>
            </a:r>
            <a:r>
              <a:rPr dirty="0" baseline="3086" sz="1350" spc="30">
                <a:solidFill>
                  <a:srgbClr val="231F20"/>
                </a:solidFill>
                <a:latin typeface="SimSun"/>
                <a:cs typeface="SimSun"/>
              </a:rPr>
              <a:t>一</a:t>
            </a:r>
            <a:r>
              <a:rPr dirty="0" baseline="3086" sz="1350">
                <a:solidFill>
                  <a:srgbClr val="231F20"/>
                </a:solidFill>
                <a:latin typeface="SimSun"/>
                <a:cs typeface="SimSun"/>
              </a:rPr>
              <a:t>兒 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均享有此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等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權</a:t>
            </a:r>
            <a:r>
              <a:rPr dirty="0" sz="900" spc="-25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900" spc="-16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900" spc="5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兒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童</a:t>
            </a:r>
            <a:r>
              <a:rPr dirty="0" sz="900" spc="-16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父母或法定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監護人之種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900" spc="-16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膚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色</a:t>
            </a:r>
            <a:r>
              <a:rPr dirty="0" sz="900" spc="-70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性</a:t>
            </a:r>
            <a:r>
              <a:rPr dirty="0" sz="900" spc="-20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9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語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言</a:t>
            </a:r>
            <a:r>
              <a:rPr dirty="0" sz="9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宗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教</a:t>
            </a:r>
            <a:r>
              <a:rPr dirty="0" sz="9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政治或其他主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張</a:t>
            </a:r>
            <a:r>
              <a:rPr dirty="0" sz="9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國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籍</a:t>
            </a:r>
            <a:r>
              <a:rPr dirty="0" sz="9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20">
                <a:solidFill>
                  <a:srgbClr val="231F20"/>
                </a:solidFill>
                <a:latin typeface="SimSun"/>
                <a:cs typeface="SimSun"/>
              </a:rPr>
              <a:t>族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裔或社會背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景</a:t>
            </a:r>
            <a:r>
              <a:rPr dirty="0" sz="900" spc="-10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>
                <a:solidFill>
                  <a:srgbClr val="231F20"/>
                </a:solidFill>
                <a:latin typeface="SimSun"/>
                <a:cs typeface="SimSun"/>
              </a:rPr>
              <a:t>財 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產</a:t>
            </a:r>
            <a:r>
              <a:rPr dirty="0" sz="900" spc="-10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礙</a:t>
            </a:r>
            <a:r>
              <a:rPr dirty="0" sz="900" spc="-11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5">
                <a:solidFill>
                  <a:srgbClr val="231F20"/>
                </a:solidFill>
                <a:latin typeface="SimSun"/>
                <a:cs typeface="SimSun"/>
              </a:rPr>
              <a:t>出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生或其他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身分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地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位之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不</a:t>
            </a:r>
            <a:r>
              <a:rPr dirty="0" sz="900" spc="5">
                <a:solidFill>
                  <a:srgbClr val="231F20"/>
                </a:solidFill>
                <a:latin typeface="SimSun"/>
                <a:cs typeface="SimSun"/>
              </a:rPr>
              <a:t>同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而有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所歧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900" spc="-9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900">
              <a:latin typeface="SimSun"/>
              <a:cs typeface="SimSun"/>
            </a:endParaRPr>
          </a:p>
          <a:p>
            <a:pPr algn="just" marL="141605" marR="5080" indent="-129539">
              <a:lnSpc>
                <a:spcPct val="118300"/>
              </a:lnSpc>
              <a:spcBef>
                <a:spcPts val="65"/>
              </a:spcBef>
              <a:buFont typeface="Verdana"/>
              <a:buAutoNum type="arabicPeriod"/>
              <a:tabLst>
                <a:tab pos="131445" algn="l"/>
              </a:tabLst>
            </a:pPr>
            <a:r>
              <a:rPr dirty="0" baseline="3086" sz="1350" spc="15">
                <a:solidFill>
                  <a:srgbClr val="231F20"/>
                </a:solidFill>
                <a:latin typeface="SimSun"/>
                <a:cs typeface="SimSun"/>
              </a:rPr>
              <a:t>締</a:t>
            </a:r>
            <a:r>
              <a:rPr dirty="0" baseline="3086" sz="1350" spc="7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r>
              <a:rPr dirty="0" baseline="3086" sz="1350" spc="15">
                <a:solidFill>
                  <a:srgbClr val="231F20"/>
                </a:solidFill>
                <a:latin typeface="SimSun"/>
                <a:cs typeface="SimSun"/>
              </a:rPr>
              <a:t>國應採取所</a:t>
            </a:r>
            <a:r>
              <a:rPr dirty="0" baseline="3086" sz="1350" spc="22">
                <a:solidFill>
                  <a:srgbClr val="231F20"/>
                </a:solidFill>
                <a:latin typeface="SimSun"/>
                <a:cs typeface="SimSun"/>
              </a:rPr>
              <a:t>有</a:t>
            </a:r>
            <a:r>
              <a:rPr dirty="0" baseline="3086" sz="1350" spc="15">
                <a:solidFill>
                  <a:srgbClr val="231F20"/>
                </a:solidFill>
                <a:latin typeface="SimSun"/>
                <a:cs typeface="SimSun"/>
              </a:rPr>
              <a:t>適當</a:t>
            </a:r>
            <a:r>
              <a:rPr dirty="0" baseline="3086" sz="1350" spc="22">
                <a:solidFill>
                  <a:srgbClr val="231F20"/>
                </a:solidFill>
                <a:latin typeface="SimSun"/>
                <a:cs typeface="SimSun"/>
              </a:rPr>
              <a:t>措施</a:t>
            </a:r>
            <a:r>
              <a:rPr dirty="0" baseline="3086" sz="1350" spc="15">
                <a:solidFill>
                  <a:srgbClr val="231F20"/>
                </a:solidFill>
                <a:latin typeface="SimSun"/>
                <a:cs typeface="SimSun"/>
              </a:rPr>
              <a:t>確保兒童</a:t>
            </a:r>
            <a:r>
              <a:rPr dirty="0" baseline="3086" sz="1350" spc="22">
                <a:solidFill>
                  <a:srgbClr val="231F20"/>
                </a:solidFill>
                <a:latin typeface="SimSun"/>
                <a:cs typeface="SimSun"/>
              </a:rPr>
              <a:t>得</a:t>
            </a:r>
            <a:r>
              <a:rPr dirty="0" baseline="3086" sz="1350" spc="1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baseline="3086" sz="1350" spc="22">
                <a:solidFill>
                  <a:srgbClr val="231F20"/>
                </a:solidFill>
                <a:latin typeface="SimSun"/>
                <a:cs typeface="SimSun"/>
              </a:rPr>
              <a:t>保</a:t>
            </a:r>
            <a:r>
              <a:rPr dirty="0" baseline="3086" sz="1350" spc="-30">
                <a:solidFill>
                  <a:srgbClr val="231F20"/>
                </a:solidFill>
                <a:latin typeface="SimSun"/>
                <a:cs typeface="SimSun"/>
              </a:rPr>
              <a:t>護</a:t>
            </a:r>
            <a:r>
              <a:rPr dirty="0" baseline="3086" sz="1350" spc="-359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baseline="3086" sz="1350" spc="15">
                <a:solidFill>
                  <a:srgbClr val="231F20"/>
                </a:solidFill>
                <a:latin typeface="SimSun"/>
                <a:cs typeface="SimSun"/>
              </a:rPr>
              <a:t>免於</a:t>
            </a:r>
            <a:r>
              <a:rPr dirty="0" baseline="3086" sz="1350" spc="7">
                <a:solidFill>
                  <a:srgbClr val="231F20"/>
                </a:solidFill>
                <a:latin typeface="SimSun"/>
                <a:cs typeface="SimSun"/>
              </a:rPr>
              <a:t>因</a:t>
            </a:r>
            <a:r>
              <a:rPr dirty="0" baseline="3086" sz="1350" spc="15">
                <a:solidFill>
                  <a:srgbClr val="231F20"/>
                </a:solidFill>
                <a:latin typeface="SimSun"/>
                <a:cs typeface="SimSun"/>
              </a:rPr>
              <a:t>兒童父</a:t>
            </a:r>
            <a:r>
              <a:rPr dirty="0" baseline="3086" sz="1350" spc="-22">
                <a:solidFill>
                  <a:srgbClr val="231F20"/>
                </a:solidFill>
                <a:latin typeface="SimSun"/>
                <a:cs typeface="SimSun"/>
              </a:rPr>
              <a:t>母</a:t>
            </a:r>
            <a:r>
              <a:rPr dirty="0" baseline="3086" sz="1350" spc="-104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900" spc="30">
                <a:solidFill>
                  <a:srgbClr val="231F20"/>
                </a:solidFill>
                <a:latin typeface="SimSun"/>
                <a:cs typeface="SimSun"/>
              </a:rPr>
              <a:t>法定監護人或家庭成員之身</a:t>
            </a:r>
            <a:r>
              <a:rPr dirty="0" sz="900" spc="-10">
                <a:solidFill>
                  <a:srgbClr val="231F20"/>
                </a:solidFill>
                <a:latin typeface="SimSun"/>
                <a:cs typeface="SimSun"/>
              </a:rPr>
              <a:t>分</a:t>
            </a:r>
            <a:r>
              <a:rPr dirty="0" sz="900" spc="-8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30">
                <a:solidFill>
                  <a:srgbClr val="231F20"/>
                </a:solidFill>
                <a:latin typeface="SimSun"/>
                <a:cs typeface="SimSun"/>
              </a:rPr>
              <a:t>行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為</a:t>
            </a:r>
            <a:r>
              <a:rPr dirty="0" sz="900" spc="-9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30">
                <a:solidFill>
                  <a:srgbClr val="231F20"/>
                </a:solidFill>
                <a:latin typeface="SimSun"/>
                <a:cs typeface="SimSun"/>
              </a:rPr>
              <a:t>意見或信念</a:t>
            </a:r>
            <a:r>
              <a:rPr dirty="0" sz="900" spc="25">
                <a:solidFill>
                  <a:srgbClr val="231F20"/>
                </a:solidFill>
                <a:latin typeface="SimSun"/>
                <a:cs typeface="SimSun"/>
              </a:rPr>
              <a:t>之關係</a:t>
            </a:r>
            <a:r>
              <a:rPr dirty="0" sz="900" spc="30">
                <a:solidFill>
                  <a:srgbClr val="231F20"/>
                </a:solidFill>
                <a:latin typeface="SimSun"/>
                <a:cs typeface="SimSun"/>
              </a:rPr>
              <a:t>而</a:t>
            </a:r>
            <a:r>
              <a:rPr dirty="0" sz="900" spc="25">
                <a:solidFill>
                  <a:srgbClr val="231F20"/>
                </a:solidFill>
                <a:latin typeface="SimSun"/>
                <a:cs typeface="SimSun"/>
              </a:rPr>
              <a:t>遭受 </a:t>
            </a:r>
            <a:r>
              <a:rPr dirty="0" sz="900" spc="5">
                <a:solidFill>
                  <a:srgbClr val="231F20"/>
                </a:solidFill>
                <a:latin typeface="SimSun"/>
                <a:cs typeface="SimSun"/>
              </a:rPr>
              <a:t>到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一切形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式之歧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視或懲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罰</a:t>
            </a:r>
            <a:r>
              <a:rPr dirty="0" sz="900" spc="-9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900">
              <a:latin typeface="SimSun"/>
              <a:cs typeface="SimSun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78433" y="6329037"/>
            <a:ext cx="857250" cy="51498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" marR="5080" indent="-635">
              <a:lnSpc>
                <a:spcPct val="109800"/>
              </a:lnSpc>
              <a:spcBef>
                <a:spcPts val="100"/>
              </a:spcBef>
            </a:pPr>
            <a:r>
              <a:rPr dirty="0" sz="950" spc="-7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950" spc="-9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950" spc="-8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950" spc="-80">
                <a:solidFill>
                  <a:srgbClr val="231F20"/>
                </a:solidFill>
                <a:latin typeface="Verdana"/>
                <a:cs typeface="Verdana"/>
              </a:rPr>
              <a:t>6</a:t>
            </a:r>
            <a:r>
              <a:rPr dirty="0" sz="9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baseline="2923" sz="1425" spc="135">
                <a:solidFill>
                  <a:srgbClr val="231F20"/>
                </a:solidFill>
                <a:latin typeface="SimSun"/>
                <a:cs typeface="SimSun"/>
              </a:rPr>
              <a:t>年</a:t>
            </a:r>
            <a:r>
              <a:rPr dirty="0" baseline="2923" sz="1425" spc="127">
                <a:solidFill>
                  <a:srgbClr val="231F20"/>
                </a:solidFill>
                <a:latin typeface="SimSun"/>
                <a:cs typeface="SimSun"/>
              </a:rPr>
              <a:t>身心障 </a:t>
            </a:r>
            <a:r>
              <a:rPr dirty="0" sz="950" spc="145">
                <a:solidFill>
                  <a:srgbClr val="231F20"/>
                </a:solidFill>
                <a:latin typeface="SimSun"/>
                <a:cs typeface="SimSun"/>
              </a:rPr>
              <a:t>礙者權</a:t>
            </a:r>
            <a:r>
              <a:rPr dirty="0" sz="950" spc="140">
                <a:solidFill>
                  <a:srgbClr val="231F20"/>
                </a:solidFill>
                <a:latin typeface="SimSun"/>
                <a:cs typeface="SimSun"/>
              </a:rPr>
              <a:t>利</a:t>
            </a:r>
            <a:r>
              <a:rPr dirty="0" sz="950" spc="145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950">
                <a:solidFill>
                  <a:srgbClr val="231F20"/>
                </a:solidFill>
                <a:latin typeface="SimSun"/>
                <a:cs typeface="SimSun"/>
              </a:rPr>
              <a:t>約</a:t>
            </a:r>
            <a:endParaRPr sz="950">
              <a:latin typeface="SimSun"/>
              <a:cs typeface="SimSun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dirty="0" baseline="2923" sz="1425" spc="-67">
                <a:solidFill>
                  <a:srgbClr val="231F20"/>
                </a:solidFill>
                <a:latin typeface="SimSun"/>
                <a:cs typeface="SimSun"/>
              </a:rPr>
              <a:t>§</a:t>
            </a:r>
            <a:r>
              <a:rPr dirty="0" sz="950" spc="-4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endParaRPr sz="950">
              <a:latin typeface="Verdana"/>
              <a:cs typeface="Verdan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1437157" y="6148316"/>
            <a:ext cx="3460750" cy="8509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7145" marR="5080" indent="-5080">
              <a:lnSpc>
                <a:spcPct val="120400"/>
              </a:lnSpc>
              <a:spcBef>
                <a:spcPts val="100"/>
              </a:spcBef>
            </a:pPr>
            <a:r>
              <a:rPr dirty="0" sz="900" spc="-65">
                <a:solidFill>
                  <a:srgbClr val="231F20"/>
                </a:solidFill>
                <a:latin typeface="SimSun"/>
                <a:cs typeface="SimSun"/>
              </a:rPr>
              <a:t>「</a:t>
            </a:r>
            <a:r>
              <a:rPr dirty="0" sz="900" spc="40">
                <a:solidFill>
                  <a:srgbClr val="231F20"/>
                </a:solidFill>
                <a:latin typeface="SimSun"/>
                <a:cs typeface="SimSun"/>
              </a:rPr>
              <a:t>基</a:t>
            </a:r>
            <a:r>
              <a:rPr dirty="0" sz="900" spc="35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900" spc="4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900" spc="3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900" spc="40">
                <a:solidFill>
                  <a:srgbClr val="231F20"/>
                </a:solidFill>
                <a:latin typeface="SimSun"/>
                <a:cs typeface="SimSun"/>
              </a:rPr>
              <a:t>障礙之歧</a:t>
            </a:r>
            <a:r>
              <a:rPr dirty="0" sz="900" spc="25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900" spc="-90">
                <a:solidFill>
                  <a:srgbClr val="231F20"/>
                </a:solidFill>
                <a:latin typeface="SimSun"/>
                <a:cs typeface="SimSun"/>
              </a:rPr>
              <a:t>」</a:t>
            </a:r>
            <a:r>
              <a:rPr dirty="0" sz="900" spc="35">
                <a:solidFill>
                  <a:srgbClr val="231F20"/>
                </a:solidFill>
                <a:latin typeface="SimSun"/>
                <a:cs typeface="SimSun"/>
              </a:rPr>
              <a:t>是指</a:t>
            </a:r>
            <a:r>
              <a:rPr dirty="0" sz="900" spc="40">
                <a:solidFill>
                  <a:srgbClr val="231F20"/>
                </a:solidFill>
                <a:latin typeface="SimSun"/>
                <a:cs typeface="SimSun"/>
              </a:rPr>
              <a:t>基</a:t>
            </a:r>
            <a:r>
              <a:rPr dirty="0" sz="900" spc="35">
                <a:solidFill>
                  <a:srgbClr val="231F20"/>
                </a:solidFill>
                <a:latin typeface="SimSun"/>
                <a:cs typeface="SimSun"/>
              </a:rPr>
              <a:t>於</a:t>
            </a:r>
            <a:r>
              <a:rPr dirty="0" sz="900" spc="40">
                <a:solidFill>
                  <a:srgbClr val="231F20"/>
                </a:solidFill>
                <a:latin typeface="SimSun"/>
                <a:cs typeface="SimSun"/>
              </a:rPr>
              <a:t>身</a:t>
            </a:r>
            <a:r>
              <a:rPr dirty="0" sz="900" spc="3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900" spc="40">
                <a:solidFill>
                  <a:srgbClr val="231F20"/>
                </a:solidFill>
                <a:latin typeface="SimSun"/>
                <a:cs typeface="SimSun"/>
              </a:rPr>
              <a:t>障</a:t>
            </a:r>
            <a:r>
              <a:rPr dirty="0" sz="900" spc="35">
                <a:solidFill>
                  <a:srgbClr val="231F20"/>
                </a:solidFill>
                <a:latin typeface="SimSun"/>
                <a:cs typeface="SimSun"/>
              </a:rPr>
              <a:t>礙而作出</a:t>
            </a:r>
            <a:r>
              <a:rPr dirty="0" sz="900" spc="40">
                <a:solidFill>
                  <a:srgbClr val="231F20"/>
                </a:solidFill>
                <a:latin typeface="SimSun"/>
                <a:cs typeface="SimSun"/>
              </a:rPr>
              <a:t>之任</a:t>
            </a:r>
            <a:r>
              <a:rPr dirty="0" sz="900" spc="35">
                <a:solidFill>
                  <a:srgbClr val="231F20"/>
                </a:solidFill>
                <a:latin typeface="SimSun"/>
                <a:cs typeface="SimSun"/>
              </a:rPr>
              <a:t>何區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別</a:t>
            </a:r>
            <a:r>
              <a:rPr dirty="0" sz="900" spc="-8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>
                <a:solidFill>
                  <a:srgbClr val="231F20"/>
                </a:solidFill>
                <a:latin typeface="SimSun"/>
                <a:cs typeface="SimSun"/>
              </a:rPr>
              <a:t>排 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斥或限</a:t>
            </a:r>
            <a:r>
              <a:rPr dirty="0" sz="900" spc="-25">
                <a:solidFill>
                  <a:srgbClr val="231F20"/>
                </a:solidFill>
                <a:latin typeface="SimSun"/>
                <a:cs typeface="SimSun"/>
              </a:rPr>
              <a:t>制</a:t>
            </a:r>
            <a:r>
              <a:rPr dirty="0" sz="900" spc="-21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900">
                <a:solidFill>
                  <a:srgbClr val="231F20"/>
                </a:solidFill>
                <a:latin typeface="SimSun"/>
                <a:cs typeface="SimSun"/>
              </a:rPr>
              <a:t>其目</a:t>
            </a:r>
            <a:r>
              <a:rPr dirty="0" sz="900" spc="5">
                <a:solidFill>
                  <a:srgbClr val="231F20"/>
                </a:solidFill>
                <a:latin typeface="SimSun"/>
                <a:cs typeface="SimSun"/>
              </a:rPr>
              <a:t>的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效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果損害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或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廢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除在與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其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他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人平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等基礎上於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政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治</a:t>
            </a:r>
            <a:r>
              <a:rPr dirty="0" sz="900" spc="-70">
                <a:solidFill>
                  <a:srgbClr val="231F20"/>
                </a:solidFill>
                <a:latin typeface="SimSun"/>
                <a:cs typeface="SimSun"/>
              </a:rPr>
              <a:t>、 </a:t>
            </a:r>
            <a:r>
              <a:rPr dirty="0" sz="900" spc="45">
                <a:solidFill>
                  <a:srgbClr val="231F20"/>
                </a:solidFill>
                <a:latin typeface="SimSun"/>
                <a:cs typeface="SimSun"/>
              </a:rPr>
              <a:t>經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濟</a:t>
            </a:r>
            <a:r>
              <a:rPr dirty="0" sz="900" spc="-65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50">
                <a:solidFill>
                  <a:srgbClr val="231F20"/>
                </a:solidFill>
                <a:latin typeface="SimSun"/>
                <a:cs typeface="SimSun"/>
              </a:rPr>
              <a:t>社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會</a:t>
            </a:r>
            <a:r>
              <a:rPr dirty="0" sz="900" spc="-7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50">
                <a:solidFill>
                  <a:srgbClr val="231F20"/>
                </a:solidFill>
                <a:latin typeface="SimSun"/>
                <a:cs typeface="SimSun"/>
              </a:rPr>
              <a:t>文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化</a:t>
            </a:r>
            <a:r>
              <a:rPr dirty="0" sz="900" spc="-7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50">
                <a:solidFill>
                  <a:srgbClr val="231F20"/>
                </a:solidFill>
                <a:latin typeface="SimSun"/>
                <a:cs typeface="SimSun"/>
              </a:rPr>
              <a:t>公</a:t>
            </a:r>
            <a:r>
              <a:rPr dirty="0" sz="900" spc="45">
                <a:solidFill>
                  <a:srgbClr val="231F20"/>
                </a:solidFill>
                <a:latin typeface="SimSun"/>
                <a:cs typeface="SimSun"/>
              </a:rPr>
              <a:t>民</a:t>
            </a:r>
            <a:r>
              <a:rPr dirty="0" sz="900" spc="50">
                <a:solidFill>
                  <a:srgbClr val="231F20"/>
                </a:solidFill>
                <a:latin typeface="SimSun"/>
                <a:cs typeface="SimSun"/>
              </a:rPr>
              <a:t>或任何其他領</a:t>
            </a:r>
            <a:r>
              <a:rPr dirty="0" sz="900" spc="-20">
                <a:solidFill>
                  <a:srgbClr val="231F20"/>
                </a:solidFill>
                <a:latin typeface="SimSun"/>
                <a:cs typeface="SimSun"/>
              </a:rPr>
              <a:t>域</a:t>
            </a:r>
            <a:r>
              <a:rPr dirty="0" sz="900" spc="-7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900" spc="45">
                <a:solidFill>
                  <a:srgbClr val="231F20"/>
                </a:solidFill>
                <a:latin typeface="SimSun"/>
                <a:cs typeface="SimSun"/>
              </a:rPr>
              <a:t>所</a:t>
            </a:r>
            <a:r>
              <a:rPr dirty="0" sz="900" spc="50">
                <a:solidFill>
                  <a:srgbClr val="231F20"/>
                </a:solidFill>
                <a:latin typeface="SimSun"/>
                <a:cs typeface="SimSun"/>
              </a:rPr>
              <a:t>有人權及基</a:t>
            </a:r>
            <a:r>
              <a:rPr dirty="0" sz="900" spc="40">
                <a:solidFill>
                  <a:srgbClr val="231F20"/>
                </a:solidFill>
                <a:latin typeface="SimSun"/>
                <a:cs typeface="SimSun"/>
              </a:rPr>
              <a:t>本</a:t>
            </a:r>
            <a:r>
              <a:rPr dirty="0" sz="900" spc="35">
                <a:solidFill>
                  <a:srgbClr val="231F20"/>
                </a:solidFill>
                <a:latin typeface="SimSun"/>
                <a:cs typeface="SimSun"/>
              </a:rPr>
              <a:t>自</a:t>
            </a:r>
            <a:r>
              <a:rPr dirty="0" sz="900" spc="45">
                <a:solidFill>
                  <a:srgbClr val="231F20"/>
                </a:solidFill>
                <a:latin typeface="SimSun"/>
                <a:cs typeface="SimSun"/>
              </a:rPr>
              <a:t>由</a:t>
            </a:r>
            <a:r>
              <a:rPr dirty="0" sz="900">
                <a:solidFill>
                  <a:srgbClr val="231F20"/>
                </a:solidFill>
                <a:latin typeface="SimSun"/>
                <a:cs typeface="SimSun"/>
              </a:rPr>
              <a:t>之 </a:t>
            </a:r>
            <a:r>
              <a:rPr dirty="0" sz="900" spc="40">
                <a:solidFill>
                  <a:srgbClr val="231F20"/>
                </a:solidFill>
                <a:latin typeface="SimSun"/>
                <a:cs typeface="SimSun"/>
              </a:rPr>
              <a:t>認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可</a:t>
            </a:r>
            <a:r>
              <a:rPr dirty="0" sz="900" spc="-80">
                <a:solidFill>
                  <a:srgbClr val="231F20"/>
                </a:solidFill>
                <a:latin typeface="SimSun"/>
                <a:cs typeface="SimSun"/>
              </a:rPr>
              <a:t>、</a:t>
            </a:r>
            <a:r>
              <a:rPr dirty="0" sz="900" spc="40">
                <a:solidFill>
                  <a:srgbClr val="231F20"/>
                </a:solidFill>
                <a:latin typeface="SimSun"/>
                <a:cs typeface="SimSun"/>
              </a:rPr>
              <a:t>享有或行</a:t>
            </a:r>
            <a:r>
              <a:rPr dirty="0" sz="900" spc="-10">
                <a:solidFill>
                  <a:srgbClr val="231F20"/>
                </a:solidFill>
                <a:latin typeface="SimSun"/>
                <a:cs typeface="SimSun"/>
              </a:rPr>
              <a:t>使</a:t>
            </a:r>
            <a:r>
              <a:rPr dirty="0" sz="900" spc="-75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r>
              <a:rPr dirty="0" sz="900" spc="40">
                <a:solidFill>
                  <a:srgbClr val="231F20"/>
                </a:solidFill>
                <a:latin typeface="SimSun"/>
                <a:cs typeface="SimSun"/>
              </a:rPr>
              <a:t>基於身</a:t>
            </a:r>
            <a:r>
              <a:rPr dirty="0" sz="900" spc="35">
                <a:solidFill>
                  <a:srgbClr val="231F20"/>
                </a:solidFill>
                <a:latin typeface="SimSun"/>
                <a:cs typeface="SimSun"/>
              </a:rPr>
              <a:t>心</a:t>
            </a:r>
            <a:r>
              <a:rPr dirty="0" sz="900" spc="40">
                <a:solidFill>
                  <a:srgbClr val="231F20"/>
                </a:solidFill>
                <a:latin typeface="SimSun"/>
                <a:cs typeface="SimSun"/>
              </a:rPr>
              <a:t>障礙之歧視包括所有形式之歧</a:t>
            </a:r>
            <a:r>
              <a:rPr dirty="0" sz="900" spc="-20">
                <a:solidFill>
                  <a:srgbClr val="231F20"/>
                </a:solidFill>
                <a:latin typeface="SimSun"/>
                <a:cs typeface="SimSun"/>
              </a:rPr>
              <a:t>視</a:t>
            </a:r>
            <a:r>
              <a:rPr dirty="0" sz="900" spc="-85">
                <a:solidFill>
                  <a:srgbClr val="231F20"/>
                </a:solidFill>
                <a:latin typeface="SimSun"/>
                <a:cs typeface="SimSun"/>
              </a:rPr>
              <a:t>，</a:t>
            </a:r>
            <a:r>
              <a:rPr dirty="0" sz="900">
                <a:solidFill>
                  <a:srgbClr val="231F20"/>
                </a:solidFill>
                <a:latin typeface="SimSun"/>
                <a:cs typeface="SimSun"/>
              </a:rPr>
              <a:t>包 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括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拒</a:t>
            </a:r>
            <a:r>
              <a:rPr dirty="0" sz="900" spc="10">
                <a:solidFill>
                  <a:srgbClr val="231F20"/>
                </a:solidFill>
                <a:latin typeface="SimSun"/>
                <a:cs typeface="SimSun"/>
              </a:rPr>
              <a:t>絕</a:t>
            </a:r>
            <a:r>
              <a:rPr dirty="0" sz="900" spc="15">
                <a:solidFill>
                  <a:srgbClr val="231F20"/>
                </a:solidFill>
                <a:latin typeface="SimSun"/>
                <a:cs typeface="SimSun"/>
              </a:rPr>
              <a:t>提供合理之對</a:t>
            </a:r>
            <a:r>
              <a:rPr dirty="0" sz="900" spc="-15">
                <a:solidFill>
                  <a:srgbClr val="231F20"/>
                </a:solidFill>
                <a:latin typeface="SimSun"/>
                <a:cs typeface="SimSun"/>
              </a:rPr>
              <a:t>待</a:t>
            </a:r>
            <a:r>
              <a:rPr dirty="0" sz="900" spc="-90">
                <a:solidFill>
                  <a:srgbClr val="231F20"/>
                </a:solidFill>
                <a:latin typeface="SimSun"/>
                <a:cs typeface="SimSun"/>
              </a:rPr>
              <a:t>。</a:t>
            </a:r>
            <a:endParaRPr sz="900">
              <a:latin typeface="SimSun"/>
              <a:cs typeface="SimSun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231F20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2021-04-16T00:52:28Z</dcterms:created>
  <dcterms:modified xsi:type="dcterms:W3CDTF">2021-04-16T00:52:28Z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2021-04-12T00:00:00Z</vt:filetime>
  </property>
  <property fmtid="{D5CDD505-2E9C-101B-9397-08002B2CF9AE}" pid="3" name="Creator">
    <vt:lpwstr>Adobe InDesign CS6 (Macintosh)</vt:lpwstr>
  </property>
  <property fmtid="{D5CDD505-2E9C-101B-9397-08002B2CF9AE}" pid="4" name="LastSaved">
    <vt:filetime>2021-04-16T00:00:00Z</vt:filetime>
  </property>
</Properties>
</file>